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5143500" type="screen16x9"/>
  <p:notesSz cx="7315200" cy="9601200"/>
  <p:embeddedFontLst>
    <p:embeddedFont>
      <p:font typeface="Calibri" panose="020F0502020204030204" pitchFamily="34" charset="0"/>
      <p:regular r:id="rId37"/>
      <p:bold r:id="rId38"/>
      <p:italic r:id="rId39"/>
      <p:boldItalic r:id="rId40"/>
    </p:embeddedFont>
    <p:embeddedFont>
      <p:font typeface="Roboto" panose="02000000000000000000" pitchFamily="2" charset="0"/>
      <p:regular r:id="rId41"/>
      <p:bold r:id="rId42"/>
      <p:italic r:id="rId43"/>
      <p:boldItalic r:id="rId44"/>
    </p:embeddedFont>
    <p:embeddedFont>
      <p:font typeface="Roboto Medium" panose="02000000000000000000" pitchFamily="2"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31521" y="4560571"/>
            <a:ext cx="5852160" cy="4320540"/>
          </a:xfrm>
          <a:prstGeom prst="rect">
            <a:avLst/>
          </a:prstGeom>
          <a:noFill/>
          <a:ln>
            <a:noFill/>
          </a:ln>
        </p:spPr>
        <p:txBody>
          <a:bodyPr spcFirstLastPara="1" wrap="square" lIns="96634" tIns="96634" rIns="96634" bIns="96634"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ta.org/docs/default-source/files/runyourpta/2022/national-standards/standards-overview.pdf"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ta.org/docs/default-source/files/runyourpta/2022/national-standards/npta-leader-rubric.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4b6bb631da_0_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4b6bb631da_0_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I’m going to spend the next 30 minutes telling you about the PTA’s research-based standards for family-school partnerships and how they might help your school.</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4b6bb631da_0_6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24b6bb631da_0_6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4b6bb631da_0_7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24b6bb631da_0_7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Here is an indicator within Goal 1 of the the first standard: Welcome all Families.</a:t>
            </a:r>
            <a:endParaRPr/>
          </a:p>
          <a:p>
            <a:pPr marL="0" indent="0">
              <a:buNone/>
            </a:pPr>
            <a:endParaRPr/>
          </a:p>
          <a:p>
            <a:pPr marL="0" indent="0">
              <a:buNone/>
            </a:pPr>
            <a:r>
              <a:rPr lang="en"/>
              <a:t>Walk through a few of the emerging, progressing, and excelling examples</a:t>
            </a:r>
            <a:endParaRPr/>
          </a:p>
          <a:p>
            <a:pPr marL="0" indent="0">
              <a:buNone/>
            </a:pPr>
            <a:endParaRPr/>
          </a:p>
          <a:p>
            <a:pPr marL="0" indent="0">
              <a:buNone/>
            </a:pPr>
            <a:r>
              <a:rPr lang="en"/>
              <a:t>Walk through the possible action you could take, if this was the indicator you selected to focus on this year.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4b6bb631da_0_7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4b6bb631da_0_7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I’m mostly going to skip these slides about Things You Can Do, to not completely overwhelm you. You can refer to these at your leisure later.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4b6bb631da_0_2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4b6bb631da_0_2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2: Communicate Effectively.</a:t>
            </a:r>
            <a:endParaRPr/>
          </a:p>
          <a:p>
            <a:pPr marL="0" indent="0">
              <a:buNone/>
            </a:pPr>
            <a:r>
              <a:rPr lang="en"/>
              <a:t>The school supports staff to engage in proactive, timely, and two-way communication so that all families can easily understand and contribute to their child’s educational experience.</a:t>
            </a:r>
            <a:endParaRPr/>
          </a:p>
          <a:p>
            <a:pPr marL="0" indent="0">
              <a:buNone/>
            </a:pPr>
            <a:endParaRPr/>
          </a:p>
          <a:p>
            <a:pPr marL="0" indent="0">
              <a:buClr>
                <a:schemeClr val="dk1"/>
              </a:buClr>
              <a:buNone/>
            </a:pPr>
            <a:r>
              <a:rPr lang="en">
                <a:solidFill>
                  <a:schemeClr val="dk1"/>
                </a:solidFill>
              </a:rPr>
              <a:t>Walk through the goal and indicators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4b6bb631da_0_8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4b6bb631da_0_8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4b6bb631da_0_9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24b6bb631da_0_9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solidFill>
                  <a:schemeClr val="dk1"/>
                </a:solidFill>
              </a:rPr>
              <a:t>Here is an indicator within Goal 1 of the the second standard: Communicate Effectively.</a:t>
            </a:r>
            <a:endParaRPr>
              <a:solidFill>
                <a:schemeClr val="dk1"/>
              </a:solidFill>
            </a:endParaRPr>
          </a:p>
          <a:p>
            <a:pPr marL="0" indent="0">
              <a:buNone/>
            </a:pPr>
            <a:endParaRPr>
              <a:solidFill>
                <a:schemeClr val="dk1"/>
              </a:solidFill>
            </a:endParaRPr>
          </a:p>
          <a:p>
            <a:pPr marL="0" indent="0">
              <a:buClr>
                <a:schemeClr val="dk1"/>
              </a:buClr>
              <a:buNone/>
            </a:pPr>
            <a:r>
              <a:rPr lang="en">
                <a:solidFill>
                  <a:schemeClr val="dk1"/>
                </a:solidFill>
              </a:rPr>
              <a:t>I’ll admit I chose this one because it’s something I think the school district could do a lot better in – particularly in the “report back” part, because I think it’s respectful and valuable for families to know that the time they took to provide their input was worth it. That it didn’t fall on deaf ears, or the action wasn’t just “window dressing.” It tells them: What you have to say matters, and can help us do better. Thank you for sharing. Here’s what happened because you shared. Please share again in the future.</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a few of the emerging, progressing, and excelling examples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the possible action you could take, if this was the indicator you selected to focus on this year.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24b6bb631da_0_96: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24b6bb631da_0_96: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Here the list of ideas you can refer to later</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4b6bb631da_0_3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24b6bb631da_0_3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3: Support Student Success</a:t>
            </a:r>
            <a:endParaRPr/>
          </a:p>
          <a:p>
            <a:pPr marL="0" indent="0">
              <a:buNone/>
            </a:pPr>
            <a:r>
              <a:rPr lang="en"/>
              <a:t>The school builds the capacity of families and educators to continuously collaborate to support students’ academic, social and emotional learning.</a:t>
            </a:r>
            <a:endParaRPr/>
          </a:p>
          <a:p>
            <a:pPr marL="0" indent="0">
              <a:buNone/>
            </a:pPr>
            <a:endParaRPr/>
          </a:p>
          <a:p>
            <a:pPr marL="0" indent="0">
              <a:buClr>
                <a:schemeClr val="dk1"/>
              </a:buClr>
              <a:buNone/>
            </a:pPr>
            <a:r>
              <a:rPr lang="en">
                <a:solidFill>
                  <a:schemeClr val="dk1"/>
                </a:solidFill>
              </a:rPr>
              <a:t>Walk through the goal and indicators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4b6bb631da_0_103: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24b6bb631da_0_103: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4b6bb631da_0_109: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24b6bb631da_0_109: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is an indicator within Goal 1 of the the third standard: Support student success.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a few of the emerging, progressing, and excelling examples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the possible action you could take, if this was the indicator you selected to focus on this year.</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4b6bb631da_0_9: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4b6bb631da_0_9: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Did you know that the PTA was part of the working group a several years ago that created the Family Engagement Standards for SFUSD? These standards are largely based on the standards developed by the National PTA more than 20 years ago, but are tailored for our district.</a:t>
            </a:r>
            <a:endParaRPr>
              <a:solidFill>
                <a:schemeClr val="dk1"/>
              </a:solidFill>
            </a:endParaRPr>
          </a:p>
          <a:p>
            <a:pPr marL="0" indent="0">
              <a:buClr>
                <a:schemeClr val="dk1"/>
              </a:buClr>
              <a:buNone/>
            </a:pPr>
            <a:endParaRPr>
              <a:solidFill>
                <a:schemeClr val="dk1"/>
              </a:solidFill>
            </a:endParaRPr>
          </a:p>
          <a:p>
            <a:pPr marL="0" indent="0">
              <a:buNone/>
            </a:pPr>
            <a:r>
              <a:rPr lang="en">
                <a:solidFill>
                  <a:schemeClr val="dk1"/>
                </a:solidFill>
              </a:rPr>
              <a:t>The National PTA began updating the standards 2 years ago to:</a:t>
            </a:r>
            <a:endParaRPr>
              <a:solidFill>
                <a:schemeClr val="dk1"/>
              </a:solidFill>
            </a:endParaRPr>
          </a:p>
          <a:p>
            <a:pPr marL="483253" indent="-315457">
              <a:buClr>
                <a:schemeClr val="dk1"/>
              </a:buClr>
            </a:pPr>
            <a:r>
              <a:rPr lang="en">
                <a:solidFill>
                  <a:schemeClr val="dk1"/>
                </a:solidFill>
              </a:rPr>
              <a:t>Incorporate research and best practices since 2008 (the last time they did an update)</a:t>
            </a:r>
            <a:endParaRPr>
              <a:solidFill>
                <a:schemeClr val="dk1"/>
              </a:solidFill>
            </a:endParaRPr>
          </a:p>
          <a:p>
            <a:pPr marL="483253" indent="-315457">
              <a:buClr>
                <a:schemeClr val="dk1"/>
              </a:buClr>
            </a:pPr>
            <a:r>
              <a:rPr lang="en">
                <a:solidFill>
                  <a:schemeClr val="dk1"/>
                </a:solidFill>
              </a:rPr>
              <a:t>Integrate the perspectives of families, educators, and youth, particularly those from historically marginalized communities </a:t>
            </a:r>
            <a:endParaRPr>
              <a:solidFill>
                <a:schemeClr val="dk1"/>
              </a:solidFill>
            </a:endParaRPr>
          </a:p>
          <a:p>
            <a:pPr marL="483253" indent="-315457">
              <a:buClr>
                <a:schemeClr val="dk1"/>
              </a:buClr>
            </a:pPr>
            <a:r>
              <a:rPr lang="en">
                <a:solidFill>
                  <a:schemeClr val="dk1"/>
                </a:solidFill>
              </a:rPr>
              <a:t>Improve the usefulness of the Standards across the education system</a:t>
            </a:r>
            <a:endParaRPr>
              <a:solidFill>
                <a:schemeClr val="dk1"/>
              </a:solidFill>
            </a:endParaRPr>
          </a:p>
          <a:p>
            <a:pPr marL="0" indent="0">
              <a:buNone/>
            </a:pPr>
            <a:endParaRPr>
              <a:solidFill>
                <a:schemeClr val="dk1"/>
              </a:solidFill>
            </a:endParaRPr>
          </a:p>
          <a:p>
            <a:pPr marL="0" indent="0">
              <a:buNone/>
            </a:pPr>
            <a:r>
              <a:rPr lang="en">
                <a:solidFill>
                  <a:schemeClr val="dk1"/>
                </a:solidFill>
              </a:rPr>
              <a:t>Here we are! Lots of resources to support this that you could explore with your school community at </a:t>
            </a:r>
            <a:r>
              <a:rPr lang="en" b="1">
                <a:solidFill>
                  <a:schemeClr val="dk1"/>
                </a:solidFill>
              </a:rPr>
              <a:t>pta.org/standards</a:t>
            </a:r>
            <a:endParaRPr b="1">
              <a:solidFill>
                <a:schemeClr val="dk1"/>
              </a:solidFill>
            </a:endParaRPr>
          </a:p>
          <a:p>
            <a:pPr marL="0" indent="0">
              <a:buNone/>
            </a:pPr>
            <a:r>
              <a:rPr lang="en">
                <a:solidFill>
                  <a:schemeClr val="dk1"/>
                </a:solidFill>
              </a:rPr>
              <a:t>The overview is here: </a:t>
            </a:r>
            <a:r>
              <a:rPr lang="en" u="sng">
                <a:solidFill>
                  <a:schemeClr val="hlink"/>
                </a:solidFill>
                <a:hlinkClick r:id="rId3"/>
              </a:rPr>
              <a:t>https://www.pta.org/docs/default-source/files/runyourpta/2022/national-standards/standards-overview.pdf</a:t>
            </a:r>
            <a:endParaRPr>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4b6bb631da_0_115: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4b6bb631da_0_115: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the list of ideas you can refer to later</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4b6bb631da_0_4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4b6bb631da_0_4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4: Speak Up for Every Child</a:t>
            </a:r>
            <a:endParaRPr/>
          </a:p>
          <a:p>
            <a:pPr marL="0" indent="0">
              <a:buNone/>
            </a:pPr>
            <a:r>
              <a:rPr lang="en"/>
              <a:t>The school affirms family and student expertise and advocacy so that all students are treated fairly and have access to relationships and opportunities that will support their success.</a:t>
            </a:r>
            <a:endParaRPr/>
          </a:p>
          <a:p>
            <a:pPr marL="0" indent="0">
              <a:buNone/>
            </a:pPr>
            <a:endParaRPr/>
          </a:p>
          <a:p>
            <a:pPr marL="0" indent="0">
              <a:buClr>
                <a:schemeClr val="dk1"/>
              </a:buClr>
              <a:buNone/>
            </a:pPr>
            <a:r>
              <a:rPr lang="en">
                <a:solidFill>
                  <a:schemeClr val="dk1"/>
                </a:solidFill>
              </a:rPr>
              <a:t>Walk through the goal and indicators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4b6bb631da_0_122: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24b6bb631da_0_122: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4b6bb631da_0_12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4b6bb631da_0_12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is an indicator within Goal 1 of the the fourth standard: Speak up for every child.</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a few of the emerging, progressing, and excelling examples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the possible action you could take, if this was the indicator you selected to focus on this year.</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4b6bb631da_0_13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24b6bb631da_0_13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the list of ideas you can refer to later</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24b6bb631da_0_46: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24b6bb631da_0_46: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5: Share Power</a:t>
            </a:r>
            <a:endParaRPr/>
          </a:p>
          <a:p>
            <a:pPr marL="0" indent="0">
              <a:buNone/>
            </a:pPr>
            <a:r>
              <a:rPr lang="en"/>
              <a:t>The school partners with families in decisions that affect children and families and together—and as a team, inform, influence and create policies, practices and programs</a:t>
            </a:r>
            <a:endParaRPr/>
          </a:p>
          <a:p>
            <a:pPr marL="0" indent="0">
              <a:buNone/>
            </a:pPr>
            <a:endParaRPr/>
          </a:p>
          <a:p>
            <a:pPr marL="0" indent="0">
              <a:buClr>
                <a:schemeClr val="dk1"/>
              </a:buClr>
              <a:buNone/>
            </a:pPr>
            <a:r>
              <a:rPr lang="en">
                <a:solidFill>
                  <a:schemeClr val="dk1"/>
                </a:solidFill>
              </a:rPr>
              <a:t>Walk through the goal and indicators</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4b6bb631da_0_141: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4b6bb631da_0_141: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4b6bb631da_0_147: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4b6bb631da_0_147: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This is like the adage: “Not about us without us.”</a:t>
            </a:r>
            <a:endParaRPr/>
          </a:p>
          <a:p>
            <a:pPr marL="0" indent="0">
              <a:buNone/>
            </a:pPr>
            <a:r>
              <a:rPr lang="en"/>
              <a:t>Lots of us have a hard time giving up power and control, especially if it has traditionally been given to us.</a:t>
            </a:r>
            <a:endParaRPr/>
          </a:p>
          <a:p>
            <a:pPr marL="0" indent="0">
              <a:buNone/>
            </a:pPr>
            <a:endParaRPr/>
          </a:p>
          <a:p>
            <a:pPr marL="0" indent="0">
              <a:buClr>
                <a:schemeClr val="dk1"/>
              </a:buClr>
              <a:buNone/>
            </a:pPr>
            <a:r>
              <a:rPr lang="en">
                <a:solidFill>
                  <a:schemeClr val="dk1"/>
                </a:solidFill>
              </a:rPr>
              <a:t>Here is an indicator within Goal 1 of the the fifth standard: Sharing Power.</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a few of the emerging, progressing, and excelling examples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the possible action you could take, if this was the indicator you selected to focus on this year.</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4b6bb631da_0_153: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8" name="Google Shape;308;g24b6bb631da_0_153: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the list of ideas you can refer to later</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4b6bb631da_0_52: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4b6bb631da_0_52: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6: Collaborate with Community</a:t>
            </a:r>
            <a:endParaRPr/>
          </a:p>
          <a:p>
            <a:pPr marL="0" indent="0">
              <a:buNone/>
            </a:pPr>
            <a:r>
              <a:rPr lang="en"/>
              <a:t>The school collaborates with community organizations and members to connect students, families and staff to expanded learning opportunities, community services and civic participation.</a:t>
            </a:r>
            <a:endParaRPr/>
          </a:p>
          <a:p>
            <a:pPr marL="0" indent="0">
              <a:buNone/>
            </a:pPr>
            <a:endParaRPr/>
          </a:p>
          <a:p>
            <a:pPr marL="0" indent="0">
              <a:buClr>
                <a:schemeClr val="dk1"/>
              </a:buClr>
              <a:buNone/>
            </a:pPr>
            <a:r>
              <a:rPr lang="en">
                <a:solidFill>
                  <a:schemeClr val="dk1"/>
                </a:solidFill>
              </a:rPr>
              <a:t>Walk through the goal and indicators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4b6bb631da_0_15: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24b6bb631da_0_15: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4b6bb631da_0_17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4b6bb631da_0_17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4b6bb631da_0_18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24b6bb631da_0_18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solidFill>
                  <a:schemeClr val="dk1"/>
                </a:solidFill>
              </a:rPr>
              <a:t>Here is an indicator within Goal 2 of the the final standard: Collaborating with Community.</a:t>
            </a:r>
            <a:endParaRPr>
              <a:solidFill>
                <a:schemeClr val="dk1"/>
              </a:solidFill>
            </a:endParaRPr>
          </a:p>
          <a:p>
            <a:pPr marL="0" indent="0">
              <a:buClr>
                <a:schemeClr val="dk1"/>
              </a:buClr>
              <a:buNone/>
            </a:pPr>
            <a:r>
              <a:rPr lang="en">
                <a:solidFill>
                  <a:schemeClr val="dk1"/>
                </a:solidFill>
              </a:rPr>
              <a:t>I chose this one because it aligns really well with a PTA priority: building community schools, which is a very specific model and includes what is listed in this indicator.</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a few of the emerging, progressing, and excelling examples</a:t>
            </a:r>
            <a:endParaRPr>
              <a:solidFill>
                <a:schemeClr val="dk1"/>
              </a:solidFill>
            </a:endParaRPr>
          </a:p>
          <a:p>
            <a:pPr marL="0" indent="0">
              <a:buClr>
                <a:schemeClr val="dk1"/>
              </a:buClr>
              <a:buNone/>
            </a:pPr>
            <a:endParaRPr>
              <a:solidFill>
                <a:schemeClr val="dk1"/>
              </a:solidFill>
            </a:endParaRPr>
          </a:p>
          <a:p>
            <a:pPr marL="0" indent="0">
              <a:buClr>
                <a:schemeClr val="dk1"/>
              </a:buClr>
              <a:buNone/>
            </a:pPr>
            <a:r>
              <a:rPr lang="en">
                <a:solidFill>
                  <a:schemeClr val="dk1"/>
                </a:solidFill>
              </a:rPr>
              <a:t>Walk through the possible action you could take, if this was the indicator you selected to focus on this year.</a:t>
            </a:r>
            <a:endParaRPr>
              <a:solidFill>
                <a:schemeClr val="dk1"/>
              </a:solidFill>
            </a:endParaRPr>
          </a:p>
          <a:p>
            <a:pPr marL="0" indent="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4b6bb631da_0_19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24b6bb631da_0_19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Clr>
                <a:schemeClr val="dk1"/>
              </a:buClr>
              <a:buNone/>
            </a:pPr>
            <a:r>
              <a:rPr lang="en">
                <a:solidFill>
                  <a:schemeClr val="dk1"/>
                </a:solidFill>
              </a:rPr>
              <a:t>Here the list of ideas you can refer to later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24b6bb631da_0_23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24b6bb631da_0_23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Okay now what?</a:t>
            </a:r>
            <a:endParaRPr/>
          </a:p>
          <a:p>
            <a:pPr marL="0" indent="0">
              <a:buNone/>
            </a:pPr>
            <a:r>
              <a:rPr lang="en"/>
              <a:t>Think back to my suggestion that you set one goal this year to work on with school leadership and staff.</a:t>
            </a:r>
            <a:endParaRPr/>
          </a:p>
          <a:p>
            <a:pPr marL="0" indent="0">
              <a:buNone/>
            </a:pPr>
            <a:endParaRPr/>
          </a:p>
          <a:p>
            <a:pPr marL="0" indent="0">
              <a:buNone/>
            </a:pPr>
            <a:r>
              <a:rPr lang="en"/>
              <a:t>Which standards, goals, or indicators resonated the most with you (raise hand or type in chat)? </a:t>
            </a:r>
            <a:endParaRPr/>
          </a:p>
          <a:p>
            <a:pPr marL="0" indent="0">
              <a:buNone/>
            </a:pPr>
            <a:endParaRPr/>
          </a:p>
          <a:p>
            <a:pPr marL="0" indent="0">
              <a:buNone/>
            </a:pPr>
            <a:r>
              <a:rPr lang="en"/>
              <a:t>Jot your ideas down and put it somewhere to bring up with staff when you start meeting for next year.</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4b6bb631da_0_234: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24b6bb631da_0_234: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4b6bb631da_0_58: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24b6bb631da_0_58: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Using these standards to guide work at your school must be a partnership effort. A PTA cannot do this on their own, though they could be strong advocate to help move it along.</a:t>
            </a:r>
            <a:endParaRPr/>
          </a:p>
          <a:p>
            <a:pPr marL="0" indent="0">
              <a:buNone/>
            </a:pPr>
            <a:endParaRPr/>
          </a:p>
          <a:p>
            <a:pPr marL="0" indent="0">
              <a:buNone/>
            </a:pPr>
            <a:r>
              <a:rPr lang="en"/>
              <a:t>You’ll want to encourage leadership at your school to do some vision setting. Here are some of the questions school leadership and staff can consider, along with families. They will need to be invested in doing the work.</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4b6bb631da_0_197: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24b6bb631da_0_197: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There are 6 standards. This could easily be overwhelming! That’s why we’ll zoom in on tiny pieces. And you can review this deck and all the resources at your convenience, when you’re ready.</a:t>
            </a:r>
            <a:endParaRPr/>
          </a:p>
          <a:p>
            <a:pPr marL="0" indent="0">
              <a:buNone/>
            </a:pPr>
            <a:endParaRPr/>
          </a:p>
          <a:p>
            <a:pPr marL="0" indent="0">
              <a:buNone/>
            </a:pPr>
            <a:r>
              <a:rPr lang="en"/>
              <a:t>Here’s how we’ll move through each standard…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4b6bb631da_0_210: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4b6bb631da_0_210: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Before we start going through the standards, I want to show you this tool. The PTA’s Center for Family Engagement created a rubric assessment tool that charts every indicator within every goal within every standard to help your school see how it’s doing.</a:t>
            </a:r>
            <a:endParaRPr/>
          </a:p>
          <a:p>
            <a:pPr marL="0" indent="0">
              <a:buNone/>
            </a:pPr>
            <a:endParaRPr/>
          </a:p>
          <a:p>
            <a:pPr marL="0" indent="0">
              <a:buNone/>
            </a:pPr>
            <a:r>
              <a:rPr lang="en"/>
              <a:t>You’ll see the indicator on the left column and then each column after that progresses from early stages of progress toward doing pretty well, listing criteria to help you know where your school falls. Those stages are called:</a:t>
            </a:r>
            <a:endParaRPr/>
          </a:p>
          <a:p>
            <a:pPr marL="483253" indent="-315457"/>
            <a:r>
              <a:rPr lang="en"/>
              <a:t>Emerging</a:t>
            </a:r>
            <a:endParaRPr/>
          </a:p>
          <a:p>
            <a:pPr marL="483253" indent="-315457"/>
            <a:r>
              <a:rPr lang="en"/>
              <a:t>Progressing (which includes the criteria for emerging)</a:t>
            </a:r>
            <a:endParaRPr/>
          </a:p>
          <a:p>
            <a:pPr marL="483253" indent="-315457"/>
            <a:r>
              <a:rPr lang="en"/>
              <a:t>Excelling (which includes the criteria for progressing)</a:t>
            </a:r>
            <a:endParaRPr/>
          </a:p>
          <a:p>
            <a:pPr marL="0" indent="0">
              <a:buNone/>
            </a:pPr>
            <a:endParaRPr/>
          </a:p>
          <a:p>
            <a:pPr marL="0" indent="0">
              <a:buNone/>
            </a:pPr>
            <a:r>
              <a:rPr lang="en"/>
              <a:t>You can refer to this if you decide to use this at your school. But it’s too overwhelming of a document to be super useful to use in detail throughout this session today.</a:t>
            </a:r>
            <a:endParaRPr/>
          </a:p>
          <a:p>
            <a:pPr marL="0" indent="0">
              <a:buNone/>
            </a:pPr>
            <a:r>
              <a:rPr lang="en"/>
              <a:t>Here is the rubric: </a:t>
            </a:r>
            <a:r>
              <a:rPr lang="en" u="sng">
                <a:solidFill>
                  <a:schemeClr val="hlink"/>
                </a:solidFill>
                <a:hlinkClick r:id="rId3"/>
              </a:rPr>
              <a:t>https://www.pta.org/docs/default-source/files/runyourpta/2022/national-standards/npta-leader-rubric.pdf</a:t>
            </a:r>
            <a:endParaRPr/>
          </a:p>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4b6bb631da_0_242: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4b6bb631da_0_242: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If you go to the PTA website I just mentioned (pta.org/standards) and scroll down all the way down the page, you’ll see you can click on each standard to find a lot of what we’ll talk about today, plus many more resources. Here is what you would find for the first standard. We won’t go over these in this session, but I want you to know what you can find there.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4b6bb631da_0_219: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24b6bb631da_0_219: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While you’re hearing what I share, think about this.</a:t>
            </a:r>
            <a:endParaRPr/>
          </a:p>
          <a:p>
            <a:pPr marL="0" indent="0">
              <a:buNone/>
            </a:pPr>
            <a:endParaRPr/>
          </a:p>
          <a:p>
            <a:pPr marL="0" indent="0">
              <a:buNone/>
            </a:pPr>
            <a:r>
              <a:rPr lang="en"/>
              <a:t>Work with the principal and other staff at your school to set just ONE GOAL this year. Don’t try to do everything, everywhere, all at once. :)</a:t>
            </a:r>
            <a:endParaRPr/>
          </a:p>
          <a:p>
            <a:pPr marL="0" indent="0">
              <a:buNone/>
            </a:pPr>
            <a:endParaRPr/>
          </a:p>
          <a:p>
            <a:pPr marL="0" indent="0">
              <a:buNone/>
            </a:pPr>
            <a:r>
              <a:rPr lang="en"/>
              <a:t>As we go through the standards, jot down a couple areas that resonate with you, so you can bring some initial thoughts up with your school community when you come back to school next fall.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4b6bb631da_0_21:notes"/>
          <p:cNvSpPr>
            <a:spLocks noGrp="1" noRot="1" noChangeAspect="1"/>
          </p:cNvSpPr>
          <p:nvPr>
            <p:ph type="sldImg" idx="2"/>
          </p:nvPr>
        </p:nvSpPr>
        <p:spPr>
          <a:xfrm>
            <a:off x="458788" y="720725"/>
            <a:ext cx="6399212" cy="35988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24b6bb631da_0_21:notes"/>
          <p:cNvSpPr txBox="1">
            <a:spLocks noGrp="1"/>
          </p:cNvSpPr>
          <p:nvPr>
            <p:ph type="body" idx="1"/>
          </p:nvPr>
        </p:nvSpPr>
        <p:spPr>
          <a:xfrm>
            <a:off x="731521" y="4560571"/>
            <a:ext cx="5852160" cy="4320540"/>
          </a:xfrm>
          <a:prstGeom prst="rect">
            <a:avLst/>
          </a:prstGeom>
        </p:spPr>
        <p:txBody>
          <a:bodyPr spcFirstLastPara="1" wrap="square" lIns="96634" tIns="96634" rIns="96634" bIns="96634" anchor="t" anchorCtr="0">
            <a:noAutofit/>
          </a:bodyPr>
          <a:lstStyle/>
          <a:p>
            <a:pPr marL="0" indent="0">
              <a:buNone/>
            </a:pPr>
            <a:r>
              <a:rPr lang="en"/>
              <a:t>Standard 1: Welcome All Families</a:t>
            </a:r>
            <a:endParaRPr/>
          </a:p>
          <a:p>
            <a:pPr marL="0" indent="0">
              <a:buNone/>
            </a:pPr>
            <a:r>
              <a:rPr lang="en"/>
              <a:t>The school treats families as valued partners in their child’s education and facilitates a sense of belonging in the school community.</a:t>
            </a:r>
            <a:endParaRPr/>
          </a:p>
          <a:p>
            <a:pPr marL="0" indent="0">
              <a:buNone/>
            </a:pPr>
            <a:endParaRPr/>
          </a:p>
          <a:p>
            <a:pPr marL="0" indent="0">
              <a:buNone/>
            </a:pPr>
            <a:r>
              <a:rPr lang="en"/>
              <a:t>Walk through the goal and indicators</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pic>
        <p:nvPicPr>
          <p:cNvPr id="12" name="Google Shape;12;p2"/>
          <p:cNvPicPr preferRelativeResize="0"/>
          <p:nvPr/>
        </p:nvPicPr>
        <p:blipFill>
          <a:blip r:embed="rId2">
            <a:alphaModFix/>
          </a:blip>
          <a:stretch>
            <a:fillRect/>
          </a:stretch>
        </p:blipFill>
        <p:spPr>
          <a:xfrm>
            <a:off x="3296364" y="3626725"/>
            <a:ext cx="2551265" cy="14301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bg>
      <p:bgPr>
        <a:solidFill>
          <a:srgbClr val="003C71"/>
        </a:solidFill>
        <a:effectLst/>
      </p:bgPr>
    </p:bg>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 name="Google Shape;40;p1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sp>
        <p:nvSpPr>
          <p:cNvPr id="41" name="Google Shape;41;p1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Clr>
                <a:schemeClr val="lt1"/>
              </a:buClr>
              <a:buSzPts val="1400"/>
              <a:buChar char="●"/>
              <a:defRPr sz="1400">
                <a:solidFill>
                  <a:schemeClr val="lt1"/>
                </a:solidFill>
              </a:defRPr>
            </a:lvl1pPr>
            <a:lvl2pPr marL="914400" lvl="1" indent="-304800" rtl="0">
              <a:spcBef>
                <a:spcPts val="0"/>
              </a:spcBef>
              <a:spcAft>
                <a:spcPts val="0"/>
              </a:spcAft>
              <a:buClr>
                <a:schemeClr val="lt1"/>
              </a:buClr>
              <a:buSzPts val="1200"/>
              <a:buChar char="○"/>
              <a:defRPr sz="1200">
                <a:solidFill>
                  <a:schemeClr val="lt1"/>
                </a:solidFill>
              </a:defRPr>
            </a:lvl2pPr>
            <a:lvl3pPr marL="1371600" lvl="2" indent="-304800" rtl="0">
              <a:spcBef>
                <a:spcPts val="0"/>
              </a:spcBef>
              <a:spcAft>
                <a:spcPts val="0"/>
              </a:spcAft>
              <a:buClr>
                <a:schemeClr val="lt1"/>
              </a:buClr>
              <a:buSzPts val="1200"/>
              <a:buChar char="■"/>
              <a:defRPr sz="1200">
                <a:solidFill>
                  <a:schemeClr val="lt1"/>
                </a:solidFill>
              </a:defRPr>
            </a:lvl3pPr>
            <a:lvl4pPr marL="1828800" lvl="3" indent="-304800" rtl="0">
              <a:spcBef>
                <a:spcPts val="0"/>
              </a:spcBef>
              <a:spcAft>
                <a:spcPts val="0"/>
              </a:spcAft>
              <a:buClr>
                <a:schemeClr val="lt1"/>
              </a:buClr>
              <a:buSzPts val="1200"/>
              <a:buChar char="●"/>
              <a:defRPr sz="1200">
                <a:solidFill>
                  <a:schemeClr val="lt1"/>
                </a:solidFill>
              </a:defRPr>
            </a:lvl4pPr>
            <a:lvl5pPr marL="2286000" lvl="4" indent="-304800" rtl="0">
              <a:spcBef>
                <a:spcPts val="0"/>
              </a:spcBef>
              <a:spcAft>
                <a:spcPts val="0"/>
              </a:spcAft>
              <a:buClr>
                <a:schemeClr val="lt1"/>
              </a:buClr>
              <a:buSzPts val="1200"/>
              <a:buChar char="○"/>
              <a:defRPr sz="1200">
                <a:solidFill>
                  <a:schemeClr val="lt1"/>
                </a:solidFill>
              </a:defRPr>
            </a:lvl5pPr>
            <a:lvl6pPr marL="2743200" lvl="5" indent="-304800" rtl="0">
              <a:spcBef>
                <a:spcPts val="0"/>
              </a:spcBef>
              <a:spcAft>
                <a:spcPts val="0"/>
              </a:spcAft>
              <a:buClr>
                <a:schemeClr val="lt1"/>
              </a:buClr>
              <a:buSzPts val="1200"/>
              <a:buChar char="■"/>
              <a:defRPr sz="1200">
                <a:solidFill>
                  <a:schemeClr val="lt1"/>
                </a:solidFill>
              </a:defRPr>
            </a:lvl6pPr>
            <a:lvl7pPr marL="3200400" lvl="6" indent="-304800" rtl="0">
              <a:spcBef>
                <a:spcPts val="0"/>
              </a:spcBef>
              <a:spcAft>
                <a:spcPts val="0"/>
              </a:spcAft>
              <a:buClr>
                <a:schemeClr val="lt1"/>
              </a:buClr>
              <a:buSzPts val="1200"/>
              <a:buChar char="●"/>
              <a:defRPr sz="1200">
                <a:solidFill>
                  <a:schemeClr val="lt1"/>
                </a:solidFill>
              </a:defRPr>
            </a:lvl7pPr>
            <a:lvl8pPr marL="3657600" lvl="7" indent="-304800" rtl="0">
              <a:spcBef>
                <a:spcPts val="0"/>
              </a:spcBef>
              <a:spcAft>
                <a:spcPts val="0"/>
              </a:spcAft>
              <a:buClr>
                <a:schemeClr val="lt1"/>
              </a:buClr>
              <a:buSzPts val="1200"/>
              <a:buChar char="○"/>
              <a:defRPr sz="1200">
                <a:solidFill>
                  <a:schemeClr val="lt1"/>
                </a:solidFill>
              </a:defRPr>
            </a:lvl8pPr>
            <a:lvl9pPr marL="4114800" lvl="8" indent="-304800" rtl="0">
              <a:spcBef>
                <a:spcPts val="0"/>
              </a:spcBef>
              <a:spcAft>
                <a:spcPts val="0"/>
              </a:spcAft>
              <a:buClr>
                <a:schemeClr val="lt1"/>
              </a:buClr>
              <a:buSzPts val="1200"/>
              <a:buChar char="■"/>
              <a:defRPr sz="1200">
                <a:solidFill>
                  <a:schemeClr val="lt1"/>
                </a:solidFill>
              </a:defRPr>
            </a:lvl9pPr>
          </a:lstStyle>
          <a:p>
            <a:endParaRPr/>
          </a:p>
        </p:txBody>
      </p:sp>
      <p:pic>
        <p:nvPicPr>
          <p:cNvPr id="42" name="Google Shape;42;p11"/>
          <p:cNvPicPr preferRelativeResize="0"/>
          <p:nvPr/>
        </p:nvPicPr>
        <p:blipFill>
          <a:blip r:embed="rId2">
            <a:alphaModFix/>
          </a:blip>
          <a:stretch>
            <a:fillRect/>
          </a:stretch>
        </p:blipFill>
        <p:spPr>
          <a:xfrm>
            <a:off x="7346929" y="4118350"/>
            <a:ext cx="1674220" cy="93847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1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pic>
        <p:nvPicPr>
          <p:cNvPr id="45" name="Google Shape;45;p12"/>
          <p:cNvPicPr preferRelativeResize="0"/>
          <p:nvPr/>
        </p:nvPicPr>
        <p:blipFill>
          <a:blip r:embed="rId2">
            <a:alphaModFix/>
          </a:blip>
          <a:stretch>
            <a:fillRect/>
          </a:stretch>
        </p:blipFill>
        <p:spPr>
          <a:xfrm>
            <a:off x="7346975" y="4118350"/>
            <a:ext cx="1674173" cy="938476"/>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rgbClr val="003C71"/>
        </a:solidFill>
        <a:effectLst/>
      </p:bgPr>
    </p:bg>
    <p:spTree>
      <p:nvGrpSpPr>
        <p:cNvPr id="1" name="Shape 46"/>
        <p:cNvGrpSpPr/>
        <p:nvPr/>
      </p:nvGrpSpPr>
      <p:grpSpPr>
        <a:xfrm>
          <a:off x="0" y="0"/>
          <a:ext cx="0" cy="0"/>
          <a:chOff x="0" y="0"/>
          <a:chExt cx="0" cy="0"/>
        </a:xfrm>
      </p:grpSpPr>
      <p:sp>
        <p:nvSpPr>
          <p:cNvPr id="47" name="Google Shape;47;p1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8" name="Google Shape;48;p13"/>
          <p:cNvPicPr preferRelativeResize="0"/>
          <p:nvPr/>
        </p:nvPicPr>
        <p:blipFill>
          <a:blip r:embed="rId2">
            <a:alphaModFix/>
          </a:blip>
          <a:stretch>
            <a:fillRect/>
          </a:stretch>
        </p:blipFill>
        <p:spPr>
          <a:xfrm>
            <a:off x="7346929" y="4118350"/>
            <a:ext cx="1674220" cy="93847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2">
  <p:cSld name="TITLE_AND_BODY_2">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679675" y="445025"/>
            <a:ext cx="81525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1" name="Google Shape;51;p14"/>
          <p:cNvSpPr txBox="1">
            <a:spLocks noGrp="1"/>
          </p:cNvSpPr>
          <p:nvPr>
            <p:ph type="body" idx="1"/>
          </p:nvPr>
        </p:nvSpPr>
        <p:spPr>
          <a:xfrm>
            <a:off x="679800" y="1152475"/>
            <a:ext cx="81525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pic>
        <p:nvPicPr>
          <p:cNvPr id="52" name="Google Shape;52;p14"/>
          <p:cNvPicPr preferRelativeResize="0"/>
          <p:nvPr/>
        </p:nvPicPr>
        <p:blipFill>
          <a:blip r:embed="rId2">
            <a:alphaModFix/>
          </a:blip>
          <a:stretch>
            <a:fillRect/>
          </a:stretch>
        </p:blipFill>
        <p:spPr>
          <a:xfrm>
            <a:off x="7346975" y="4118350"/>
            <a:ext cx="1674173" cy="938476"/>
          </a:xfrm>
          <a:prstGeom prst="rect">
            <a:avLst/>
          </a:prstGeom>
          <a:noFill/>
          <a:ln>
            <a:noFill/>
          </a:ln>
        </p:spPr>
      </p:pic>
      <p:sp>
        <p:nvSpPr>
          <p:cNvPr id="53" name="Google Shape;53;p14"/>
          <p:cNvSpPr/>
          <p:nvPr/>
        </p:nvSpPr>
        <p:spPr>
          <a:xfrm>
            <a:off x="70275" y="-9150"/>
            <a:ext cx="108600" cy="5161800"/>
          </a:xfrm>
          <a:prstGeom prst="rect">
            <a:avLst/>
          </a:prstGeom>
          <a:solidFill>
            <a:srgbClr val="CB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4"/>
          <p:cNvSpPr/>
          <p:nvPr/>
        </p:nvSpPr>
        <p:spPr>
          <a:xfrm>
            <a:off x="157763" y="-9150"/>
            <a:ext cx="108600" cy="5161800"/>
          </a:xfrm>
          <a:prstGeom prst="rect">
            <a:avLst/>
          </a:prstGeom>
          <a:solidFill>
            <a:srgbClr val="CB60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p:nvPr/>
        </p:nvSpPr>
        <p:spPr>
          <a:xfrm>
            <a:off x="266363" y="-9150"/>
            <a:ext cx="108600" cy="5161800"/>
          </a:xfrm>
          <a:prstGeom prst="rect">
            <a:avLst/>
          </a:prstGeom>
          <a:solidFill>
            <a:srgbClr val="EA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p:nvPr/>
        </p:nvSpPr>
        <p:spPr>
          <a:xfrm>
            <a:off x="353875" y="-9150"/>
            <a:ext cx="108600" cy="5161800"/>
          </a:xfrm>
          <a:prstGeom prst="rect">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462475" y="-9150"/>
            <a:ext cx="108600" cy="5161800"/>
          </a:xfrm>
          <a:prstGeom prst="rect">
            <a:avLst/>
          </a:prstGeom>
          <a:solidFill>
            <a:srgbClr val="0077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4"/>
          <p:cNvSpPr/>
          <p:nvPr/>
        </p:nvSpPr>
        <p:spPr>
          <a:xfrm>
            <a:off x="571075" y="-9150"/>
            <a:ext cx="108600" cy="5161800"/>
          </a:xfrm>
          <a:prstGeom prst="rect">
            <a:avLst/>
          </a:prstGeom>
          <a:solidFill>
            <a:srgbClr val="7224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61" name="Google Shape;61;p15"/>
          <p:cNvPicPr preferRelativeResize="0"/>
          <p:nvPr/>
        </p:nvPicPr>
        <p:blipFill>
          <a:blip r:embed="rId2">
            <a:alphaModFix/>
          </a:blip>
          <a:stretch>
            <a:fillRect/>
          </a:stretch>
        </p:blipFill>
        <p:spPr>
          <a:xfrm>
            <a:off x="2426347" y="4345875"/>
            <a:ext cx="4291301" cy="663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555600"/>
            <a:ext cx="4647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4" name="Google Shape;64;p16"/>
          <p:cNvSpPr txBox="1">
            <a:spLocks noGrp="1"/>
          </p:cNvSpPr>
          <p:nvPr>
            <p:ph type="body" idx="1"/>
          </p:nvPr>
        </p:nvSpPr>
        <p:spPr>
          <a:xfrm>
            <a:off x="311700" y="1389600"/>
            <a:ext cx="4647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65" name="Google Shape;65;p16"/>
          <p:cNvPicPr preferRelativeResize="0"/>
          <p:nvPr/>
        </p:nvPicPr>
        <p:blipFill>
          <a:blip r:embed="rId2">
            <a:alphaModFix/>
          </a:blip>
          <a:stretch>
            <a:fillRect/>
          </a:stretch>
        </p:blipFill>
        <p:spPr>
          <a:xfrm>
            <a:off x="5304100" y="152400"/>
            <a:ext cx="3225014" cy="483870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9"/>
        <p:cNvGrpSpPr/>
        <p:nvPr/>
      </p:nvGrpSpPr>
      <p:grpSpPr>
        <a:xfrm>
          <a:off x="0" y="0"/>
          <a:ext cx="0" cy="0"/>
          <a:chOff x="0" y="0"/>
          <a:chExt cx="0" cy="0"/>
        </a:xfrm>
      </p:grpSpPr>
      <p:sp>
        <p:nvSpPr>
          <p:cNvPr id="70" name="Google Shape;70;p18"/>
          <p:cNvSpPr/>
          <p:nvPr/>
        </p:nvSpPr>
        <p:spPr>
          <a:xfrm>
            <a:off x="4572000" y="-38350"/>
            <a:ext cx="4572000" cy="52239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1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 name="Google Shape;72;p1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3" name="Google Shape;73;p1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74" name="Google Shape;74;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5"/>
        <p:cNvGrpSpPr/>
        <p:nvPr/>
      </p:nvGrpSpPr>
      <p:grpSpPr>
        <a:xfrm>
          <a:off x="0" y="0"/>
          <a:ext cx="0" cy="0"/>
          <a:chOff x="0" y="0"/>
          <a:chExt cx="0" cy="0"/>
        </a:xfrm>
      </p:grpSpPr>
      <p:pic>
        <p:nvPicPr>
          <p:cNvPr id="76" name="Google Shape;76;p19"/>
          <p:cNvPicPr preferRelativeResize="0"/>
          <p:nvPr/>
        </p:nvPicPr>
        <p:blipFill>
          <a:blip r:embed="rId2">
            <a:alphaModFix/>
          </a:blip>
          <a:stretch>
            <a:fillRect/>
          </a:stretch>
        </p:blipFill>
        <p:spPr>
          <a:xfrm>
            <a:off x="0" y="-475500"/>
            <a:ext cx="9144003" cy="6094507"/>
          </a:xfrm>
          <a:prstGeom prst="rect">
            <a:avLst/>
          </a:prstGeom>
          <a:noFill/>
          <a:ln>
            <a:noFill/>
          </a:ln>
        </p:spPr>
      </p:pic>
      <p:sp>
        <p:nvSpPr>
          <p:cNvPr id="77" name="Google Shape;77;p19"/>
          <p:cNvSpPr txBox="1">
            <a:spLocks noGrp="1"/>
          </p:cNvSpPr>
          <p:nvPr>
            <p:ph type="body" idx="1"/>
          </p:nvPr>
        </p:nvSpPr>
        <p:spPr>
          <a:xfrm>
            <a:off x="311700" y="4230575"/>
            <a:ext cx="5998800" cy="605100"/>
          </a:xfrm>
          <a:prstGeom prst="rect">
            <a:avLst/>
          </a:prstGeom>
          <a:solidFill>
            <a:schemeClr val="lt2"/>
          </a:solidFill>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78" name="Google Shape;78;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79"/>
        <p:cNvGrpSpPr/>
        <p:nvPr/>
      </p:nvGrpSpPr>
      <p:grpSpPr>
        <a:xfrm>
          <a:off x="0" y="0"/>
          <a:ext cx="0" cy="0"/>
          <a:chOff x="0" y="0"/>
          <a:chExt cx="0" cy="0"/>
        </a:xfrm>
      </p:grpSpPr>
      <p:sp>
        <p:nvSpPr>
          <p:cNvPr id="80" name="Google Shape;80;p20"/>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81" name="Google Shape;81;p20"/>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3">
  <p:cSld name="CUSTOM_3">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atin typeface="Calibri"/>
                <a:ea typeface="Calibri"/>
                <a:cs typeface="Calibri"/>
                <a:sym typeface="Calibri"/>
              </a:defRPr>
            </a:lvl1pPr>
            <a:lvl2pPr lvl="1">
              <a:spcBef>
                <a:spcPts val="0"/>
              </a:spcBef>
              <a:spcAft>
                <a:spcPts val="0"/>
              </a:spcAft>
              <a:buSzPts val="2800"/>
              <a:buNone/>
              <a:defRPr>
                <a:latin typeface="Calibri"/>
                <a:ea typeface="Calibri"/>
                <a:cs typeface="Calibri"/>
                <a:sym typeface="Calibri"/>
              </a:defRPr>
            </a:lvl2pPr>
            <a:lvl3pPr lvl="2">
              <a:spcBef>
                <a:spcPts val="0"/>
              </a:spcBef>
              <a:spcAft>
                <a:spcPts val="0"/>
              </a:spcAft>
              <a:buSzPts val="2800"/>
              <a:buNone/>
              <a:defRPr>
                <a:latin typeface="Calibri"/>
                <a:ea typeface="Calibri"/>
                <a:cs typeface="Calibri"/>
                <a:sym typeface="Calibri"/>
              </a:defRPr>
            </a:lvl3pPr>
            <a:lvl4pPr lvl="3">
              <a:spcBef>
                <a:spcPts val="0"/>
              </a:spcBef>
              <a:spcAft>
                <a:spcPts val="0"/>
              </a:spcAft>
              <a:buSzPts val="2800"/>
              <a:buNone/>
              <a:defRPr>
                <a:latin typeface="Calibri"/>
                <a:ea typeface="Calibri"/>
                <a:cs typeface="Calibri"/>
                <a:sym typeface="Calibri"/>
              </a:defRPr>
            </a:lvl4pPr>
            <a:lvl5pPr lvl="4">
              <a:spcBef>
                <a:spcPts val="0"/>
              </a:spcBef>
              <a:spcAft>
                <a:spcPts val="0"/>
              </a:spcAft>
              <a:buSzPts val="2800"/>
              <a:buNone/>
              <a:defRPr>
                <a:latin typeface="Calibri"/>
                <a:ea typeface="Calibri"/>
                <a:cs typeface="Calibri"/>
                <a:sym typeface="Calibri"/>
              </a:defRPr>
            </a:lvl5pPr>
            <a:lvl6pPr lvl="5">
              <a:spcBef>
                <a:spcPts val="0"/>
              </a:spcBef>
              <a:spcAft>
                <a:spcPts val="0"/>
              </a:spcAft>
              <a:buSzPts val="2800"/>
              <a:buNone/>
              <a:defRPr>
                <a:latin typeface="Calibri"/>
                <a:ea typeface="Calibri"/>
                <a:cs typeface="Calibri"/>
                <a:sym typeface="Calibri"/>
              </a:defRPr>
            </a:lvl6pPr>
            <a:lvl7pPr lvl="6">
              <a:spcBef>
                <a:spcPts val="0"/>
              </a:spcBef>
              <a:spcAft>
                <a:spcPts val="0"/>
              </a:spcAft>
              <a:buSzPts val="2800"/>
              <a:buNone/>
              <a:defRPr>
                <a:latin typeface="Calibri"/>
                <a:ea typeface="Calibri"/>
                <a:cs typeface="Calibri"/>
                <a:sym typeface="Calibri"/>
              </a:defRPr>
            </a:lvl7pPr>
            <a:lvl8pPr lvl="7">
              <a:spcBef>
                <a:spcPts val="0"/>
              </a:spcBef>
              <a:spcAft>
                <a:spcPts val="0"/>
              </a:spcAft>
              <a:buSzPts val="2800"/>
              <a:buNone/>
              <a:defRPr>
                <a:latin typeface="Calibri"/>
                <a:ea typeface="Calibri"/>
                <a:cs typeface="Calibri"/>
                <a:sym typeface="Calibri"/>
              </a:defRPr>
            </a:lvl8pPr>
            <a:lvl9pPr lvl="8">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3">
  <p:cSld name="BLANK_3">
    <p:spTree>
      <p:nvGrpSpPr>
        <p:cNvPr id="1" name="Shape 84"/>
        <p:cNvGrpSpPr/>
        <p:nvPr/>
      </p:nvGrpSpPr>
      <p:grpSpPr>
        <a:xfrm>
          <a:off x="0" y="0"/>
          <a:ext cx="0" cy="0"/>
          <a:chOff x="0" y="0"/>
          <a:chExt cx="0" cy="0"/>
        </a:xfrm>
      </p:grpSpPr>
      <p:sp>
        <p:nvSpPr>
          <p:cNvPr id="85" name="Google Shape;85;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86" name="Google Shape;86;p22"/>
          <p:cNvPicPr preferRelativeResize="0"/>
          <p:nvPr/>
        </p:nvPicPr>
        <p:blipFill>
          <a:blip r:embed="rId2">
            <a:alphaModFix/>
          </a:blip>
          <a:stretch>
            <a:fillRect/>
          </a:stretch>
        </p:blipFill>
        <p:spPr>
          <a:xfrm>
            <a:off x="0" y="-475500"/>
            <a:ext cx="9144003" cy="6094510"/>
          </a:xfrm>
          <a:prstGeom prst="rect">
            <a:avLst/>
          </a:prstGeom>
          <a:noFill/>
          <a:ln>
            <a:noFill/>
          </a:ln>
        </p:spPr>
      </p:pic>
      <p:sp>
        <p:nvSpPr>
          <p:cNvPr id="87" name="Google Shape;87;p22"/>
          <p:cNvSpPr txBox="1">
            <a:spLocks noGrp="1"/>
          </p:cNvSpPr>
          <p:nvPr>
            <p:ph type="subTitle" idx="1"/>
          </p:nvPr>
        </p:nvSpPr>
        <p:spPr>
          <a:xfrm>
            <a:off x="2412425" y="348550"/>
            <a:ext cx="6273600" cy="727800"/>
          </a:xfrm>
          <a:prstGeom prst="rect">
            <a:avLst/>
          </a:prstGeom>
          <a:noFill/>
        </p:spPr>
        <p:txBody>
          <a:bodyPr spcFirstLastPara="1" wrap="square" lIns="91425" tIns="91425" rIns="91425" bIns="91425" anchor="t" anchorCtr="0">
            <a:normAutofit/>
          </a:bodyPr>
          <a:lstStyle>
            <a:lvl1pPr lvl="0" algn="r">
              <a:spcBef>
                <a:spcPts val="0"/>
              </a:spcBef>
              <a:spcAft>
                <a:spcPts val="0"/>
              </a:spcAft>
              <a:buClr>
                <a:schemeClr val="lt1"/>
              </a:buClr>
              <a:buSzPts val="2800"/>
              <a:buFont typeface="Roboto"/>
              <a:buNone/>
              <a:defRPr sz="2800" b="1">
                <a:solidFill>
                  <a:schemeClr val="lt1"/>
                </a:solidFill>
                <a:latin typeface="Roboto"/>
                <a:ea typeface="Roboto"/>
                <a:cs typeface="Roboto"/>
                <a:sym typeface="Roboto"/>
              </a:defRPr>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1">
  <p:cSld name="BLANK_1">
    <p:bg>
      <p:bgPr>
        <a:solidFill>
          <a:srgbClr val="003C71"/>
        </a:solidFill>
        <a:effectLst/>
      </p:bgPr>
    </p:bg>
    <p:spTree>
      <p:nvGrpSpPr>
        <p:cNvPr id="1" name="Shape 88"/>
        <p:cNvGrpSpPr/>
        <p:nvPr/>
      </p:nvGrpSpPr>
      <p:grpSpPr>
        <a:xfrm>
          <a:off x="0" y="0"/>
          <a:ext cx="0" cy="0"/>
          <a:chOff x="0" y="0"/>
          <a:chExt cx="0" cy="0"/>
        </a:xfrm>
      </p:grpSpPr>
      <p:sp>
        <p:nvSpPr>
          <p:cNvPr id="89" name="Google Shape;89;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2">
  <p:cSld name="BLANK_2">
    <p:spTree>
      <p:nvGrpSpPr>
        <p:cNvPr id="1" name="Shape 90"/>
        <p:cNvGrpSpPr/>
        <p:nvPr/>
      </p:nvGrpSpPr>
      <p:grpSpPr>
        <a:xfrm>
          <a:off x="0" y="0"/>
          <a:ext cx="0" cy="0"/>
          <a:chOff x="0" y="0"/>
          <a:chExt cx="0" cy="0"/>
        </a:xfrm>
      </p:grpSpPr>
      <p:sp>
        <p:nvSpPr>
          <p:cNvPr id="91" name="Google Shape;91;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2" name="Google Shape;92;p24"/>
          <p:cNvSpPr/>
          <p:nvPr/>
        </p:nvSpPr>
        <p:spPr>
          <a:xfrm>
            <a:off x="-6400" y="4179025"/>
            <a:ext cx="9144000" cy="767400"/>
          </a:xfrm>
          <a:prstGeom prst="rect">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4"/>
          <p:cNvSpPr txBox="1">
            <a:spLocks noGrp="1"/>
          </p:cNvSpPr>
          <p:nvPr>
            <p:ph type="subTitle" idx="1"/>
          </p:nvPr>
        </p:nvSpPr>
        <p:spPr>
          <a:xfrm>
            <a:off x="559125" y="4365925"/>
            <a:ext cx="5482500" cy="393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311700" y="445025"/>
            <a:ext cx="4953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atin typeface="Calibri"/>
                <a:ea typeface="Calibri"/>
                <a:cs typeface="Calibri"/>
                <a:sym typeface="Calibri"/>
              </a:defRPr>
            </a:lvl2pPr>
            <a:lvl3pPr lvl="2">
              <a:spcBef>
                <a:spcPts val="0"/>
              </a:spcBef>
              <a:spcAft>
                <a:spcPts val="0"/>
              </a:spcAft>
              <a:buSzPts val="2800"/>
              <a:buNone/>
              <a:defRPr>
                <a:latin typeface="Calibri"/>
                <a:ea typeface="Calibri"/>
                <a:cs typeface="Calibri"/>
                <a:sym typeface="Calibri"/>
              </a:defRPr>
            </a:lvl3pPr>
            <a:lvl4pPr lvl="3">
              <a:spcBef>
                <a:spcPts val="0"/>
              </a:spcBef>
              <a:spcAft>
                <a:spcPts val="0"/>
              </a:spcAft>
              <a:buSzPts val="2800"/>
              <a:buNone/>
              <a:defRPr>
                <a:latin typeface="Calibri"/>
                <a:ea typeface="Calibri"/>
                <a:cs typeface="Calibri"/>
                <a:sym typeface="Calibri"/>
              </a:defRPr>
            </a:lvl4pPr>
            <a:lvl5pPr lvl="4">
              <a:spcBef>
                <a:spcPts val="0"/>
              </a:spcBef>
              <a:spcAft>
                <a:spcPts val="0"/>
              </a:spcAft>
              <a:buSzPts val="2800"/>
              <a:buNone/>
              <a:defRPr>
                <a:latin typeface="Calibri"/>
                <a:ea typeface="Calibri"/>
                <a:cs typeface="Calibri"/>
                <a:sym typeface="Calibri"/>
              </a:defRPr>
            </a:lvl5pPr>
            <a:lvl6pPr lvl="5">
              <a:spcBef>
                <a:spcPts val="0"/>
              </a:spcBef>
              <a:spcAft>
                <a:spcPts val="0"/>
              </a:spcAft>
              <a:buSzPts val="2800"/>
              <a:buNone/>
              <a:defRPr>
                <a:latin typeface="Calibri"/>
                <a:ea typeface="Calibri"/>
                <a:cs typeface="Calibri"/>
                <a:sym typeface="Calibri"/>
              </a:defRPr>
            </a:lvl6pPr>
            <a:lvl7pPr lvl="6">
              <a:spcBef>
                <a:spcPts val="0"/>
              </a:spcBef>
              <a:spcAft>
                <a:spcPts val="0"/>
              </a:spcAft>
              <a:buSzPts val="2800"/>
              <a:buNone/>
              <a:defRPr>
                <a:latin typeface="Calibri"/>
                <a:ea typeface="Calibri"/>
                <a:cs typeface="Calibri"/>
                <a:sym typeface="Calibri"/>
              </a:defRPr>
            </a:lvl7pPr>
            <a:lvl8pPr lvl="7">
              <a:spcBef>
                <a:spcPts val="0"/>
              </a:spcBef>
              <a:spcAft>
                <a:spcPts val="0"/>
              </a:spcAft>
              <a:buSzPts val="2800"/>
              <a:buNone/>
              <a:defRPr>
                <a:latin typeface="Calibri"/>
                <a:ea typeface="Calibri"/>
                <a:cs typeface="Calibri"/>
                <a:sym typeface="Calibri"/>
              </a:defRPr>
            </a:lvl8pPr>
            <a:lvl9pPr lvl="8">
              <a:spcBef>
                <a:spcPts val="0"/>
              </a:spcBef>
              <a:spcAft>
                <a:spcPts val="0"/>
              </a:spcAft>
              <a:buSzPts val="2800"/>
              <a:buNone/>
              <a:defRPr>
                <a:latin typeface="Calibri"/>
                <a:ea typeface="Calibri"/>
                <a:cs typeface="Calibri"/>
                <a:sym typeface="Calibri"/>
              </a:defRPr>
            </a:lvl9pPr>
          </a:lstStyle>
          <a:p>
            <a:endParaRPr/>
          </a:p>
        </p:txBody>
      </p:sp>
      <p:sp>
        <p:nvSpPr>
          <p:cNvPr id="96" name="Google Shape;96;p25"/>
          <p:cNvSpPr/>
          <p:nvPr/>
        </p:nvSpPr>
        <p:spPr>
          <a:xfrm>
            <a:off x="5591200" y="-9575"/>
            <a:ext cx="3552900" cy="5195100"/>
          </a:xfrm>
          <a:prstGeom prst="rect">
            <a:avLst/>
          </a:prstGeom>
          <a:solidFill>
            <a:srgbClr val="78BE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5"/>
          <p:cNvPicPr preferRelativeResize="0"/>
          <p:nvPr/>
        </p:nvPicPr>
        <p:blipFill>
          <a:blip r:embed="rId2">
            <a:alphaModFix/>
          </a:blip>
          <a:stretch>
            <a:fillRect/>
          </a:stretch>
        </p:blipFill>
        <p:spPr>
          <a:xfrm>
            <a:off x="7346929" y="4118350"/>
            <a:ext cx="1674220" cy="938476"/>
          </a:xfrm>
          <a:prstGeom prst="rect">
            <a:avLst/>
          </a:prstGeom>
          <a:noFill/>
          <a:ln>
            <a:noFill/>
          </a:ln>
        </p:spPr>
      </p:pic>
      <p:sp>
        <p:nvSpPr>
          <p:cNvPr id="98" name="Google Shape;98;p25"/>
          <p:cNvSpPr txBox="1"/>
          <p:nvPr/>
        </p:nvSpPr>
        <p:spPr>
          <a:xfrm>
            <a:off x="309900" y="1255625"/>
            <a:ext cx="49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1 1">
  <p:cSld name="CUSTOM_2">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311700" y="445025"/>
            <a:ext cx="4953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
        <p:nvSpPr>
          <p:cNvPr id="101" name="Google Shape;101;p26"/>
          <p:cNvSpPr/>
          <p:nvPr/>
        </p:nvSpPr>
        <p:spPr>
          <a:xfrm>
            <a:off x="5591200" y="-9575"/>
            <a:ext cx="3552900" cy="5195100"/>
          </a:xfrm>
          <a:prstGeom prst="rect">
            <a:avLst/>
          </a:prstGeom>
          <a:solidFill>
            <a:srgbClr val="CB33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 name="Google Shape;102;p26"/>
          <p:cNvPicPr preferRelativeResize="0"/>
          <p:nvPr/>
        </p:nvPicPr>
        <p:blipFill>
          <a:blip r:embed="rId2">
            <a:alphaModFix/>
          </a:blip>
          <a:stretch>
            <a:fillRect/>
          </a:stretch>
        </p:blipFill>
        <p:spPr>
          <a:xfrm>
            <a:off x="7346929" y="4118350"/>
            <a:ext cx="1674220" cy="938476"/>
          </a:xfrm>
          <a:prstGeom prst="rect">
            <a:avLst/>
          </a:prstGeom>
          <a:noFill/>
          <a:ln>
            <a:noFill/>
          </a:ln>
        </p:spPr>
      </p:pic>
      <p:sp>
        <p:nvSpPr>
          <p:cNvPr id="103" name="Google Shape;103;p26"/>
          <p:cNvSpPr txBox="1"/>
          <p:nvPr/>
        </p:nvSpPr>
        <p:spPr>
          <a:xfrm>
            <a:off x="309900" y="1255625"/>
            <a:ext cx="49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2">
  <p:cSld name="CUSTOM_1">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2770050" y="445025"/>
            <a:ext cx="60624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atin typeface="Calibri"/>
                <a:ea typeface="Calibri"/>
                <a:cs typeface="Calibri"/>
                <a:sym typeface="Calibri"/>
              </a:defRPr>
            </a:lvl2pPr>
            <a:lvl3pPr lvl="2">
              <a:spcBef>
                <a:spcPts val="0"/>
              </a:spcBef>
              <a:spcAft>
                <a:spcPts val="0"/>
              </a:spcAft>
              <a:buSzPts val="2800"/>
              <a:buNone/>
              <a:defRPr>
                <a:latin typeface="Calibri"/>
                <a:ea typeface="Calibri"/>
                <a:cs typeface="Calibri"/>
                <a:sym typeface="Calibri"/>
              </a:defRPr>
            </a:lvl3pPr>
            <a:lvl4pPr lvl="3">
              <a:spcBef>
                <a:spcPts val="0"/>
              </a:spcBef>
              <a:spcAft>
                <a:spcPts val="0"/>
              </a:spcAft>
              <a:buSzPts val="2800"/>
              <a:buNone/>
              <a:defRPr>
                <a:latin typeface="Calibri"/>
                <a:ea typeface="Calibri"/>
                <a:cs typeface="Calibri"/>
                <a:sym typeface="Calibri"/>
              </a:defRPr>
            </a:lvl4pPr>
            <a:lvl5pPr lvl="4">
              <a:spcBef>
                <a:spcPts val="0"/>
              </a:spcBef>
              <a:spcAft>
                <a:spcPts val="0"/>
              </a:spcAft>
              <a:buSzPts val="2800"/>
              <a:buNone/>
              <a:defRPr>
                <a:latin typeface="Calibri"/>
                <a:ea typeface="Calibri"/>
                <a:cs typeface="Calibri"/>
                <a:sym typeface="Calibri"/>
              </a:defRPr>
            </a:lvl5pPr>
            <a:lvl6pPr lvl="5">
              <a:spcBef>
                <a:spcPts val="0"/>
              </a:spcBef>
              <a:spcAft>
                <a:spcPts val="0"/>
              </a:spcAft>
              <a:buSzPts val="2800"/>
              <a:buNone/>
              <a:defRPr>
                <a:latin typeface="Calibri"/>
                <a:ea typeface="Calibri"/>
                <a:cs typeface="Calibri"/>
                <a:sym typeface="Calibri"/>
              </a:defRPr>
            </a:lvl6pPr>
            <a:lvl7pPr lvl="6">
              <a:spcBef>
                <a:spcPts val="0"/>
              </a:spcBef>
              <a:spcAft>
                <a:spcPts val="0"/>
              </a:spcAft>
              <a:buSzPts val="2800"/>
              <a:buNone/>
              <a:defRPr>
                <a:latin typeface="Calibri"/>
                <a:ea typeface="Calibri"/>
                <a:cs typeface="Calibri"/>
                <a:sym typeface="Calibri"/>
              </a:defRPr>
            </a:lvl7pPr>
            <a:lvl8pPr lvl="7">
              <a:spcBef>
                <a:spcPts val="0"/>
              </a:spcBef>
              <a:spcAft>
                <a:spcPts val="0"/>
              </a:spcAft>
              <a:buSzPts val="2800"/>
              <a:buNone/>
              <a:defRPr>
                <a:latin typeface="Calibri"/>
                <a:ea typeface="Calibri"/>
                <a:cs typeface="Calibri"/>
                <a:sym typeface="Calibri"/>
              </a:defRPr>
            </a:lvl8pPr>
            <a:lvl9pPr lvl="8">
              <a:spcBef>
                <a:spcPts val="0"/>
              </a:spcBef>
              <a:spcAft>
                <a:spcPts val="0"/>
              </a:spcAft>
              <a:buSzPts val="2800"/>
              <a:buNone/>
              <a:defRPr>
                <a:latin typeface="Calibri"/>
                <a:ea typeface="Calibri"/>
                <a:cs typeface="Calibri"/>
                <a:sym typeface="Calibri"/>
              </a:defRPr>
            </a:lvl9pPr>
          </a:lstStyle>
          <a:p>
            <a:endParaRPr/>
          </a:p>
        </p:txBody>
      </p:sp>
      <p:sp>
        <p:nvSpPr>
          <p:cNvPr id="106" name="Google Shape;106;p27"/>
          <p:cNvSpPr/>
          <p:nvPr/>
        </p:nvSpPr>
        <p:spPr>
          <a:xfrm>
            <a:off x="-38350" y="-19200"/>
            <a:ext cx="2482500" cy="5181900"/>
          </a:xfrm>
          <a:prstGeom prst="rect">
            <a:avLst/>
          </a:prstGeom>
          <a:solidFill>
            <a:srgbClr val="003C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7"/>
          <p:cNvSpPr txBox="1"/>
          <p:nvPr/>
        </p:nvSpPr>
        <p:spPr>
          <a:xfrm>
            <a:off x="2770050" y="1246050"/>
            <a:ext cx="49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ustom Layout 2 1">
  <p:cSld name="CUSTOM_1_1">
    <p:spTree>
      <p:nvGrpSpPr>
        <p:cNvPr id="1" name="Shape 108"/>
        <p:cNvGrpSpPr/>
        <p:nvPr/>
      </p:nvGrpSpPr>
      <p:grpSpPr>
        <a:xfrm>
          <a:off x="0" y="0"/>
          <a:ext cx="0" cy="0"/>
          <a:chOff x="0" y="0"/>
          <a:chExt cx="0" cy="0"/>
        </a:xfrm>
      </p:grpSpPr>
      <p:sp>
        <p:nvSpPr>
          <p:cNvPr id="109" name="Google Shape;109;p28"/>
          <p:cNvSpPr txBox="1">
            <a:spLocks noGrp="1"/>
          </p:cNvSpPr>
          <p:nvPr>
            <p:ph type="title"/>
          </p:nvPr>
        </p:nvSpPr>
        <p:spPr>
          <a:xfrm>
            <a:off x="2770050" y="445025"/>
            <a:ext cx="60624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
        <p:nvSpPr>
          <p:cNvPr id="110" name="Google Shape;110;p28"/>
          <p:cNvSpPr/>
          <p:nvPr/>
        </p:nvSpPr>
        <p:spPr>
          <a:xfrm>
            <a:off x="-38350" y="-19200"/>
            <a:ext cx="2482500" cy="5181900"/>
          </a:xfrm>
          <a:prstGeom prst="rect">
            <a:avLst/>
          </a:prstGeom>
          <a:solidFill>
            <a:srgbClr val="EAAA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8"/>
          <p:cNvSpPr txBox="1"/>
          <p:nvPr/>
        </p:nvSpPr>
        <p:spPr>
          <a:xfrm>
            <a:off x="2770050" y="1246050"/>
            <a:ext cx="496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solidFill>
                <a:schemeClr val="dk2"/>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3 1">
  <p:cSld name="CUSTOM_3_1">
    <p:bg>
      <p:bgPr>
        <a:solidFill>
          <a:srgbClr val="003C71"/>
        </a:solid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latin typeface="Calibri"/>
                <a:ea typeface="Calibri"/>
                <a:cs typeface="Calibri"/>
                <a:sym typeface="Calibri"/>
              </a:defRPr>
            </a:lvl1pPr>
            <a:lvl2pPr lvl="1" rtl="0">
              <a:spcBef>
                <a:spcPts val="0"/>
              </a:spcBef>
              <a:spcAft>
                <a:spcPts val="0"/>
              </a:spcAft>
              <a:buSzPts val="2800"/>
              <a:buNone/>
              <a:defRPr>
                <a:latin typeface="Calibri"/>
                <a:ea typeface="Calibri"/>
                <a:cs typeface="Calibri"/>
                <a:sym typeface="Calibri"/>
              </a:defRPr>
            </a:lvl2pPr>
            <a:lvl3pPr lvl="2" rtl="0">
              <a:spcBef>
                <a:spcPts val="0"/>
              </a:spcBef>
              <a:spcAft>
                <a:spcPts val="0"/>
              </a:spcAft>
              <a:buSzPts val="2800"/>
              <a:buNone/>
              <a:defRPr>
                <a:latin typeface="Calibri"/>
                <a:ea typeface="Calibri"/>
                <a:cs typeface="Calibri"/>
                <a:sym typeface="Calibri"/>
              </a:defRPr>
            </a:lvl3pPr>
            <a:lvl4pPr lvl="3" rtl="0">
              <a:spcBef>
                <a:spcPts val="0"/>
              </a:spcBef>
              <a:spcAft>
                <a:spcPts val="0"/>
              </a:spcAft>
              <a:buSzPts val="2800"/>
              <a:buNone/>
              <a:defRPr>
                <a:latin typeface="Calibri"/>
                <a:ea typeface="Calibri"/>
                <a:cs typeface="Calibri"/>
                <a:sym typeface="Calibri"/>
              </a:defRPr>
            </a:lvl4pPr>
            <a:lvl5pPr lvl="4" rtl="0">
              <a:spcBef>
                <a:spcPts val="0"/>
              </a:spcBef>
              <a:spcAft>
                <a:spcPts val="0"/>
              </a:spcAft>
              <a:buSzPts val="2800"/>
              <a:buNone/>
              <a:defRPr>
                <a:latin typeface="Calibri"/>
                <a:ea typeface="Calibri"/>
                <a:cs typeface="Calibri"/>
                <a:sym typeface="Calibri"/>
              </a:defRPr>
            </a:lvl5pPr>
            <a:lvl6pPr lvl="5" rtl="0">
              <a:spcBef>
                <a:spcPts val="0"/>
              </a:spcBef>
              <a:spcAft>
                <a:spcPts val="0"/>
              </a:spcAft>
              <a:buSzPts val="2800"/>
              <a:buNone/>
              <a:defRPr>
                <a:latin typeface="Calibri"/>
                <a:ea typeface="Calibri"/>
                <a:cs typeface="Calibri"/>
                <a:sym typeface="Calibri"/>
              </a:defRPr>
            </a:lvl6pPr>
            <a:lvl7pPr lvl="6" rtl="0">
              <a:spcBef>
                <a:spcPts val="0"/>
              </a:spcBef>
              <a:spcAft>
                <a:spcPts val="0"/>
              </a:spcAft>
              <a:buSzPts val="2800"/>
              <a:buNone/>
              <a:defRPr>
                <a:latin typeface="Calibri"/>
                <a:ea typeface="Calibri"/>
                <a:cs typeface="Calibri"/>
                <a:sym typeface="Calibri"/>
              </a:defRPr>
            </a:lvl7pPr>
            <a:lvl8pPr lvl="7" rtl="0">
              <a:spcBef>
                <a:spcPts val="0"/>
              </a:spcBef>
              <a:spcAft>
                <a:spcPts val="0"/>
              </a:spcAft>
              <a:buSzPts val="2800"/>
              <a:buNone/>
              <a:defRPr>
                <a:latin typeface="Calibri"/>
                <a:ea typeface="Calibri"/>
                <a:cs typeface="Calibri"/>
                <a:sym typeface="Calibri"/>
              </a:defRPr>
            </a:lvl8pPr>
            <a:lvl9pPr lvl="8" rtl="0">
              <a:spcBef>
                <a:spcPts val="0"/>
              </a:spcBef>
              <a:spcAft>
                <a:spcPts val="0"/>
              </a:spcAft>
              <a:buSzPts val="2800"/>
              <a:buNone/>
              <a:defRPr>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003C71"/>
        </a:solid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chemeClr val="lt1"/>
              </a:buClr>
              <a:buSzPts val="5200"/>
              <a:buNone/>
              <a:defRPr sz="5200">
                <a:solidFill>
                  <a:schemeClr val="lt1"/>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 name="Google Shape;19;p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lt1"/>
              </a:buClr>
              <a:buSzPts val="2800"/>
              <a:buNone/>
              <a:defRPr sz="28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pic>
        <p:nvPicPr>
          <p:cNvPr id="20" name="Google Shape;20;p5"/>
          <p:cNvPicPr preferRelativeResize="0"/>
          <p:nvPr/>
        </p:nvPicPr>
        <p:blipFill>
          <a:blip r:embed="rId2">
            <a:alphaModFix/>
          </a:blip>
          <a:stretch>
            <a:fillRect/>
          </a:stretch>
        </p:blipFill>
        <p:spPr>
          <a:xfrm>
            <a:off x="3296376" y="3626716"/>
            <a:ext cx="2551250" cy="143011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003C71"/>
        </a:solidFill>
        <a:effectLst/>
      </p:bgPr>
    </p:bg>
    <p:spTree>
      <p:nvGrpSpPr>
        <p:cNvPr id="1" name="Shape 23"/>
        <p:cNvGrpSpPr/>
        <p:nvPr/>
      </p:nvGrpSpPr>
      <p:grpSpPr>
        <a:xfrm>
          <a:off x="0" y="0"/>
          <a:ext cx="0" cy="0"/>
          <a:chOff x="0" y="0"/>
          <a:chExt cx="0" cy="0"/>
        </a:xfrm>
      </p:grpSpPr>
      <p:sp>
        <p:nvSpPr>
          <p:cNvPr id="24" name="Google Shape;24;p7"/>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28" name="Google Shape;28;p8"/>
          <p:cNvPicPr preferRelativeResize="0"/>
          <p:nvPr/>
        </p:nvPicPr>
        <p:blipFill>
          <a:blip r:embed="rId2">
            <a:alphaModFix/>
          </a:blip>
          <a:stretch>
            <a:fillRect/>
          </a:stretch>
        </p:blipFill>
        <p:spPr>
          <a:xfrm>
            <a:off x="7346975" y="4118350"/>
            <a:ext cx="1674173" cy="93847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TITLE_AND_BODY_1">
    <p:bg>
      <p:bgPr>
        <a:solidFill>
          <a:srgbClr val="003C71"/>
        </a:solidFill>
        <a:effectLst/>
      </p:bgPr>
    </p:bg>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1" name="Google Shape;31;p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0"/>
              </a:spcBef>
              <a:spcAft>
                <a:spcPts val="0"/>
              </a:spcAft>
              <a:buClr>
                <a:schemeClr val="lt1"/>
              </a:buClr>
              <a:buSzPts val="1400"/>
              <a:buChar char="○"/>
              <a:defRPr>
                <a:solidFill>
                  <a:schemeClr val="lt1"/>
                </a:solidFill>
              </a:defRPr>
            </a:lvl2pPr>
            <a:lvl3pPr marL="1371600" lvl="2" indent="-317500" rtl="0">
              <a:spcBef>
                <a:spcPts val="0"/>
              </a:spcBef>
              <a:spcAft>
                <a:spcPts val="0"/>
              </a:spcAft>
              <a:buClr>
                <a:schemeClr val="lt1"/>
              </a:buClr>
              <a:buSzPts val="1400"/>
              <a:buChar char="■"/>
              <a:defRPr>
                <a:solidFill>
                  <a:schemeClr val="lt1"/>
                </a:solidFill>
              </a:defRPr>
            </a:lvl3pPr>
            <a:lvl4pPr marL="1828800" lvl="3" indent="-317500" rtl="0">
              <a:spcBef>
                <a:spcPts val="0"/>
              </a:spcBef>
              <a:spcAft>
                <a:spcPts val="0"/>
              </a:spcAft>
              <a:buClr>
                <a:schemeClr val="lt1"/>
              </a:buClr>
              <a:buSzPts val="1400"/>
              <a:buChar char="●"/>
              <a:defRPr>
                <a:solidFill>
                  <a:schemeClr val="lt1"/>
                </a:solidFill>
              </a:defRPr>
            </a:lvl4pPr>
            <a:lvl5pPr marL="2286000" lvl="4" indent="-317500" rtl="0">
              <a:spcBef>
                <a:spcPts val="0"/>
              </a:spcBef>
              <a:spcAft>
                <a:spcPts val="0"/>
              </a:spcAft>
              <a:buClr>
                <a:schemeClr val="lt1"/>
              </a:buClr>
              <a:buSzPts val="1400"/>
              <a:buChar char="○"/>
              <a:defRPr>
                <a:solidFill>
                  <a:schemeClr val="lt1"/>
                </a:solidFill>
              </a:defRPr>
            </a:lvl5pPr>
            <a:lvl6pPr marL="2743200" lvl="5" indent="-317500" rtl="0">
              <a:spcBef>
                <a:spcPts val="0"/>
              </a:spcBef>
              <a:spcAft>
                <a:spcPts val="0"/>
              </a:spcAft>
              <a:buClr>
                <a:schemeClr val="lt1"/>
              </a:buClr>
              <a:buSzPts val="1400"/>
              <a:buChar char="■"/>
              <a:defRPr>
                <a:solidFill>
                  <a:schemeClr val="lt1"/>
                </a:solidFill>
              </a:defRPr>
            </a:lvl6pPr>
            <a:lvl7pPr marL="3200400" lvl="6" indent="-317500" rtl="0">
              <a:spcBef>
                <a:spcPts val="0"/>
              </a:spcBef>
              <a:spcAft>
                <a:spcPts val="0"/>
              </a:spcAft>
              <a:buClr>
                <a:schemeClr val="lt1"/>
              </a:buClr>
              <a:buSzPts val="1400"/>
              <a:buChar char="●"/>
              <a:defRPr>
                <a:solidFill>
                  <a:schemeClr val="lt1"/>
                </a:solidFill>
              </a:defRPr>
            </a:lvl7pPr>
            <a:lvl8pPr marL="3657600" lvl="7" indent="-317500" rtl="0">
              <a:spcBef>
                <a:spcPts val="0"/>
              </a:spcBef>
              <a:spcAft>
                <a:spcPts val="0"/>
              </a:spcAft>
              <a:buClr>
                <a:schemeClr val="lt1"/>
              </a:buClr>
              <a:buSzPts val="1400"/>
              <a:buChar char="○"/>
              <a:defRPr>
                <a:solidFill>
                  <a:schemeClr val="lt1"/>
                </a:solidFill>
              </a:defRPr>
            </a:lvl8pPr>
            <a:lvl9pPr marL="4114800" lvl="8" indent="-317500" rtl="0">
              <a:spcBef>
                <a:spcPts val="0"/>
              </a:spcBef>
              <a:spcAft>
                <a:spcPts val="0"/>
              </a:spcAft>
              <a:buClr>
                <a:schemeClr val="lt1"/>
              </a:buClr>
              <a:buSzPts val="1400"/>
              <a:buChar char="■"/>
              <a:defRPr>
                <a:solidFill>
                  <a:schemeClr val="lt1"/>
                </a:solidFill>
              </a:defRPr>
            </a:lvl9pPr>
          </a:lstStyle>
          <a:p>
            <a:endParaRPr/>
          </a:p>
        </p:txBody>
      </p:sp>
      <p:pic>
        <p:nvPicPr>
          <p:cNvPr id="32" name="Google Shape;32;p9"/>
          <p:cNvPicPr preferRelativeResize="0"/>
          <p:nvPr/>
        </p:nvPicPr>
        <p:blipFill>
          <a:blip r:embed="rId2">
            <a:alphaModFix/>
          </a:blip>
          <a:stretch>
            <a:fillRect/>
          </a:stretch>
        </p:blipFill>
        <p:spPr>
          <a:xfrm>
            <a:off x="7346929" y="4118350"/>
            <a:ext cx="1674220" cy="93847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3"/>
        <p:cNvGrpSpPr/>
        <p:nvPr/>
      </p:nvGrpSpPr>
      <p:grpSpPr>
        <a:xfrm>
          <a:off x="0" y="0"/>
          <a:ext cx="0" cy="0"/>
          <a:chOff x="0" y="0"/>
          <a:chExt cx="0" cy="0"/>
        </a:xfrm>
      </p:grpSpPr>
      <p:sp>
        <p:nvSpPr>
          <p:cNvPr id="34" name="Google Shape;34;p1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5" name="Google Shape;35;p10"/>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6" name="Google Shape;36;p10"/>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pic>
        <p:nvPicPr>
          <p:cNvPr id="37" name="Google Shape;37;p10"/>
          <p:cNvPicPr preferRelativeResize="0"/>
          <p:nvPr/>
        </p:nvPicPr>
        <p:blipFill>
          <a:blip r:embed="rId2">
            <a:alphaModFix/>
          </a:blip>
          <a:stretch>
            <a:fillRect/>
          </a:stretch>
        </p:blipFill>
        <p:spPr>
          <a:xfrm>
            <a:off x="7346975" y="4118350"/>
            <a:ext cx="1674173" cy="93847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Roboto Medium"/>
              <a:buNone/>
              <a:defRPr sz="2800">
                <a:solidFill>
                  <a:schemeClr val="dk1"/>
                </a:solidFill>
                <a:latin typeface="Roboto Medium"/>
                <a:ea typeface="Roboto Medium"/>
                <a:cs typeface="Roboto Medium"/>
                <a:sym typeface="Roboto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17" name="Google Shape;117;p2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18" name="Google Shape;118;p29"/>
          <p:cNvSpPr txBox="1">
            <a:spLocks noGrp="1"/>
          </p:cNvSpPr>
          <p:nvPr>
            <p:ph type="body" idx="2"/>
          </p:nvPr>
        </p:nvSpPr>
        <p:spPr>
          <a:xfrm>
            <a:off x="4721575" y="1035775"/>
            <a:ext cx="4270200" cy="1767300"/>
          </a:xfrm>
          <a:prstGeom prst="rect">
            <a:avLst/>
          </a:prstGeom>
        </p:spPr>
        <p:txBody>
          <a:bodyPr spcFirstLastPara="1" wrap="square" lIns="91425" tIns="91425" rIns="91425" bIns="91425" anchor="ctr" anchorCtr="0">
            <a:normAutofit/>
          </a:bodyPr>
          <a:lstStyle/>
          <a:p>
            <a:pPr marL="0" lvl="0" indent="0" algn="ctr" rtl="0">
              <a:spcBef>
                <a:spcPts val="0"/>
              </a:spcBef>
              <a:spcAft>
                <a:spcPts val="1200"/>
              </a:spcAft>
              <a:buNone/>
            </a:pPr>
            <a:r>
              <a:rPr lang="en" sz="3100">
                <a:latin typeface="Roboto Medium"/>
                <a:ea typeface="Roboto Medium"/>
                <a:cs typeface="Roboto Medium"/>
                <a:sym typeface="Roboto Medium"/>
              </a:rPr>
              <a:t>Family-School Partnerships</a:t>
            </a:r>
            <a:endParaRPr>
              <a:latin typeface="Roboto Medium"/>
              <a:ea typeface="Roboto Medium"/>
              <a:cs typeface="Roboto Medium"/>
              <a:sym typeface="Roboto Medium"/>
            </a:endParaRPr>
          </a:p>
        </p:txBody>
      </p:sp>
      <p:pic>
        <p:nvPicPr>
          <p:cNvPr id="119" name="Google Shape;119;p29"/>
          <p:cNvPicPr preferRelativeResize="0"/>
          <p:nvPr/>
        </p:nvPicPr>
        <p:blipFill>
          <a:blip r:embed="rId3">
            <a:alphaModFix/>
          </a:blip>
          <a:stretch>
            <a:fillRect/>
          </a:stretch>
        </p:blipFill>
        <p:spPr>
          <a:xfrm>
            <a:off x="74337" y="381750"/>
            <a:ext cx="4427525" cy="4379750"/>
          </a:xfrm>
          <a:prstGeom prst="rect">
            <a:avLst/>
          </a:prstGeom>
          <a:noFill/>
          <a:ln>
            <a:noFill/>
          </a:ln>
        </p:spPr>
      </p:pic>
      <p:sp>
        <p:nvSpPr>
          <p:cNvPr id="120" name="Google Shape;120;p29"/>
          <p:cNvSpPr txBox="1"/>
          <p:nvPr/>
        </p:nvSpPr>
        <p:spPr>
          <a:xfrm>
            <a:off x="5468575" y="2571750"/>
            <a:ext cx="27762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a:solidFill>
                  <a:schemeClr val="lt1"/>
                </a:solidFill>
                <a:latin typeface="Calibri"/>
                <a:ea typeface="Calibri"/>
                <a:cs typeface="Calibri"/>
                <a:sym typeface="Calibri"/>
              </a:rPr>
              <a:t>Second District PTA </a:t>
            </a:r>
            <a:endParaRPr sz="1800">
              <a:solidFill>
                <a:schemeClr val="lt1"/>
              </a:solidFill>
              <a:latin typeface="Calibri"/>
              <a:ea typeface="Calibri"/>
              <a:cs typeface="Calibri"/>
              <a:sym typeface="Calibri"/>
            </a:endParaRPr>
          </a:p>
          <a:p>
            <a:pPr marL="0" lvl="0" indent="0" algn="ctr" rtl="0">
              <a:spcBef>
                <a:spcPts val="0"/>
              </a:spcBef>
              <a:spcAft>
                <a:spcPts val="0"/>
              </a:spcAft>
              <a:buNone/>
            </a:pPr>
            <a:r>
              <a:rPr lang="en" sz="1800">
                <a:solidFill>
                  <a:schemeClr val="lt1"/>
                </a:solidFill>
                <a:latin typeface="Calibri"/>
                <a:ea typeface="Calibri"/>
                <a:cs typeface="Calibri"/>
                <a:sym typeface="Calibri"/>
              </a:rPr>
              <a:t>Officer Training</a:t>
            </a:r>
            <a:endParaRPr sz="1800">
              <a:solidFill>
                <a:schemeClr val="lt1"/>
              </a:solidFill>
              <a:latin typeface="Calibri"/>
              <a:ea typeface="Calibri"/>
              <a:cs typeface="Calibri"/>
              <a:sym typeface="Calibri"/>
            </a:endParaRPr>
          </a:p>
          <a:p>
            <a:pPr marL="0" lvl="0" indent="0" algn="ctr" rtl="0">
              <a:spcBef>
                <a:spcPts val="0"/>
              </a:spcBef>
              <a:spcAft>
                <a:spcPts val="0"/>
              </a:spcAft>
              <a:buNone/>
            </a:pPr>
            <a:r>
              <a:rPr lang="en" sz="1800">
                <a:solidFill>
                  <a:schemeClr val="lt1"/>
                </a:solidFill>
                <a:latin typeface="Calibri"/>
                <a:ea typeface="Calibri"/>
                <a:cs typeface="Calibri"/>
                <a:sym typeface="Calibri"/>
              </a:rPr>
              <a:t>June 2023</a:t>
            </a:r>
            <a:endParaRPr sz="1800">
              <a:solidFill>
                <a:schemeClr val="lt1"/>
              </a:solidFill>
              <a:latin typeface="Calibri"/>
              <a:ea typeface="Calibri"/>
              <a:cs typeface="Calibri"/>
              <a:sym typeface="Calibri"/>
            </a:endParaRPr>
          </a:p>
        </p:txBody>
      </p:sp>
      <p:pic>
        <p:nvPicPr>
          <p:cNvPr id="121" name="Google Shape;121;p29"/>
          <p:cNvPicPr preferRelativeResize="0"/>
          <p:nvPr/>
        </p:nvPicPr>
        <p:blipFill>
          <a:blip r:embed="rId4">
            <a:alphaModFix/>
          </a:blip>
          <a:stretch>
            <a:fillRect/>
          </a:stretch>
        </p:blipFill>
        <p:spPr>
          <a:xfrm>
            <a:off x="6019567" y="4038175"/>
            <a:ext cx="1674220" cy="9384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8"/>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1</a:t>
            </a:r>
            <a:r>
              <a:rPr lang="en"/>
              <a:t> </a:t>
            </a:r>
            <a:r>
              <a:rPr lang="en">
                <a:latin typeface="Roboto"/>
                <a:ea typeface="Roboto"/>
                <a:cs typeface="Roboto"/>
                <a:sym typeface="Roboto"/>
              </a:rPr>
              <a:t>Welcome All Families</a:t>
            </a:r>
            <a:endParaRPr>
              <a:latin typeface="Roboto"/>
              <a:ea typeface="Roboto"/>
              <a:cs typeface="Roboto"/>
              <a:sym typeface="Roboto"/>
            </a:endParaRPr>
          </a:p>
        </p:txBody>
      </p:sp>
      <p:sp>
        <p:nvSpPr>
          <p:cNvPr id="180" name="Google Shape;180;p38"/>
          <p:cNvSpPr txBox="1">
            <a:spLocks noGrp="1"/>
          </p:cNvSpPr>
          <p:nvPr>
            <p:ph type="body" idx="1"/>
          </p:nvPr>
        </p:nvSpPr>
        <p:spPr>
          <a:xfrm>
            <a:off x="311700" y="12432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EAAA00"/>
                </a:highlight>
              </a:rPr>
              <a:t>Goal 2:</a:t>
            </a:r>
            <a:r>
              <a:rPr lang="en" b="1">
                <a:solidFill>
                  <a:schemeClr val="lt1"/>
                </a:solidFill>
              </a:rPr>
              <a:t> </a:t>
            </a:r>
            <a:r>
              <a:rPr lang="en" b="1"/>
              <a:t>Create an Inclusive Environment</a:t>
            </a:r>
            <a:r>
              <a:rPr lang="en"/>
              <a:t>: </a:t>
            </a:r>
            <a:r>
              <a:rPr lang="en" i="1"/>
              <a:t>Do the school’s and PTA’s efforts encourage engagement with and among the diversity of families in the community?</a:t>
            </a:r>
            <a:endParaRPr i="1"/>
          </a:p>
          <a:p>
            <a:pPr marL="0" lvl="0" indent="0" algn="l" rtl="0">
              <a:spcBef>
                <a:spcPts val="1200"/>
              </a:spcBef>
              <a:spcAft>
                <a:spcPts val="0"/>
              </a:spcAft>
              <a:buNone/>
            </a:pPr>
            <a:r>
              <a:rPr lang="en" b="1"/>
              <a:t>School and PTA indicators:</a:t>
            </a:r>
            <a:endParaRPr b="1"/>
          </a:p>
          <a:p>
            <a:pPr marL="457200" lvl="0" indent="-342900" algn="l" rtl="0">
              <a:spcBef>
                <a:spcPts val="1200"/>
              </a:spcBef>
              <a:spcAft>
                <a:spcPts val="0"/>
              </a:spcAft>
              <a:buSzPts val="1800"/>
              <a:buChar char="➔"/>
            </a:pPr>
            <a:r>
              <a:rPr lang="en"/>
              <a:t>Encourage school staff to see engaging all families as part of their responsibilities</a:t>
            </a:r>
            <a:endParaRPr/>
          </a:p>
          <a:p>
            <a:pPr marL="457200" lvl="0" indent="-342900" algn="l" rtl="0">
              <a:spcBef>
                <a:spcPts val="0"/>
              </a:spcBef>
              <a:spcAft>
                <a:spcPts val="0"/>
              </a:spcAft>
              <a:buSzPts val="1800"/>
              <a:buChar char="➔"/>
            </a:pPr>
            <a:r>
              <a:rPr lang="en"/>
              <a:t>Create an accessible, family-friendly campus and/or virtual school  </a:t>
            </a:r>
            <a:endParaRPr/>
          </a:p>
          <a:p>
            <a:pPr marL="457200" lvl="0" indent="-342900" algn="l" rtl="0">
              <a:spcBef>
                <a:spcPts val="0"/>
              </a:spcBef>
              <a:spcAft>
                <a:spcPts val="0"/>
              </a:spcAft>
              <a:buSzPts val="1800"/>
              <a:buChar char="➔"/>
            </a:pPr>
            <a:r>
              <a:rPr lang="en"/>
              <a:t>Track family engagement data and regularly examine it to identify gaps in access</a:t>
            </a:r>
            <a:endParaRPr/>
          </a:p>
          <a:p>
            <a:pPr marL="457200" lvl="0" indent="-342900" algn="l" rtl="0">
              <a:spcBef>
                <a:spcPts val="0"/>
              </a:spcBef>
              <a:spcAft>
                <a:spcPts val="0"/>
              </a:spcAft>
              <a:buSzPts val="1800"/>
              <a:buChar char="➔"/>
            </a:pPr>
            <a:r>
              <a:rPr lang="en"/>
              <a:t>Learn about and remove barriers for families to participate fully</a:t>
            </a:r>
            <a:endParaRPr/>
          </a:p>
        </p:txBody>
      </p:sp>
      <p:sp>
        <p:nvSpPr>
          <p:cNvPr id="181" name="Google Shape;181;p38"/>
          <p:cNvSpPr/>
          <p:nvPr/>
        </p:nvSpPr>
        <p:spPr>
          <a:xfrm>
            <a:off x="311700" y="302675"/>
            <a:ext cx="989400" cy="857400"/>
          </a:xfrm>
          <a:prstGeom prst="hexagon">
            <a:avLst>
              <a:gd name="adj" fmla="val 25000"/>
              <a:gd name="vf" fmla="val 115470"/>
            </a:avLst>
          </a:prstGeom>
          <a:solidFill>
            <a:srgbClr val="EAAA00"/>
          </a:solidFill>
          <a:ln w="9525" cap="flat" cmpd="sng">
            <a:solidFill>
              <a:srgbClr val="EA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9"/>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1</a:t>
            </a:r>
            <a:r>
              <a:rPr lang="en"/>
              <a:t> </a:t>
            </a:r>
            <a:r>
              <a:rPr lang="en">
                <a:latin typeface="Roboto"/>
                <a:ea typeface="Roboto"/>
                <a:cs typeface="Roboto"/>
                <a:sym typeface="Roboto"/>
              </a:rPr>
              <a:t>Welcome All Families - </a:t>
            </a:r>
            <a:r>
              <a:rPr lang="en" i="1">
                <a:latin typeface="Roboto"/>
                <a:ea typeface="Roboto"/>
                <a:cs typeface="Roboto"/>
                <a:sym typeface="Roboto"/>
              </a:rPr>
              <a:t>Goal 1 example</a:t>
            </a:r>
            <a:endParaRPr i="1">
              <a:latin typeface="Roboto"/>
              <a:ea typeface="Roboto"/>
              <a:cs typeface="Roboto"/>
              <a:sym typeface="Roboto"/>
            </a:endParaRPr>
          </a:p>
        </p:txBody>
      </p:sp>
      <p:sp>
        <p:nvSpPr>
          <p:cNvPr id="187" name="Google Shape;187;p39"/>
          <p:cNvSpPr/>
          <p:nvPr/>
        </p:nvSpPr>
        <p:spPr>
          <a:xfrm>
            <a:off x="311700" y="302675"/>
            <a:ext cx="989400" cy="857400"/>
          </a:xfrm>
          <a:prstGeom prst="hexagon">
            <a:avLst>
              <a:gd name="adj" fmla="val 25000"/>
              <a:gd name="vf" fmla="val 115470"/>
            </a:avLst>
          </a:prstGeom>
          <a:solidFill>
            <a:srgbClr val="EAAA00"/>
          </a:solidFill>
          <a:ln w="9525" cap="flat" cmpd="sng">
            <a:solidFill>
              <a:srgbClr val="EA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8" name="Google Shape;188;p39"/>
          <p:cNvPicPr preferRelativeResize="0"/>
          <p:nvPr/>
        </p:nvPicPr>
        <p:blipFill>
          <a:blip r:embed="rId3">
            <a:alphaModFix/>
          </a:blip>
          <a:stretch>
            <a:fillRect/>
          </a:stretch>
        </p:blipFill>
        <p:spPr>
          <a:xfrm>
            <a:off x="152400" y="1312475"/>
            <a:ext cx="8839203" cy="1667645"/>
          </a:xfrm>
          <a:prstGeom prst="rect">
            <a:avLst/>
          </a:prstGeom>
          <a:noFill/>
          <a:ln>
            <a:noFill/>
          </a:ln>
        </p:spPr>
      </p:pic>
      <p:sp>
        <p:nvSpPr>
          <p:cNvPr id="189" name="Google Shape;189;p39"/>
          <p:cNvSpPr txBox="1"/>
          <p:nvPr/>
        </p:nvSpPr>
        <p:spPr>
          <a:xfrm>
            <a:off x="1301100" y="3164075"/>
            <a:ext cx="5211600" cy="1693200"/>
          </a:xfrm>
          <a:prstGeom prst="rect">
            <a:avLst/>
          </a:prstGeom>
          <a:solidFill>
            <a:srgbClr val="EAAA00"/>
          </a:solidFill>
          <a:ln w="9525" cap="flat" cmpd="sng">
            <a:solidFill>
              <a:srgbClr val="EAAA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Possible actions:</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Hold a workshop about asset-based thinking (vs deficit-based thinking) for families and staff</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Use a PTA or SSC meeting to have groups of people brainstorm lists of the reasons why strong partnerships with families are good for students and the school. Post the answers in a place where all can see them. </a:t>
            </a:r>
            <a:endParaRPr b="1">
              <a:solidFill>
                <a:schemeClr val="lt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40"/>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1</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195" name="Google Shape;195;p40"/>
          <p:cNvSpPr txBox="1">
            <a:spLocks noGrp="1"/>
          </p:cNvSpPr>
          <p:nvPr>
            <p:ph type="body" idx="1"/>
          </p:nvPr>
        </p:nvSpPr>
        <p:spPr>
          <a:xfrm>
            <a:off x="311700" y="1243250"/>
            <a:ext cx="8520600" cy="3416400"/>
          </a:xfrm>
          <a:prstGeom prst="rect">
            <a:avLst/>
          </a:prstGeom>
        </p:spPr>
        <p:txBody>
          <a:bodyPr spcFirstLastPara="1" wrap="square" lIns="91425" tIns="91425" rIns="91425" bIns="91425" anchor="t" anchorCtr="0">
            <a:normAutofit fontScale="92500" lnSpcReduction="20000"/>
          </a:bodyPr>
          <a:lstStyle/>
          <a:p>
            <a:pPr marL="457200" lvl="0" indent="-334327" algn="l" rtl="0">
              <a:spcBef>
                <a:spcPts val="0"/>
              </a:spcBef>
              <a:spcAft>
                <a:spcPts val="0"/>
              </a:spcAft>
              <a:buSzPct val="100000"/>
              <a:buChar char="●"/>
            </a:pPr>
            <a:r>
              <a:rPr lang="en"/>
              <a:t>Work with the school and PTA to train staff and leaders to hold relationship-building conversations with families</a:t>
            </a:r>
            <a:endParaRPr/>
          </a:p>
          <a:p>
            <a:pPr marL="457200" lvl="0" indent="-334327" algn="l" rtl="0">
              <a:spcBef>
                <a:spcPts val="0"/>
              </a:spcBef>
              <a:spcAft>
                <a:spcPts val="0"/>
              </a:spcAft>
              <a:buSzPct val="100000"/>
              <a:buChar char="●"/>
            </a:pPr>
            <a:r>
              <a:rPr lang="en"/>
              <a:t>Collaborate with your school to conduct listening sessions to learn how to help families feel respected, understood and connected to the school and PTA</a:t>
            </a:r>
            <a:endParaRPr/>
          </a:p>
          <a:p>
            <a:pPr marL="457200" lvl="0" indent="-334327" algn="l" rtl="0">
              <a:spcBef>
                <a:spcPts val="0"/>
              </a:spcBef>
              <a:spcAft>
                <a:spcPts val="0"/>
              </a:spcAft>
              <a:buSzPct val="100000"/>
              <a:buChar char="●"/>
            </a:pPr>
            <a:r>
              <a:rPr lang="en"/>
              <a:t>Ensure that your PTA and school are tracking input and participation by key demographics, so you know who has or has not been included</a:t>
            </a:r>
            <a:endParaRPr/>
          </a:p>
          <a:p>
            <a:pPr marL="457200" lvl="0" indent="-334327" algn="l" rtl="0">
              <a:spcBef>
                <a:spcPts val="0"/>
              </a:spcBef>
              <a:spcAft>
                <a:spcPts val="0"/>
              </a:spcAft>
              <a:buSzPct val="100000"/>
              <a:buChar char="●"/>
            </a:pPr>
            <a:r>
              <a:rPr lang="en"/>
              <a:t>Create opportunities for families to contribute based on their time, skills and passions</a:t>
            </a:r>
            <a:endParaRPr/>
          </a:p>
          <a:p>
            <a:pPr marL="457200" lvl="0" indent="-334327" algn="l" rtl="0">
              <a:spcBef>
                <a:spcPts val="0"/>
              </a:spcBef>
              <a:spcAft>
                <a:spcPts val="0"/>
              </a:spcAft>
              <a:buSzPct val="100000"/>
              <a:buChar char="●"/>
            </a:pPr>
            <a:r>
              <a:rPr lang="en"/>
              <a:t>Advocate for your school to make sure that front office staff, educators, administrators, and all others are using best practices in family engagement</a:t>
            </a:r>
            <a:endParaRPr/>
          </a:p>
          <a:p>
            <a:pPr marL="457200" lvl="0" indent="-334327" algn="l" rtl="0">
              <a:spcBef>
                <a:spcPts val="0"/>
              </a:spcBef>
              <a:spcAft>
                <a:spcPts val="0"/>
              </a:spcAft>
              <a:buSzPct val="100000"/>
              <a:buChar char="●"/>
            </a:pPr>
            <a:r>
              <a:rPr lang="en"/>
              <a:t>Ensure that opportunities for families to participate in the PTA are differentiated for families who are not available during typical school hours </a:t>
            </a:r>
            <a:endParaRPr/>
          </a:p>
          <a:p>
            <a:pPr marL="457200" lvl="0" indent="-334327" algn="l" rtl="0">
              <a:spcBef>
                <a:spcPts val="0"/>
              </a:spcBef>
              <a:spcAft>
                <a:spcPts val="0"/>
              </a:spcAft>
              <a:buSzPct val="100000"/>
              <a:buChar char="●"/>
            </a:pPr>
            <a:r>
              <a:rPr lang="en"/>
              <a:t>Ask the school to allocate time and resources to audit family engagement practices around cultural responsiveness</a:t>
            </a:r>
            <a:endParaRPr/>
          </a:p>
        </p:txBody>
      </p:sp>
      <p:sp>
        <p:nvSpPr>
          <p:cNvPr id="196" name="Google Shape;196;p40"/>
          <p:cNvSpPr/>
          <p:nvPr/>
        </p:nvSpPr>
        <p:spPr>
          <a:xfrm>
            <a:off x="311700" y="302675"/>
            <a:ext cx="989400" cy="857400"/>
          </a:xfrm>
          <a:prstGeom prst="hexagon">
            <a:avLst>
              <a:gd name="adj" fmla="val 25000"/>
              <a:gd name="vf" fmla="val 115470"/>
            </a:avLst>
          </a:prstGeom>
          <a:solidFill>
            <a:srgbClr val="EAAA00"/>
          </a:solidFill>
          <a:ln w="9525" cap="flat" cmpd="sng">
            <a:solidFill>
              <a:srgbClr val="EA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41"/>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2</a:t>
            </a:r>
            <a:r>
              <a:rPr lang="en"/>
              <a:t> </a:t>
            </a:r>
            <a:r>
              <a:rPr lang="en">
                <a:latin typeface="Roboto"/>
                <a:ea typeface="Roboto"/>
                <a:cs typeface="Roboto"/>
                <a:sym typeface="Roboto"/>
              </a:rPr>
              <a:t>Communicate Effectively</a:t>
            </a:r>
            <a:endParaRPr>
              <a:latin typeface="Roboto"/>
              <a:ea typeface="Roboto"/>
              <a:cs typeface="Roboto"/>
              <a:sym typeface="Roboto"/>
            </a:endParaRPr>
          </a:p>
        </p:txBody>
      </p:sp>
      <p:sp>
        <p:nvSpPr>
          <p:cNvPr id="202" name="Google Shape;202;p41"/>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lt1"/>
                </a:solidFill>
                <a:highlight>
                  <a:srgbClr val="CB6015"/>
                </a:highlight>
              </a:rPr>
              <a:t>Goal 1:</a:t>
            </a:r>
            <a:r>
              <a:rPr lang="en" b="1">
                <a:solidFill>
                  <a:schemeClr val="lt1"/>
                </a:solidFill>
              </a:rPr>
              <a:t> </a:t>
            </a:r>
            <a:r>
              <a:rPr lang="en" b="1"/>
              <a:t>Exchange Information Between School and Families</a:t>
            </a:r>
            <a:r>
              <a:rPr lang="en"/>
              <a:t>: </a:t>
            </a:r>
            <a:r>
              <a:rPr lang="en" i="1"/>
              <a:t>Are families able to receive and share information in culturally and linguistically sustaining ways?</a:t>
            </a:r>
            <a:endParaRPr i="1"/>
          </a:p>
          <a:p>
            <a:pPr marL="0" lvl="0" indent="0" algn="l" rtl="0">
              <a:spcBef>
                <a:spcPts val="1200"/>
              </a:spcBef>
              <a:spcAft>
                <a:spcPts val="0"/>
              </a:spcAft>
              <a:buNone/>
            </a:pPr>
            <a:r>
              <a:rPr lang="en" b="1"/>
              <a:t>School and PTA Indicators:</a:t>
            </a:r>
            <a:endParaRPr b="1"/>
          </a:p>
          <a:p>
            <a:pPr marL="457200" lvl="0" indent="-342900" algn="l" rtl="0">
              <a:spcBef>
                <a:spcPts val="1200"/>
              </a:spcBef>
              <a:spcAft>
                <a:spcPts val="0"/>
              </a:spcAft>
              <a:buSzPts val="1800"/>
              <a:buChar char="➔"/>
            </a:pPr>
            <a:r>
              <a:rPr lang="en"/>
              <a:t>Learn about and meet families’ communication preferences  </a:t>
            </a:r>
            <a:endParaRPr/>
          </a:p>
          <a:p>
            <a:pPr marL="457200" lvl="0" indent="-342900" algn="l" rtl="0">
              <a:spcBef>
                <a:spcPts val="0"/>
              </a:spcBef>
              <a:spcAft>
                <a:spcPts val="0"/>
              </a:spcAft>
              <a:buSzPts val="1800"/>
              <a:buChar char="➔"/>
            </a:pPr>
            <a:r>
              <a:rPr lang="en"/>
              <a:t>Address access by providing interpretation, translation, and/or accommodations</a:t>
            </a:r>
            <a:endParaRPr/>
          </a:p>
          <a:p>
            <a:pPr marL="457200" lvl="0" indent="-342900" algn="l" rtl="0">
              <a:spcBef>
                <a:spcPts val="0"/>
              </a:spcBef>
              <a:spcAft>
                <a:spcPts val="0"/>
              </a:spcAft>
              <a:buSzPts val="1800"/>
              <a:buChar char="➔"/>
            </a:pPr>
            <a:r>
              <a:rPr lang="en"/>
              <a:t>Coordinate information-sharing across communication outlets  </a:t>
            </a:r>
            <a:endParaRPr/>
          </a:p>
          <a:p>
            <a:pPr marL="457200" lvl="0" indent="-342900" algn="l" rtl="0">
              <a:spcBef>
                <a:spcPts val="0"/>
              </a:spcBef>
              <a:spcAft>
                <a:spcPts val="0"/>
              </a:spcAft>
              <a:buSzPts val="1800"/>
              <a:buChar char="➔"/>
            </a:pPr>
            <a:r>
              <a:rPr lang="en"/>
              <a:t>Gather family input and report back with how input was used  </a:t>
            </a:r>
            <a:endParaRPr/>
          </a:p>
          <a:p>
            <a:pPr marL="457200" lvl="0" indent="-342900" algn="l" rtl="0">
              <a:spcBef>
                <a:spcPts val="0"/>
              </a:spcBef>
              <a:spcAft>
                <a:spcPts val="0"/>
              </a:spcAft>
              <a:buSzPts val="1800"/>
              <a:buChar char="➔"/>
            </a:pPr>
            <a:r>
              <a:rPr lang="en"/>
              <a:t>Foster transparency and enable families to follow-up  </a:t>
            </a:r>
            <a:endParaRPr/>
          </a:p>
          <a:p>
            <a:pPr marL="457200" lvl="0" indent="-342900" algn="l" rtl="0">
              <a:spcBef>
                <a:spcPts val="0"/>
              </a:spcBef>
              <a:spcAft>
                <a:spcPts val="0"/>
              </a:spcAft>
              <a:buSzPts val="1800"/>
              <a:buChar char="➔"/>
            </a:pPr>
            <a:r>
              <a:rPr lang="en"/>
              <a:t>Co-create engagement plans for times of crisis </a:t>
            </a:r>
            <a:endParaRPr/>
          </a:p>
        </p:txBody>
      </p:sp>
      <p:sp>
        <p:nvSpPr>
          <p:cNvPr id="203" name="Google Shape;203;p41"/>
          <p:cNvSpPr/>
          <p:nvPr/>
        </p:nvSpPr>
        <p:spPr>
          <a:xfrm>
            <a:off x="311700" y="302675"/>
            <a:ext cx="989400" cy="857400"/>
          </a:xfrm>
          <a:prstGeom prst="hexagon">
            <a:avLst>
              <a:gd name="adj" fmla="val 25000"/>
              <a:gd name="vf" fmla="val 115470"/>
            </a:avLst>
          </a:prstGeom>
          <a:solidFill>
            <a:srgbClr val="CB6015"/>
          </a:solidFill>
          <a:ln w="9525" cap="flat" cmpd="sng">
            <a:solidFill>
              <a:srgbClr val="CB60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42"/>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2</a:t>
            </a:r>
            <a:r>
              <a:rPr lang="en"/>
              <a:t> </a:t>
            </a:r>
            <a:r>
              <a:rPr lang="en">
                <a:latin typeface="Roboto"/>
                <a:ea typeface="Roboto"/>
                <a:cs typeface="Roboto"/>
                <a:sym typeface="Roboto"/>
              </a:rPr>
              <a:t>Communicate Effectively</a:t>
            </a:r>
            <a:endParaRPr>
              <a:latin typeface="Roboto"/>
              <a:ea typeface="Roboto"/>
              <a:cs typeface="Roboto"/>
              <a:sym typeface="Roboto"/>
            </a:endParaRPr>
          </a:p>
        </p:txBody>
      </p:sp>
      <p:sp>
        <p:nvSpPr>
          <p:cNvPr id="209" name="Google Shape;209;p42"/>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CB6015"/>
                </a:highlight>
              </a:rPr>
              <a:t>Goal 2:</a:t>
            </a:r>
            <a:r>
              <a:rPr lang="en" b="1">
                <a:solidFill>
                  <a:schemeClr val="lt1"/>
                </a:solidFill>
              </a:rPr>
              <a:t> </a:t>
            </a:r>
            <a:r>
              <a:rPr lang="en" b="1"/>
              <a:t>Facilitate Parent-Teacher Communication</a:t>
            </a:r>
            <a:r>
              <a:rPr lang="en"/>
              <a:t>: </a:t>
            </a:r>
            <a:r>
              <a:rPr lang="en" i="1"/>
              <a:t>Does the school and PTA promote communication between families and teachers?</a:t>
            </a:r>
            <a:endParaRPr i="1"/>
          </a:p>
          <a:p>
            <a:pPr marL="0" lvl="0" indent="0" algn="l" rtl="0">
              <a:spcBef>
                <a:spcPts val="1200"/>
              </a:spcBef>
              <a:spcAft>
                <a:spcPts val="0"/>
              </a:spcAft>
              <a:buNone/>
            </a:pPr>
            <a:r>
              <a:rPr lang="en" b="1"/>
              <a:t>School and PTA Indicators:</a:t>
            </a:r>
            <a:endParaRPr b="1"/>
          </a:p>
          <a:p>
            <a:pPr marL="457200" lvl="0" indent="-342900" algn="l" rtl="0">
              <a:spcBef>
                <a:spcPts val="1200"/>
              </a:spcBef>
              <a:spcAft>
                <a:spcPts val="0"/>
              </a:spcAft>
              <a:buSzPts val="1800"/>
              <a:buChar char="➔"/>
            </a:pPr>
            <a:r>
              <a:rPr lang="en"/>
              <a:t>Co-develop communication expectations with families and staff  </a:t>
            </a:r>
            <a:endParaRPr/>
          </a:p>
          <a:p>
            <a:pPr marL="457200" lvl="0" indent="-342900" algn="l" rtl="0">
              <a:spcBef>
                <a:spcPts val="0"/>
              </a:spcBef>
              <a:spcAft>
                <a:spcPts val="0"/>
              </a:spcAft>
              <a:buSzPts val="1800"/>
              <a:buChar char="➔"/>
            </a:pPr>
            <a:r>
              <a:rPr lang="en"/>
              <a:t>Provide time, training and resources for parent-teacher communication  </a:t>
            </a:r>
            <a:endParaRPr/>
          </a:p>
          <a:p>
            <a:pPr marL="457200" lvl="0" indent="-342900" algn="l" rtl="0">
              <a:spcBef>
                <a:spcPts val="0"/>
              </a:spcBef>
              <a:spcAft>
                <a:spcPts val="0"/>
              </a:spcAft>
              <a:buSzPts val="1800"/>
              <a:buChar char="➔"/>
            </a:pPr>
            <a:r>
              <a:rPr lang="en"/>
              <a:t>Solicit teacher and family feedback on how communication is going and what could be improved</a:t>
            </a:r>
            <a:endParaRPr/>
          </a:p>
        </p:txBody>
      </p:sp>
      <p:sp>
        <p:nvSpPr>
          <p:cNvPr id="210" name="Google Shape;210;p42"/>
          <p:cNvSpPr/>
          <p:nvPr/>
        </p:nvSpPr>
        <p:spPr>
          <a:xfrm>
            <a:off x="311700" y="302675"/>
            <a:ext cx="989400" cy="857400"/>
          </a:xfrm>
          <a:prstGeom prst="hexagon">
            <a:avLst>
              <a:gd name="adj" fmla="val 25000"/>
              <a:gd name="vf" fmla="val 115470"/>
            </a:avLst>
          </a:prstGeom>
          <a:solidFill>
            <a:srgbClr val="CB6015"/>
          </a:solidFill>
          <a:ln w="9525" cap="flat" cmpd="sng">
            <a:solidFill>
              <a:srgbClr val="CB60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43"/>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2</a:t>
            </a:r>
            <a:r>
              <a:rPr lang="en"/>
              <a:t> </a:t>
            </a:r>
            <a:r>
              <a:rPr lang="en">
                <a:latin typeface="Roboto"/>
                <a:ea typeface="Roboto"/>
                <a:cs typeface="Roboto"/>
                <a:sym typeface="Roboto"/>
              </a:rPr>
              <a:t>Communicate Effectively</a:t>
            </a:r>
            <a:endParaRPr>
              <a:latin typeface="Roboto"/>
              <a:ea typeface="Roboto"/>
              <a:cs typeface="Roboto"/>
              <a:sym typeface="Roboto"/>
            </a:endParaRPr>
          </a:p>
        </p:txBody>
      </p:sp>
      <p:sp>
        <p:nvSpPr>
          <p:cNvPr id="216" name="Google Shape;216;p43"/>
          <p:cNvSpPr/>
          <p:nvPr/>
        </p:nvSpPr>
        <p:spPr>
          <a:xfrm>
            <a:off x="311700" y="302675"/>
            <a:ext cx="989400" cy="857400"/>
          </a:xfrm>
          <a:prstGeom prst="hexagon">
            <a:avLst>
              <a:gd name="adj" fmla="val 25000"/>
              <a:gd name="vf" fmla="val 115470"/>
            </a:avLst>
          </a:prstGeom>
          <a:solidFill>
            <a:srgbClr val="CB6015"/>
          </a:solidFill>
          <a:ln w="9525" cap="flat" cmpd="sng">
            <a:solidFill>
              <a:srgbClr val="CB60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7" name="Google Shape;217;p43"/>
          <p:cNvPicPr preferRelativeResize="0"/>
          <p:nvPr/>
        </p:nvPicPr>
        <p:blipFill>
          <a:blip r:embed="rId3">
            <a:alphaModFix/>
          </a:blip>
          <a:stretch>
            <a:fillRect/>
          </a:stretch>
        </p:blipFill>
        <p:spPr>
          <a:xfrm>
            <a:off x="152400" y="1312475"/>
            <a:ext cx="8839201" cy="1061807"/>
          </a:xfrm>
          <a:prstGeom prst="rect">
            <a:avLst/>
          </a:prstGeom>
          <a:noFill/>
          <a:ln>
            <a:noFill/>
          </a:ln>
        </p:spPr>
      </p:pic>
      <p:sp>
        <p:nvSpPr>
          <p:cNvPr id="218" name="Google Shape;218;p43"/>
          <p:cNvSpPr txBox="1"/>
          <p:nvPr/>
        </p:nvSpPr>
        <p:spPr>
          <a:xfrm>
            <a:off x="794000" y="2526675"/>
            <a:ext cx="6408300" cy="2339700"/>
          </a:xfrm>
          <a:prstGeom prst="rect">
            <a:avLst/>
          </a:prstGeom>
          <a:solidFill>
            <a:srgbClr val="CB6015"/>
          </a:solidFill>
          <a:ln w="9525" cap="flat" cmpd="sng">
            <a:solidFill>
              <a:srgbClr val="CB6015"/>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Possible actions:</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Work in partnership with the School Site Council, ELAC and/or other affinity groups to host a community meeting to ask for their input on a few specific areas, or what their priorities are for their child. Also send surveys for those who can’t attend.</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Convene parents, staff, and students to review the results and make recommendations to the SSC, PTA, ELAC, etc. for incorporation into your SPSA (School Plan for Student Achievement) and elsewhere it’s appropriate.</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Once plans are made, share back with families what happened as a result of their input, and invite them to continue sharing. </a:t>
            </a:r>
            <a:endParaRPr b="1">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4"/>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2</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224" name="Google Shape;224;p44"/>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fontScale="85000" lnSpcReduction="20000"/>
          </a:bodyPr>
          <a:lstStyle/>
          <a:p>
            <a:pPr marL="457200" lvl="0" indent="-332105" algn="l" rtl="0">
              <a:spcBef>
                <a:spcPts val="0"/>
              </a:spcBef>
              <a:spcAft>
                <a:spcPts val="0"/>
              </a:spcAft>
              <a:buSzPct val="100000"/>
              <a:buChar char="●"/>
            </a:pPr>
            <a:r>
              <a:rPr lang="en" sz="1917"/>
              <a:t>Inquire about families’ communication preferences and ensure that your PTA differentiates communication to families based their preferences </a:t>
            </a:r>
            <a:endParaRPr sz="1917"/>
          </a:p>
          <a:p>
            <a:pPr marL="457200" lvl="0" indent="-332105" algn="l" rtl="0">
              <a:spcBef>
                <a:spcPts val="0"/>
              </a:spcBef>
              <a:spcAft>
                <a:spcPts val="0"/>
              </a:spcAft>
              <a:buSzPct val="100000"/>
              <a:buChar char="●"/>
            </a:pPr>
            <a:r>
              <a:rPr lang="en" sz="1917"/>
              <a:t>Translate written and spoken communication to align with language preferences/needs of students and families </a:t>
            </a:r>
            <a:endParaRPr sz="1917"/>
          </a:p>
          <a:p>
            <a:pPr marL="457200" lvl="0" indent="-332105" algn="l" rtl="0">
              <a:spcBef>
                <a:spcPts val="0"/>
              </a:spcBef>
              <a:spcAft>
                <a:spcPts val="0"/>
              </a:spcAft>
              <a:buSzPct val="100000"/>
              <a:buChar char="●"/>
            </a:pPr>
            <a:r>
              <a:rPr lang="en" sz="1917"/>
              <a:t>If you gather input from families, report back to them about what you learned from them and how their input is informing specific changes to PTA and school policies and practices</a:t>
            </a:r>
            <a:endParaRPr sz="1917"/>
          </a:p>
          <a:p>
            <a:pPr marL="457200" lvl="0" indent="-332105" algn="l" rtl="0">
              <a:spcBef>
                <a:spcPts val="0"/>
              </a:spcBef>
              <a:spcAft>
                <a:spcPts val="0"/>
              </a:spcAft>
              <a:buSzPct val="100000"/>
              <a:buChar char="●"/>
            </a:pPr>
            <a:r>
              <a:rPr lang="en" sz="1917"/>
              <a:t>Designate an individual or individuals who are tasked with ensuring that all communication outlets utilized by families in your school community are streamlined and families know where to go for different information </a:t>
            </a:r>
            <a:endParaRPr sz="1917"/>
          </a:p>
          <a:p>
            <a:pPr marL="457200" lvl="0" indent="-332105" algn="l" rtl="0">
              <a:spcBef>
                <a:spcPts val="0"/>
              </a:spcBef>
              <a:spcAft>
                <a:spcPts val="0"/>
              </a:spcAft>
              <a:buSzPct val="100000"/>
              <a:buChar char="●"/>
            </a:pPr>
            <a:r>
              <a:rPr lang="en" sz="1917"/>
              <a:t>Train PTA leaders on protocols for information-sharing, family outreach, and roles and responsibilities for family communication in times of crisis and disruption</a:t>
            </a:r>
            <a:endParaRPr sz="1917"/>
          </a:p>
          <a:p>
            <a:pPr marL="457200" lvl="0" indent="-332105" algn="l" rtl="0">
              <a:spcBef>
                <a:spcPts val="0"/>
              </a:spcBef>
              <a:spcAft>
                <a:spcPts val="0"/>
              </a:spcAft>
              <a:buSzPct val="100000"/>
              <a:buChar char="●"/>
            </a:pPr>
            <a:r>
              <a:rPr lang="en" sz="1917"/>
              <a:t>Advocate for teachers to receive the time, training, and resources necessary to communicate with families in personalized and culturally sustaining ways</a:t>
            </a:r>
            <a:endParaRPr sz="1917"/>
          </a:p>
        </p:txBody>
      </p:sp>
      <p:sp>
        <p:nvSpPr>
          <p:cNvPr id="225" name="Google Shape;225;p44"/>
          <p:cNvSpPr/>
          <p:nvPr/>
        </p:nvSpPr>
        <p:spPr>
          <a:xfrm>
            <a:off x="311700" y="302675"/>
            <a:ext cx="989400" cy="857400"/>
          </a:xfrm>
          <a:prstGeom prst="hexagon">
            <a:avLst>
              <a:gd name="adj" fmla="val 25000"/>
              <a:gd name="vf" fmla="val 115470"/>
            </a:avLst>
          </a:prstGeom>
          <a:solidFill>
            <a:srgbClr val="CB6015"/>
          </a:solidFill>
          <a:ln w="9525" cap="flat" cmpd="sng">
            <a:solidFill>
              <a:srgbClr val="CB601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5"/>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3</a:t>
            </a:r>
            <a:r>
              <a:rPr lang="en"/>
              <a:t> </a:t>
            </a:r>
            <a:r>
              <a:rPr lang="en">
                <a:latin typeface="Roboto"/>
                <a:ea typeface="Roboto"/>
                <a:cs typeface="Roboto"/>
                <a:sym typeface="Roboto"/>
              </a:rPr>
              <a:t>Support Student Success</a:t>
            </a:r>
            <a:endParaRPr>
              <a:latin typeface="Roboto"/>
              <a:ea typeface="Roboto"/>
              <a:cs typeface="Roboto"/>
              <a:sym typeface="Roboto"/>
            </a:endParaRPr>
          </a:p>
        </p:txBody>
      </p:sp>
      <p:sp>
        <p:nvSpPr>
          <p:cNvPr id="231" name="Google Shape;231;p45"/>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lt1"/>
                </a:solidFill>
                <a:highlight>
                  <a:srgbClr val="CB333B"/>
                </a:highlight>
              </a:rPr>
              <a:t>Goal 1:</a:t>
            </a:r>
            <a:r>
              <a:rPr lang="en" b="1">
                <a:solidFill>
                  <a:schemeClr val="lt1"/>
                </a:solidFill>
              </a:rPr>
              <a:t> </a:t>
            </a:r>
            <a:r>
              <a:rPr lang="en" b="1"/>
              <a:t>Team-Up For Student Success</a:t>
            </a:r>
            <a:r>
              <a:rPr lang="en"/>
              <a:t>: </a:t>
            </a:r>
            <a:r>
              <a:rPr lang="en" i="1"/>
              <a:t>Are families, students and educators on the same page about how students are progressing?</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Support educators to partner with families and students to set social, emotional, and academic goals  </a:t>
            </a:r>
            <a:endParaRPr/>
          </a:p>
          <a:p>
            <a:pPr marL="457200" lvl="0" indent="-342900" algn="l" rtl="0">
              <a:spcBef>
                <a:spcPts val="0"/>
              </a:spcBef>
              <a:spcAft>
                <a:spcPts val="0"/>
              </a:spcAft>
              <a:buSzPts val="1800"/>
              <a:buChar char="➔"/>
            </a:pPr>
            <a:r>
              <a:rPr lang="en"/>
              <a:t>Provide an understandable and accurate picture of student progress, using multiple measures (classwork, rubrics, observations, assessments, etc.)  </a:t>
            </a:r>
            <a:endParaRPr/>
          </a:p>
          <a:p>
            <a:pPr marL="457200" lvl="0" indent="-342900" algn="l" rtl="0">
              <a:spcBef>
                <a:spcPts val="0"/>
              </a:spcBef>
              <a:spcAft>
                <a:spcPts val="0"/>
              </a:spcAft>
              <a:buSzPts val="1800"/>
              <a:buChar char="➔"/>
            </a:pPr>
            <a:r>
              <a:rPr lang="en"/>
              <a:t>Ensure accessible, regular, two-way communication about student learning and wellbeing</a:t>
            </a:r>
            <a:endParaRPr/>
          </a:p>
        </p:txBody>
      </p:sp>
      <p:sp>
        <p:nvSpPr>
          <p:cNvPr id="232" name="Google Shape;232;p45"/>
          <p:cNvSpPr/>
          <p:nvPr/>
        </p:nvSpPr>
        <p:spPr>
          <a:xfrm>
            <a:off x="311700" y="302675"/>
            <a:ext cx="989400" cy="857400"/>
          </a:xfrm>
          <a:prstGeom prst="hexagon">
            <a:avLst>
              <a:gd name="adj" fmla="val 25000"/>
              <a:gd name="vf" fmla="val 115470"/>
            </a:avLst>
          </a:prstGeom>
          <a:solidFill>
            <a:srgbClr val="CB333B"/>
          </a:solidFill>
          <a:ln w="9525" cap="flat" cmpd="sng">
            <a:solidFill>
              <a:srgbClr val="CB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6"/>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3</a:t>
            </a:r>
            <a:r>
              <a:rPr lang="en"/>
              <a:t> </a:t>
            </a:r>
            <a:r>
              <a:rPr lang="en">
                <a:latin typeface="Roboto"/>
                <a:ea typeface="Roboto"/>
                <a:cs typeface="Roboto"/>
                <a:sym typeface="Roboto"/>
              </a:rPr>
              <a:t>Support Student Success</a:t>
            </a:r>
            <a:endParaRPr>
              <a:latin typeface="Roboto"/>
              <a:ea typeface="Roboto"/>
              <a:cs typeface="Roboto"/>
              <a:sym typeface="Roboto"/>
            </a:endParaRPr>
          </a:p>
        </p:txBody>
      </p:sp>
      <p:sp>
        <p:nvSpPr>
          <p:cNvPr id="238" name="Google Shape;238;p46"/>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lt1"/>
                </a:solidFill>
                <a:highlight>
                  <a:srgbClr val="CB333B"/>
                </a:highlight>
              </a:rPr>
              <a:t>Goal 2:</a:t>
            </a:r>
            <a:r>
              <a:rPr lang="en" b="1">
                <a:solidFill>
                  <a:schemeClr val="lt1"/>
                </a:solidFill>
              </a:rPr>
              <a:t> </a:t>
            </a:r>
            <a:r>
              <a:rPr lang="en" b="1"/>
              <a:t>Support Learning by Engaging Families</a:t>
            </a:r>
            <a:r>
              <a:rPr lang="en"/>
              <a:t>: </a:t>
            </a:r>
            <a:r>
              <a:rPr lang="en" i="1"/>
              <a:t>Are families valued partners in their children’s learning at home and at school?</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Get to know students and families and their strengths  </a:t>
            </a:r>
            <a:endParaRPr/>
          </a:p>
          <a:p>
            <a:pPr marL="457200" lvl="0" indent="-342900" algn="l" rtl="0">
              <a:spcBef>
                <a:spcPts val="0"/>
              </a:spcBef>
              <a:spcAft>
                <a:spcPts val="0"/>
              </a:spcAft>
              <a:buSzPts val="1800"/>
              <a:buChar char="➔"/>
            </a:pPr>
            <a:r>
              <a:rPr lang="en"/>
              <a:t>Invite families to contribute to classroom learning  </a:t>
            </a:r>
            <a:endParaRPr/>
          </a:p>
          <a:p>
            <a:pPr marL="457200" lvl="0" indent="-342900" algn="l" rtl="0">
              <a:spcBef>
                <a:spcPts val="0"/>
              </a:spcBef>
              <a:spcAft>
                <a:spcPts val="0"/>
              </a:spcAft>
              <a:buSzPts val="1800"/>
              <a:buChar char="➔"/>
            </a:pPr>
            <a:r>
              <a:rPr lang="en"/>
              <a:t>Provide families guidance and activities to support social, emotional and academic learning at home  </a:t>
            </a:r>
            <a:endParaRPr/>
          </a:p>
          <a:p>
            <a:pPr marL="457200" lvl="0" indent="-342900" algn="l" rtl="0">
              <a:spcBef>
                <a:spcPts val="0"/>
              </a:spcBef>
              <a:spcAft>
                <a:spcPts val="0"/>
              </a:spcAft>
              <a:buSzPts val="1800"/>
              <a:buChar char="➔"/>
            </a:pPr>
            <a:r>
              <a:rPr lang="en"/>
              <a:t>Promote learning and enrichment outside of school  </a:t>
            </a:r>
            <a:endParaRPr/>
          </a:p>
          <a:p>
            <a:pPr marL="457200" lvl="0" indent="-342900" algn="l" rtl="0">
              <a:spcBef>
                <a:spcPts val="0"/>
              </a:spcBef>
              <a:spcAft>
                <a:spcPts val="0"/>
              </a:spcAft>
              <a:buSzPts val="1800"/>
              <a:buChar char="➔"/>
            </a:pPr>
            <a:r>
              <a:rPr lang="en"/>
              <a:t>Help families and students plan for the future</a:t>
            </a:r>
            <a:endParaRPr/>
          </a:p>
        </p:txBody>
      </p:sp>
      <p:sp>
        <p:nvSpPr>
          <p:cNvPr id="239" name="Google Shape;239;p46"/>
          <p:cNvSpPr/>
          <p:nvPr/>
        </p:nvSpPr>
        <p:spPr>
          <a:xfrm>
            <a:off x="311700" y="302675"/>
            <a:ext cx="989400" cy="857400"/>
          </a:xfrm>
          <a:prstGeom prst="hexagon">
            <a:avLst>
              <a:gd name="adj" fmla="val 25000"/>
              <a:gd name="vf" fmla="val 115470"/>
            </a:avLst>
          </a:prstGeom>
          <a:solidFill>
            <a:srgbClr val="CB333B"/>
          </a:solidFill>
          <a:ln w="9525" cap="flat" cmpd="sng">
            <a:solidFill>
              <a:srgbClr val="CB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7"/>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3</a:t>
            </a:r>
            <a:r>
              <a:rPr lang="en"/>
              <a:t> </a:t>
            </a:r>
            <a:r>
              <a:rPr lang="en">
                <a:latin typeface="Roboto"/>
                <a:ea typeface="Roboto"/>
                <a:cs typeface="Roboto"/>
                <a:sym typeface="Roboto"/>
              </a:rPr>
              <a:t>Support Student Success</a:t>
            </a:r>
            <a:endParaRPr>
              <a:latin typeface="Roboto"/>
              <a:ea typeface="Roboto"/>
              <a:cs typeface="Roboto"/>
              <a:sym typeface="Roboto"/>
            </a:endParaRPr>
          </a:p>
        </p:txBody>
      </p:sp>
      <p:sp>
        <p:nvSpPr>
          <p:cNvPr id="245" name="Google Shape;245;p47"/>
          <p:cNvSpPr/>
          <p:nvPr/>
        </p:nvSpPr>
        <p:spPr>
          <a:xfrm>
            <a:off x="311700" y="302675"/>
            <a:ext cx="989400" cy="857400"/>
          </a:xfrm>
          <a:prstGeom prst="hexagon">
            <a:avLst>
              <a:gd name="adj" fmla="val 25000"/>
              <a:gd name="vf" fmla="val 115470"/>
            </a:avLst>
          </a:prstGeom>
          <a:solidFill>
            <a:srgbClr val="CB333B"/>
          </a:solidFill>
          <a:ln w="9525" cap="flat" cmpd="sng">
            <a:solidFill>
              <a:srgbClr val="CB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6" name="Google Shape;246;p47"/>
          <p:cNvPicPr preferRelativeResize="0"/>
          <p:nvPr/>
        </p:nvPicPr>
        <p:blipFill>
          <a:blip r:embed="rId3">
            <a:alphaModFix/>
          </a:blip>
          <a:stretch>
            <a:fillRect/>
          </a:stretch>
        </p:blipFill>
        <p:spPr>
          <a:xfrm>
            <a:off x="152400" y="1312475"/>
            <a:ext cx="8839200" cy="2307670"/>
          </a:xfrm>
          <a:prstGeom prst="rect">
            <a:avLst/>
          </a:prstGeom>
          <a:noFill/>
          <a:ln>
            <a:noFill/>
          </a:ln>
        </p:spPr>
      </p:pic>
      <p:sp>
        <p:nvSpPr>
          <p:cNvPr id="247" name="Google Shape;247;p47"/>
          <p:cNvSpPr txBox="1"/>
          <p:nvPr/>
        </p:nvSpPr>
        <p:spPr>
          <a:xfrm>
            <a:off x="361875" y="3672850"/>
            <a:ext cx="6882600" cy="1385400"/>
          </a:xfrm>
          <a:prstGeom prst="rect">
            <a:avLst/>
          </a:prstGeom>
          <a:solidFill>
            <a:srgbClr val="CB333B"/>
          </a:solidFill>
          <a:ln w="9525" cap="flat" cmpd="sng">
            <a:solidFill>
              <a:srgbClr val="CB333B"/>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b="1">
                <a:solidFill>
                  <a:schemeClr val="lt1"/>
                </a:solidFill>
                <a:latin typeface="Calibri"/>
                <a:ea typeface="Calibri"/>
                <a:cs typeface="Calibri"/>
                <a:sym typeface="Calibri"/>
              </a:rPr>
              <a:t>Possible actions:</a:t>
            </a:r>
            <a:endParaRPr sz="1300" b="1">
              <a:solidFill>
                <a:schemeClr val="lt1"/>
              </a:solidFill>
              <a:latin typeface="Calibri"/>
              <a:ea typeface="Calibri"/>
              <a:cs typeface="Calibri"/>
              <a:sym typeface="Calibri"/>
            </a:endParaRPr>
          </a:p>
          <a:p>
            <a:pPr marL="457200" lvl="0" indent="-311150" algn="l" rtl="0">
              <a:spcBef>
                <a:spcPts val="0"/>
              </a:spcBef>
              <a:spcAft>
                <a:spcPts val="0"/>
              </a:spcAft>
              <a:buClr>
                <a:schemeClr val="lt1"/>
              </a:buClr>
              <a:buSzPts val="1300"/>
              <a:buFont typeface="Calibri"/>
              <a:buChar char="●"/>
            </a:pPr>
            <a:r>
              <a:rPr lang="en" sz="1300" b="1">
                <a:solidFill>
                  <a:schemeClr val="lt1"/>
                </a:solidFill>
                <a:latin typeface="Calibri"/>
                <a:ea typeface="Calibri"/>
                <a:cs typeface="Calibri"/>
                <a:sym typeface="Calibri"/>
              </a:rPr>
              <a:t>Suggest student-led conferences during P/T Conference Week, to help students own and lead their learning, as well as self-advocate for what they need. In these meetings, families, teachers, and students should set social, emotional and academic goals together.</a:t>
            </a:r>
            <a:endParaRPr sz="1300" b="1">
              <a:solidFill>
                <a:schemeClr val="lt1"/>
              </a:solidFill>
              <a:latin typeface="Calibri"/>
              <a:ea typeface="Calibri"/>
              <a:cs typeface="Calibri"/>
              <a:sym typeface="Calibri"/>
            </a:endParaRPr>
          </a:p>
          <a:p>
            <a:pPr marL="457200" lvl="0" indent="-311150" algn="l" rtl="0">
              <a:spcBef>
                <a:spcPts val="0"/>
              </a:spcBef>
              <a:spcAft>
                <a:spcPts val="0"/>
              </a:spcAft>
              <a:buClr>
                <a:schemeClr val="lt1"/>
              </a:buClr>
              <a:buSzPts val="1300"/>
              <a:buFont typeface="Calibri"/>
              <a:buChar char="●"/>
            </a:pPr>
            <a:r>
              <a:rPr lang="en" sz="1300" b="1">
                <a:solidFill>
                  <a:schemeClr val="lt1"/>
                </a:solidFill>
                <a:latin typeface="Calibri"/>
                <a:ea typeface="Calibri"/>
                <a:cs typeface="Calibri"/>
                <a:sym typeface="Calibri"/>
              </a:rPr>
              <a:t>Suggest ways this small education team could regularly check in on progress together, identifying ways to support the students.</a:t>
            </a:r>
            <a:endParaRPr sz="1300" b="1">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30"/>
          <p:cNvPicPr preferRelativeResize="0"/>
          <p:nvPr/>
        </p:nvPicPr>
        <p:blipFill>
          <a:blip r:embed="rId3">
            <a:alphaModFix/>
          </a:blip>
          <a:stretch>
            <a:fillRect/>
          </a:stretch>
        </p:blipFill>
        <p:spPr>
          <a:xfrm>
            <a:off x="4646725" y="152400"/>
            <a:ext cx="3783252" cy="4838697"/>
          </a:xfrm>
          <a:prstGeom prst="rect">
            <a:avLst/>
          </a:prstGeom>
          <a:noFill/>
          <a:ln>
            <a:noFill/>
          </a:ln>
        </p:spPr>
      </p:pic>
      <p:sp>
        <p:nvSpPr>
          <p:cNvPr id="127" name="Google Shape;127;p30"/>
          <p:cNvSpPr txBox="1"/>
          <p:nvPr/>
        </p:nvSpPr>
        <p:spPr>
          <a:xfrm>
            <a:off x="721550" y="1617450"/>
            <a:ext cx="3145200" cy="1908600"/>
          </a:xfrm>
          <a:prstGeom prst="rect">
            <a:avLst/>
          </a:prstGeom>
          <a:noFill/>
          <a:ln w="28575" cap="flat" cmpd="sng">
            <a:solidFill>
              <a:srgbClr val="003C71"/>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600">
                <a:latin typeface="Roboto Medium"/>
                <a:ea typeface="Roboto Medium"/>
                <a:cs typeface="Roboto Medium"/>
                <a:sym typeface="Roboto Medium"/>
              </a:rPr>
              <a:t>PTA’s National Standards for Family-School Partnerships set the bar more than 20 years ago for how schools and parent organizations should work together to support student success</a:t>
            </a:r>
            <a:endParaRPr sz="1600">
              <a:latin typeface="Roboto Medium"/>
              <a:ea typeface="Roboto Medium"/>
              <a:cs typeface="Roboto Medium"/>
              <a:sym typeface="Roboto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8"/>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3</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253" name="Google Shape;253;p48"/>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Autofit/>
          </a:bodyPr>
          <a:lstStyle/>
          <a:p>
            <a:pPr marL="457200" lvl="0" indent="-325755" algn="l" rtl="0">
              <a:lnSpc>
                <a:spcPct val="95000"/>
              </a:lnSpc>
              <a:spcBef>
                <a:spcPts val="0"/>
              </a:spcBef>
              <a:spcAft>
                <a:spcPts val="0"/>
              </a:spcAft>
              <a:buSzPts val="1530"/>
              <a:buChar char="●"/>
            </a:pPr>
            <a:r>
              <a:rPr lang="en" sz="1530"/>
              <a:t>Encourage school leadership to communicate expectations and provide resources to staff for co-constructing social, emotional, and academic goals with students and families</a:t>
            </a:r>
            <a:endParaRPr sz="1530"/>
          </a:p>
          <a:p>
            <a:pPr marL="457200" lvl="0" indent="-325755" algn="l" rtl="0">
              <a:lnSpc>
                <a:spcPct val="95000"/>
              </a:lnSpc>
              <a:spcBef>
                <a:spcPts val="0"/>
              </a:spcBef>
              <a:spcAft>
                <a:spcPts val="0"/>
              </a:spcAft>
              <a:buSzPts val="1530"/>
              <a:buChar char="●"/>
            </a:pPr>
            <a:r>
              <a:rPr lang="en" sz="1530"/>
              <a:t>Provide workshops for families to build their capabilities and confidence to support their child’s learning and social emotional well-being at home</a:t>
            </a:r>
            <a:endParaRPr sz="1530"/>
          </a:p>
          <a:p>
            <a:pPr marL="457200" lvl="0" indent="-325755" algn="l" rtl="0">
              <a:lnSpc>
                <a:spcPct val="95000"/>
              </a:lnSpc>
              <a:spcBef>
                <a:spcPts val="0"/>
              </a:spcBef>
              <a:spcAft>
                <a:spcPts val="0"/>
              </a:spcAft>
              <a:buSzPts val="1530"/>
              <a:buChar char="●"/>
            </a:pPr>
            <a:r>
              <a:rPr lang="en" sz="1530"/>
              <a:t>Advocate for opportunities for families to better understand, observe, and contribute to classroom learning </a:t>
            </a:r>
            <a:endParaRPr sz="1530"/>
          </a:p>
          <a:p>
            <a:pPr marL="457200" lvl="0" indent="-325755" algn="l" rtl="0">
              <a:lnSpc>
                <a:spcPct val="95000"/>
              </a:lnSpc>
              <a:spcBef>
                <a:spcPts val="0"/>
              </a:spcBef>
              <a:spcAft>
                <a:spcPts val="0"/>
              </a:spcAft>
              <a:buSzPts val="1530"/>
              <a:buChar char="●"/>
            </a:pPr>
            <a:r>
              <a:rPr lang="en" sz="1530"/>
              <a:t>Collaborate with school leaders and educators to ensure families receive a holistic assessment—using multiple measures—of their child’s academic progress and social emotional well-being</a:t>
            </a:r>
            <a:endParaRPr sz="1530"/>
          </a:p>
          <a:p>
            <a:pPr marL="457200" lvl="0" indent="-325755" algn="l" rtl="0">
              <a:lnSpc>
                <a:spcPct val="95000"/>
              </a:lnSpc>
              <a:spcBef>
                <a:spcPts val="0"/>
              </a:spcBef>
              <a:spcAft>
                <a:spcPts val="0"/>
              </a:spcAft>
              <a:buSzPts val="1530"/>
              <a:buChar char="●"/>
            </a:pPr>
            <a:r>
              <a:rPr lang="en" sz="1530"/>
              <a:t>Collaborate with school leaders and educators to provide opportunities for families to practice using strategies, tools and/or resources to equip them to support their child’s education</a:t>
            </a:r>
            <a:endParaRPr sz="1530"/>
          </a:p>
          <a:p>
            <a:pPr marL="457200" lvl="0" indent="-325755" algn="l" rtl="0">
              <a:lnSpc>
                <a:spcPct val="95000"/>
              </a:lnSpc>
              <a:spcBef>
                <a:spcPts val="0"/>
              </a:spcBef>
              <a:spcAft>
                <a:spcPts val="0"/>
              </a:spcAft>
              <a:buSzPts val="1530"/>
              <a:buChar char="●"/>
            </a:pPr>
            <a:r>
              <a:rPr lang="en" sz="1530"/>
              <a:t>Partner with the school to ensure families and students understand potential college and career pathways, and the planning and actions they’ll need to take to access the pathway</a:t>
            </a:r>
            <a:endParaRPr sz="1530"/>
          </a:p>
        </p:txBody>
      </p:sp>
      <p:sp>
        <p:nvSpPr>
          <p:cNvPr id="254" name="Google Shape;254;p48"/>
          <p:cNvSpPr/>
          <p:nvPr/>
        </p:nvSpPr>
        <p:spPr>
          <a:xfrm>
            <a:off x="311700" y="302675"/>
            <a:ext cx="989400" cy="857400"/>
          </a:xfrm>
          <a:prstGeom prst="hexagon">
            <a:avLst>
              <a:gd name="adj" fmla="val 25000"/>
              <a:gd name="vf" fmla="val 115470"/>
            </a:avLst>
          </a:prstGeom>
          <a:solidFill>
            <a:srgbClr val="CB333B"/>
          </a:solidFill>
          <a:ln w="9525" cap="flat" cmpd="sng">
            <a:solidFill>
              <a:srgbClr val="CB333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49"/>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4</a:t>
            </a:r>
            <a:r>
              <a:rPr lang="en"/>
              <a:t> </a:t>
            </a:r>
            <a:r>
              <a:rPr lang="en">
                <a:latin typeface="Roboto"/>
                <a:ea typeface="Roboto"/>
                <a:cs typeface="Roboto"/>
                <a:sym typeface="Roboto"/>
              </a:rPr>
              <a:t>Speak up for Every Child</a:t>
            </a:r>
            <a:endParaRPr>
              <a:latin typeface="Roboto"/>
              <a:ea typeface="Roboto"/>
              <a:cs typeface="Roboto"/>
              <a:sym typeface="Roboto"/>
            </a:endParaRPr>
          </a:p>
        </p:txBody>
      </p:sp>
      <p:sp>
        <p:nvSpPr>
          <p:cNvPr id="260" name="Google Shape;260;p49"/>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lt1"/>
                </a:solidFill>
                <a:highlight>
                  <a:srgbClr val="003C71"/>
                </a:highlight>
              </a:rPr>
              <a:t>Goal 1:</a:t>
            </a:r>
            <a:r>
              <a:rPr lang="en"/>
              <a:t> </a:t>
            </a:r>
            <a:r>
              <a:rPr lang="en" b="1"/>
              <a:t>Navigate the School System</a:t>
            </a:r>
            <a:r>
              <a:rPr lang="en"/>
              <a:t>: </a:t>
            </a:r>
            <a:r>
              <a:rPr lang="en" i="1"/>
              <a:t>Are families knowledgeable and able to raise questions or concerns about their child’s educational experience?</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Build school staffs’ skills to build trust and problem-solve with students and families</a:t>
            </a:r>
            <a:endParaRPr/>
          </a:p>
          <a:p>
            <a:pPr marL="457200" lvl="0" indent="-342900" algn="l" rtl="0">
              <a:spcBef>
                <a:spcPts val="0"/>
              </a:spcBef>
              <a:spcAft>
                <a:spcPts val="0"/>
              </a:spcAft>
              <a:buSzPts val="1800"/>
              <a:buChar char="➔"/>
            </a:pPr>
            <a:r>
              <a:rPr lang="en"/>
              <a:t>Make it easy to understand how the school and district operate  </a:t>
            </a:r>
            <a:endParaRPr/>
          </a:p>
          <a:p>
            <a:pPr marL="457200" lvl="0" indent="-342900" algn="l" rtl="0">
              <a:spcBef>
                <a:spcPts val="0"/>
              </a:spcBef>
              <a:spcAft>
                <a:spcPts val="0"/>
              </a:spcAft>
              <a:buSzPts val="1800"/>
              <a:buChar char="➔"/>
            </a:pPr>
            <a:r>
              <a:rPr lang="en"/>
              <a:t>Comply with families’ rights under federal and state laws   </a:t>
            </a:r>
            <a:endParaRPr/>
          </a:p>
          <a:p>
            <a:pPr marL="457200" lvl="0" indent="-342900" algn="l" rtl="0">
              <a:spcBef>
                <a:spcPts val="0"/>
              </a:spcBef>
              <a:spcAft>
                <a:spcPts val="0"/>
              </a:spcAft>
              <a:buSzPts val="1800"/>
              <a:buChar char="➔"/>
            </a:pPr>
            <a:r>
              <a:rPr lang="en"/>
              <a:t>Connect families to resources that address their questions or concerns  </a:t>
            </a:r>
            <a:endParaRPr/>
          </a:p>
          <a:p>
            <a:pPr marL="457200" lvl="0" indent="-342900" algn="l" rtl="0">
              <a:spcBef>
                <a:spcPts val="0"/>
              </a:spcBef>
              <a:spcAft>
                <a:spcPts val="0"/>
              </a:spcAft>
              <a:buSzPts val="1800"/>
              <a:buChar char="➔"/>
            </a:pPr>
            <a:r>
              <a:rPr lang="en"/>
              <a:t>Make school staff and families aware of conflict resolution processes and apply them fairly</a:t>
            </a:r>
            <a:endParaRPr/>
          </a:p>
        </p:txBody>
      </p:sp>
      <p:sp>
        <p:nvSpPr>
          <p:cNvPr id="261" name="Google Shape;261;p49"/>
          <p:cNvSpPr/>
          <p:nvPr/>
        </p:nvSpPr>
        <p:spPr>
          <a:xfrm>
            <a:off x="311700" y="302675"/>
            <a:ext cx="989400" cy="857400"/>
          </a:xfrm>
          <a:prstGeom prst="hexagon">
            <a:avLst>
              <a:gd name="adj" fmla="val 25000"/>
              <a:gd name="vf" fmla="val 11547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0"/>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4</a:t>
            </a:r>
            <a:r>
              <a:rPr lang="en"/>
              <a:t> </a:t>
            </a:r>
            <a:r>
              <a:rPr lang="en">
                <a:latin typeface="Roboto"/>
                <a:ea typeface="Roboto"/>
                <a:cs typeface="Roboto"/>
                <a:sym typeface="Roboto"/>
              </a:rPr>
              <a:t>Speak up for Every Child</a:t>
            </a:r>
            <a:endParaRPr>
              <a:latin typeface="Roboto"/>
              <a:ea typeface="Roboto"/>
              <a:cs typeface="Roboto"/>
              <a:sym typeface="Roboto"/>
            </a:endParaRPr>
          </a:p>
        </p:txBody>
      </p:sp>
      <p:sp>
        <p:nvSpPr>
          <p:cNvPr id="267" name="Google Shape;267;p50"/>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003C71"/>
                </a:highlight>
              </a:rPr>
              <a:t>Goal 2:</a:t>
            </a:r>
            <a:r>
              <a:rPr lang="en"/>
              <a:t> </a:t>
            </a:r>
            <a:r>
              <a:rPr lang="en" b="1"/>
              <a:t>Address inequitable outcomes and access</a:t>
            </a:r>
            <a:r>
              <a:rPr lang="en"/>
              <a:t>. </a:t>
            </a:r>
            <a:r>
              <a:rPr lang="en" i="1"/>
              <a:t>Does the school and PTA remove barriers for families to be advocates for and with students’—particularly those who are most marginalized?</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Encourage community and leadership among historically under-represented groups</a:t>
            </a:r>
            <a:endParaRPr/>
          </a:p>
          <a:p>
            <a:pPr marL="457200" lvl="0" indent="-342900" algn="l" rtl="0">
              <a:spcBef>
                <a:spcPts val="0"/>
              </a:spcBef>
              <a:spcAft>
                <a:spcPts val="0"/>
              </a:spcAft>
              <a:buSzPts val="1800"/>
              <a:buChar char="➔"/>
            </a:pPr>
            <a:r>
              <a:rPr lang="en"/>
              <a:t>Share understandable, disaggregated data on school progress and practices</a:t>
            </a:r>
            <a:endParaRPr/>
          </a:p>
          <a:p>
            <a:pPr marL="457200" lvl="0" indent="-342900" algn="l" rtl="0">
              <a:spcBef>
                <a:spcPts val="0"/>
              </a:spcBef>
              <a:spcAft>
                <a:spcPts val="0"/>
              </a:spcAft>
              <a:buSzPts val="1800"/>
              <a:buChar char="➔"/>
            </a:pPr>
            <a:r>
              <a:rPr lang="en"/>
              <a:t>Recognize and work to eliminate bias in family engagement practices and policies</a:t>
            </a:r>
            <a:endParaRPr/>
          </a:p>
        </p:txBody>
      </p:sp>
      <p:sp>
        <p:nvSpPr>
          <p:cNvPr id="268" name="Google Shape;268;p50"/>
          <p:cNvSpPr/>
          <p:nvPr/>
        </p:nvSpPr>
        <p:spPr>
          <a:xfrm>
            <a:off x="311700" y="302675"/>
            <a:ext cx="989400" cy="857400"/>
          </a:xfrm>
          <a:prstGeom prst="hexagon">
            <a:avLst>
              <a:gd name="adj" fmla="val 25000"/>
              <a:gd name="vf" fmla="val 11547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1"/>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4</a:t>
            </a:r>
            <a:r>
              <a:rPr lang="en"/>
              <a:t> </a:t>
            </a:r>
            <a:r>
              <a:rPr lang="en">
                <a:latin typeface="Roboto"/>
                <a:ea typeface="Roboto"/>
                <a:cs typeface="Roboto"/>
                <a:sym typeface="Roboto"/>
              </a:rPr>
              <a:t>Speak up for Every Child</a:t>
            </a:r>
            <a:endParaRPr>
              <a:latin typeface="Roboto"/>
              <a:ea typeface="Roboto"/>
              <a:cs typeface="Roboto"/>
              <a:sym typeface="Roboto"/>
            </a:endParaRPr>
          </a:p>
        </p:txBody>
      </p:sp>
      <p:sp>
        <p:nvSpPr>
          <p:cNvPr id="274" name="Google Shape;274;p51"/>
          <p:cNvSpPr/>
          <p:nvPr/>
        </p:nvSpPr>
        <p:spPr>
          <a:xfrm>
            <a:off x="311700" y="302675"/>
            <a:ext cx="989400" cy="857400"/>
          </a:xfrm>
          <a:prstGeom prst="hexagon">
            <a:avLst>
              <a:gd name="adj" fmla="val 25000"/>
              <a:gd name="vf" fmla="val 11547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5" name="Google Shape;275;p51"/>
          <p:cNvPicPr preferRelativeResize="0"/>
          <p:nvPr/>
        </p:nvPicPr>
        <p:blipFill>
          <a:blip r:embed="rId3">
            <a:alphaModFix/>
          </a:blip>
          <a:stretch>
            <a:fillRect/>
          </a:stretch>
        </p:blipFill>
        <p:spPr>
          <a:xfrm>
            <a:off x="152400" y="1312475"/>
            <a:ext cx="8839200" cy="1678416"/>
          </a:xfrm>
          <a:prstGeom prst="rect">
            <a:avLst/>
          </a:prstGeom>
          <a:noFill/>
          <a:ln>
            <a:noFill/>
          </a:ln>
        </p:spPr>
      </p:pic>
      <p:sp>
        <p:nvSpPr>
          <p:cNvPr id="276" name="Google Shape;276;p51"/>
          <p:cNvSpPr txBox="1"/>
          <p:nvPr/>
        </p:nvSpPr>
        <p:spPr>
          <a:xfrm>
            <a:off x="1038275" y="3070375"/>
            <a:ext cx="6086100" cy="2001000"/>
          </a:xfrm>
          <a:prstGeom prst="rect">
            <a:avLst/>
          </a:prstGeom>
          <a:solidFill>
            <a:srgbClr val="003C71"/>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Possible actions:</a:t>
            </a:r>
            <a:endParaRPr b="1">
              <a:solidFill>
                <a:schemeClr val="lt1"/>
              </a:solidFill>
              <a:latin typeface="Calibri"/>
              <a:ea typeface="Calibri"/>
              <a:cs typeface="Calibri"/>
              <a:sym typeface="Calibri"/>
            </a:endParaRPr>
          </a:p>
          <a:p>
            <a:pPr marL="457200" lvl="0" indent="-311150" algn="l" rtl="0">
              <a:spcBef>
                <a:spcPts val="0"/>
              </a:spcBef>
              <a:spcAft>
                <a:spcPts val="0"/>
              </a:spcAft>
              <a:buClr>
                <a:schemeClr val="lt1"/>
              </a:buClr>
              <a:buSzPts val="1300"/>
              <a:buFont typeface="Calibri"/>
              <a:buChar char="●"/>
            </a:pPr>
            <a:r>
              <a:rPr lang="en" sz="1300" b="1">
                <a:solidFill>
                  <a:schemeClr val="lt1"/>
                </a:solidFill>
                <a:latin typeface="Calibri"/>
                <a:ea typeface="Calibri"/>
                <a:cs typeface="Calibri"/>
                <a:sym typeface="Calibri"/>
              </a:rPr>
              <a:t>Reach out to families from underrepresented group, families whose students have disabilities, ELAC families, etc. and ask how they think the PTA could be improved, especially to better meet the needs of families like theirs</a:t>
            </a:r>
            <a:endParaRPr sz="1300" b="1">
              <a:solidFill>
                <a:schemeClr val="lt1"/>
              </a:solidFill>
              <a:latin typeface="Calibri"/>
              <a:ea typeface="Calibri"/>
              <a:cs typeface="Calibri"/>
              <a:sym typeface="Calibri"/>
            </a:endParaRPr>
          </a:p>
          <a:p>
            <a:pPr marL="457200" lvl="0" indent="-311150" algn="l" rtl="0">
              <a:spcBef>
                <a:spcPts val="0"/>
              </a:spcBef>
              <a:spcAft>
                <a:spcPts val="0"/>
              </a:spcAft>
              <a:buClr>
                <a:schemeClr val="lt1"/>
              </a:buClr>
              <a:buSzPts val="1300"/>
              <a:buFont typeface="Calibri"/>
              <a:buChar char="●"/>
            </a:pPr>
            <a:r>
              <a:rPr lang="en" sz="1300" b="1">
                <a:solidFill>
                  <a:schemeClr val="lt1"/>
                </a:solidFill>
                <a:latin typeface="Calibri"/>
                <a:ea typeface="Calibri"/>
                <a:cs typeface="Calibri"/>
                <a:sym typeface="Calibri"/>
              </a:rPr>
              <a:t>Invite them to lead some of the improvement efforts and work alongside them in support</a:t>
            </a:r>
            <a:endParaRPr sz="1300" b="1">
              <a:solidFill>
                <a:schemeClr val="lt1"/>
              </a:solidFill>
              <a:latin typeface="Calibri"/>
              <a:ea typeface="Calibri"/>
              <a:cs typeface="Calibri"/>
              <a:sym typeface="Calibri"/>
            </a:endParaRPr>
          </a:p>
          <a:p>
            <a:pPr marL="457200" lvl="0" indent="-311150" algn="l" rtl="0">
              <a:spcBef>
                <a:spcPts val="0"/>
              </a:spcBef>
              <a:spcAft>
                <a:spcPts val="0"/>
              </a:spcAft>
              <a:buClr>
                <a:schemeClr val="lt1"/>
              </a:buClr>
              <a:buSzPts val="1300"/>
              <a:buFont typeface="Calibri"/>
              <a:buChar char="●"/>
            </a:pPr>
            <a:r>
              <a:rPr lang="en" sz="1300" b="1">
                <a:solidFill>
                  <a:schemeClr val="lt1"/>
                </a:solidFill>
                <a:latin typeface="Calibri"/>
                <a:ea typeface="Calibri"/>
                <a:cs typeface="Calibri"/>
                <a:sym typeface="Calibri"/>
              </a:rPr>
              <a:t>Ensure that your PTA’s nominating committee is specifically reaching out to members of these communities in efforts to make sure the PTA supports all students and all families</a:t>
            </a:r>
            <a:endParaRPr sz="1300" b="1">
              <a:solidFill>
                <a:schemeClr val="lt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2"/>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4</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282" name="Google Shape;282;p52"/>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fontScale="85000" lnSpcReduction="20000"/>
          </a:bodyPr>
          <a:lstStyle/>
          <a:p>
            <a:pPr marL="457200" lvl="0" indent="-325755" algn="l" rtl="0">
              <a:spcBef>
                <a:spcPts val="0"/>
              </a:spcBef>
              <a:spcAft>
                <a:spcPts val="0"/>
              </a:spcAft>
              <a:buSzPct val="100000"/>
              <a:buChar char="●"/>
            </a:pPr>
            <a:r>
              <a:rPr lang="en"/>
              <a:t>Create and promote avenues (comment boxes, open forum time in meetings, etc.) where families can ask questions and share concerns </a:t>
            </a:r>
            <a:endParaRPr/>
          </a:p>
          <a:p>
            <a:pPr marL="457200" lvl="0" indent="-325755" algn="l" rtl="0">
              <a:spcBef>
                <a:spcPts val="0"/>
              </a:spcBef>
              <a:spcAft>
                <a:spcPts val="0"/>
              </a:spcAft>
              <a:buSzPct val="100000"/>
              <a:buChar char="●"/>
            </a:pPr>
            <a:r>
              <a:rPr lang="en"/>
              <a:t>Provide families with a FAQ guide with answers to common questions, contact information and general guidance</a:t>
            </a:r>
            <a:endParaRPr/>
          </a:p>
          <a:p>
            <a:pPr marL="457200" lvl="0" indent="-325755" algn="l" rtl="0">
              <a:spcBef>
                <a:spcPts val="0"/>
              </a:spcBef>
              <a:spcAft>
                <a:spcPts val="0"/>
              </a:spcAft>
              <a:buSzPct val="100000"/>
              <a:buChar char="●"/>
            </a:pPr>
            <a:r>
              <a:rPr lang="en"/>
              <a:t>Create the conditions for PTA leaders and families to speak about diversity, difference and systemic biases in family engagement</a:t>
            </a:r>
            <a:endParaRPr/>
          </a:p>
          <a:p>
            <a:pPr marL="457200" lvl="0" indent="-325755" algn="l" rtl="0">
              <a:spcBef>
                <a:spcPts val="0"/>
              </a:spcBef>
              <a:spcAft>
                <a:spcPts val="0"/>
              </a:spcAft>
              <a:buSzPct val="100000"/>
              <a:buChar char="●"/>
            </a:pPr>
            <a:r>
              <a:rPr lang="en"/>
              <a:t>Provide workshops for families to build their understanding of families’ rights under federal and state laws and to build their capabilities and confidence to effectively advocate for their rights</a:t>
            </a:r>
            <a:endParaRPr/>
          </a:p>
          <a:p>
            <a:pPr marL="457200" lvl="0" indent="-325755" algn="l" rtl="0">
              <a:spcBef>
                <a:spcPts val="0"/>
              </a:spcBef>
              <a:spcAft>
                <a:spcPts val="0"/>
              </a:spcAft>
              <a:buSzPct val="100000"/>
              <a:buChar char="●"/>
            </a:pPr>
            <a:r>
              <a:rPr lang="en"/>
              <a:t>Encourage members from underrepresented groups to take the lead in informing, designing and implementing PTA improvement efforts</a:t>
            </a:r>
            <a:endParaRPr/>
          </a:p>
          <a:p>
            <a:pPr marL="457200" lvl="0" indent="-325755" algn="l" rtl="0">
              <a:spcBef>
                <a:spcPts val="0"/>
              </a:spcBef>
              <a:spcAft>
                <a:spcPts val="0"/>
              </a:spcAft>
              <a:buSzPct val="100000"/>
              <a:buChar char="●"/>
            </a:pPr>
            <a:r>
              <a:rPr lang="en"/>
              <a:t>Identify specific school personnel who can serve as a point of contact for families who need support navigating school and district bureaucracy</a:t>
            </a:r>
            <a:endParaRPr/>
          </a:p>
          <a:p>
            <a:pPr marL="457200" lvl="0" indent="-325755" algn="l" rtl="0">
              <a:spcBef>
                <a:spcPts val="0"/>
              </a:spcBef>
              <a:spcAft>
                <a:spcPts val="0"/>
              </a:spcAft>
              <a:buSzPct val="100000"/>
              <a:buChar char="●"/>
            </a:pPr>
            <a:r>
              <a:rPr lang="en"/>
              <a:t>Advocate for the school to audit school and district operations and adjust policies and practices that adversely impact historically marginalized students and families</a:t>
            </a:r>
            <a:endParaRPr/>
          </a:p>
        </p:txBody>
      </p:sp>
      <p:sp>
        <p:nvSpPr>
          <p:cNvPr id="283" name="Google Shape;283;p52"/>
          <p:cNvSpPr/>
          <p:nvPr/>
        </p:nvSpPr>
        <p:spPr>
          <a:xfrm>
            <a:off x="311700" y="302675"/>
            <a:ext cx="989400" cy="857400"/>
          </a:xfrm>
          <a:prstGeom prst="hexagon">
            <a:avLst>
              <a:gd name="adj" fmla="val 25000"/>
              <a:gd name="vf" fmla="val 115470"/>
            </a:avLst>
          </a:prstGeom>
          <a:solidFill>
            <a:srgbClr val="003C71"/>
          </a:solidFill>
          <a:ln w="9525" cap="flat" cmpd="sng">
            <a:solidFill>
              <a:srgbClr val="003C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3"/>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5</a:t>
            </a:r>
            <a:r>
              <a:rPr lang="en"/>
              <a:t> </a:t>
            </a:r>
            <a:r>
              <a:rPr lang="en">
                <a:latin typeface="Roboto"/>
                <a:ea typeface="Roboto"/>
                <a:cs typeface="Roboto"/>
                <a:sym typeface="Roboto"/>
              </a:rPr>
              <a:t>Share Power</a:t>
            </a:r>
            <a:endParaRPr>
              <a:latin typeface="Roboto"/>
              <a:ea typeface="Roboto"/>
              <a:cs typeface="Roboto"/>
              <a:sym typeface="Roboto"/>
            </a:endParaRPr>
          </a:p>
        </p:txBody>
      </p:sp>
      <p:sp>
        <p:nvSpPr>
          <p:cNvPr id="289" name="Google Shape;289;p53"/>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72246C"/>
                </a:highlight>
              </a:rPr>
              <a:t>Goal 1:</a:t>
            </a:r>
            <a:r>
              <a:rPr lang="en"/>
              <a:t> </a:t>
            </a:r>
            <a:r>
              <a:rPr lang="en" b="1"/>
              <a:t>Strengthen the Family’s Voice in Shared Decision Making</a:t>
            </a:r>
            <a:r>
              <a:rPr lang="en"/>
              <a:t>: </a:t>
            </a:r>
            <a:r>
              <a:rPr lang="en" i="1"/>
              <a:t>Are families partners in making decisions that affect their children at school and in the community?</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Transparently and accessibly communicate about decision-making processes  </a:t>
            </a:r>
            <a:endParaRPr/>
          </a:p>
          <a:p>
            <a:pPr marL="457200" lvl="0" indent="-342900" algn="l" rtl="0">
              <a:spcBef>
                <a:spcPts val="0"/>
              </a:spcBef>
              <a:spcAft>
                <a:spcPts val="0"/>
              </a:spcAft>
              <a:buSzPts val="1800"/>
              <a:buChar char="➔"/>
            </a:pPr>
            <a:r>
              <a:rPr lang="en"/>
              <a:t>Build shared knowledge about decisions that affect children  </a:t>
            </a:r>
            <a:endParaRPr/>
          </a:p>
          <a:p>
            <a:pPr marL="457200" lvl="0" indent="-342900" algn="l" rtl="0">
              <a:spcBef>
                <a:spcPts val="0"/>
              </a:spcBef>
              <a:spcAft>
                <a:spcPts val="0"/>
              </a:spcAft>
              <a:buSzPts val="1800"/>
              <a:buChar char="➔"/>
            </a:pPr>
            <a:r>
              <a:rPr lang="en"/>
              <a:t>Give families and students voice in decisions that affect children  </a:t>
            </a:r>
            <a:endParaRPr/>
          </a:p>
          <a:p>
            <a:pPr marL="457200" lvl="0" indent="-342900" algn="l" rtl="0">
              <a:spcBef>
                <a:spcPts val="0"/>
              </a:spcBef>
              <a:spcAft>
                <a:spcPts val="0"/>
              </a:spcAft>
              <a:buSzPts val="1800"/>
              <a:buChar char="➔"/>
            </a:pPr>
            <a:r>
              <a:rPr lang="en"/>
              <a:t>Identify and remedy power imbalances  </a:t>
            </a:r>
            <a:endParaRPr/>
          </a:p>
          <a:p>
            <a:pPr marL="457200" lvl="0" indent="-342900" algn="l" rtl="0">
              <a:spcBef>
                <a:spcPts val="0"/>
              </a:spcBef>
              <a:spcAft>
                <a:spcPts val="0"/>
              </a:spcAft>
              <a:buSzPts val="1800"/>
              <a:buChar char="➔"/>
            </a:pPr>
            <a:r>
              <a:rPr lang="en"/>
              <a:t>Track data and fill gaps for representative input and power in decisions</a:t>
            </a:r>
            <a:endParaRPr/>
          </a:p>
        </p:txBody>
      </p:sp>
      <p:sp>
        <p:nvSpPr>
          <p:cNvPr id="290" name="Google Shape;290;p53"/>
          <p:cNvSpPr/>
          <p:nvPr/>
        </p:nvSpPr>
        <p:spPr>
          <a:xfrm>
            <a:off x="311700" y="302675"/>
            <a:ext cx="989400" cy="857400"/>
          </a:xfrm>
          <a:prstGeom prst="hexagon">
            <a:avLst>
              <a:gd name="adj" fmla="val 25000"/>
              <a:gd name="vf" fmla="val 115470"/>
            </a:avLst>
          </a:prstGeom>
          <a:solidFill>
            <a:srgbClr val="72246C"/>
          </a:solidFill>
          <a:ln w="9525" cap="flat" cmpd="sng">
            <a:solidFill>
              <a:srgbClr val="7224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4"/>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5</a:t>
            </a:r>
            <a:r>
              <a:rPr lang="en"/>
              <a:t> </a:t>
            </a:r>
            <a:r>
              <a:rPr lang="en">
                <a:latin typeface="Roboto"/>
                <a:ea typeface="Roboto"/>
                <a:cs typeface="Roboto"/>
                <a:sym typeface="Roboto"/>
              </a:rPr>
              <a:t>Share Power</a:t>
            </a:r>
            <a:endParaRPr>
              <a:latin typeface="Roboto"/>
              <a:ea typeface="Roboto"/>
              <a:cs typeface="Roboto"/>
              <a:sym typeface="Roboto"/>
            </a:endParaRPr>
          </a:p>
        </p:txBody>
      </p:sp>
      <p:sp>
        <p:nvSpPr>
          <p:cNvPr id="296" name="Google Shape;296;p54"/>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72246C"/>
                </a:highlight>
              </a:rPr>
              <a:t>Goal 2:</a:t>
            </a:r>
            <a:r>
              <a:rPr lang="en"/>
              <a:t> </a:t>
            </a:r>
            <a:r>
              <a:rPr lang="en" b="1"/>
              <a:t>Build Families’ Connections</a:t>
            </a:r>
            <a:r>
              <a:rPr lang="en"/>
              <a:t>: </a:t>
            </a:r>
            <a:r>
              <a:rPr lang="en" i="1"/>
              <a:t>Do families have a strong, broad-based organization that offers regular opportunities to develop relationships and raise concerns with school leaders, public officials, and business and community leaders?</a:t>
            </a:r>
            <a:endParaRPr i="1"/>
          </a:p>
          <a:p>
            <a:pPr marL="0" lvl="0" indent="0" algn="l" rtl="0">
              <a:spcBef>
                <a:spcPts val="1200"/>
              </a:spcBef>
              <a:spcAft>
                <a:spcPts val="0"/>
              </a:spcAft>
              <a:buNone/>
            </a:pPr>
            <a:r>
              <a:rPr lang="en" b="1"/>
              <a:t>School &amp; PTA Indicators:</a:t>
            </a:r>
            <a:endParaRPr b="1"/>
          </a:p>
          <a:p>
            <a:pPr marL="457200" lvl="0" indent="-342900" algn="l" rtl="0">
              <a:spcBef>
                <a:spcPts val="1200"/>
              </a:spcBef>
              <a:spcAft>
                <a:spcPts val="0"/>
              </a:spcAft>
              <a:buSzPts val="1800"/>
              <a:buChar char="➔"/>
            </a:pPr>
            <a:r>
              <a:rPr lang="en"/>
              <a:t>Connect families to local officials </a:t>
            </a:r>
            <a:endParaRPr/>
          </a:p>
          <a:p>
            <a:pPr marL="457200" lvl="0" indent="-342900" algn="l" rtl="0">
              <a:spcBef>
                <a:spcPts val="0"/>
              </a:spcBef>
              <a:spcAft>
                <a:spcPts val="0"/>
              </a:spcAft>
              <a:buSzPts val="1800"/>
              <a:buChar char="➔"/>
            </a:pPr>
            <a:r>
              <a:rPr lang="en"/>
              <a:t>Foster student and family leadership and civic engagement  </a:t>
            </a:r>
            <a:endParaRPr/>
          </a:p>
          <a:p>
            <a:pPr marL="457200" lvl="0" indent="-342900" algn="l" rtl="0">
              <a:spcBef>
                <a:spcPts val="0"/>
              </a:spcBef>
              <a:spcAft>
                <a:spcPts val="0"/>
              </a:spcAft>
              <a:buSzPts val="1800"/>
              <a:buChar char="➔"/>
            </a:pPr>
            <a:r>
              <a:rPr lang="en"/>
              <a:t>Support the development of an effective family/parent organization that represents all families</a:t>
            </a:r>
            <a:endParaRPr/>
          </a:p>
        </p:txBody>
      </p:sp>
      <p:sp>
        <p:nvSpPr>
          <p:cNvPr id="297" name="Google Shape;297;p54"/>
          <p:cNvSpPr/>
          <p:nvPr/>
        </p:nvSpPr>
        <p:spPr>
          <a:xfrm>
            <a:off x="311700" y="302675"/>
            <a:ext cx="989400" cy="857400"/>
          </a:xfrm>
          <a:prstGeom prst="hexagon">
            <a:avLst>
              <a:gd name="adj" fmla="val 25000"/>
              <a:gd name="vf" fmla="val 115470"/>
            </a:avLst>
          </a:prstGeom>
          <a:solidFill>
            <a:srgbClr val="72246C"/>
          </a:solidFill>
          <a:ln w="9525" cap="flat" cmpd="sng">
            <a:solidFill>
              <a:srgbClr val="7224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5"/>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5</a:t>
            </a:r>
            <a:r>
              <a:rPr lang="en"/>
              <a:t> </a:t>
            </a:r>
            <a:r>
              <a:rPr lang="en">
                <a:latin typeface="Roboto"/>
                <a:ea typeface="Roboto"/>
                <a:cs typeface="Roboto"/>
                <a:sym typeface="Roboto"/>
              </a:rPr>
              <a:t>Share Power</a:t>
            </a:r>
            <a:endParaRPr>
              <a:latin typeface="Roboto"/>
              <a:ea typeface="Roboto"/>
              <a:cs typeface="Roboto"/>
              <a:sym typeface="Roboto"/>
            </a:endParaRPr>
          </a:p>
        </p:txBody>
      </p:sp>
      <p:sp>
        <p:nvSpPr>
          <p:cNvPr id="303" name="Google Shape;303;p55"/>
          <p:cNvSpPr/>
          <p:nvPr/>
        </p:nvSpPr>
        <p:spPr>
          <a:xfrm>
            <a:off x="311700" y="302675"/>
            <a:ext cx="989400" cy="857400"/>
          </a:xfrm>
          <a:prstGeom prst="hexagon">
            <a:avLst>
              <a:gd name="adj" fmla="val 25000"/>
              <a:gd name="vf" fmla="val 115470"/>
            </a:avLst>
          </a:prstGeom>
          <a:solidFill>
            <a:srgbClr val="72246C"/>
          </a:solidFill>
          <a:ln w="9525" cap="flat" cmpd="sng">
            <a:solidFill>
              <a:srgbClr val="7224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4" name="Google Shape;304;p55"/>
          <p:cNvPicPr preferRelativeResize="0"/>
          <p:nvPr/>
        </p:nvPicPr>
        <p:blipFill>
          <a:blip r:embed="rId3">
            <a:alphaModFix/>
          </a:blip>
          <a:stretch>
            <a:fillRect/>
          </a:stretch>
        </p:blipFill>
        <p:spPr>
          <a:xfrm>
            <a:off x="152400" y="1312475"/>
            <a:ext cx="8839200" cy="1741680"/>
          </a:xfrm>
          <a:prstGeom prst="rect">
            <a:avLst/>
          </a:prstGeom>
          <a:noFill/>
          <a:ln>
            <a:noFill/>
          </a:ln>
        </p:spPr>
      </p:pic>
      <p:sp>
        <p:nvSpPr>
          <p:cNvPr id="305" name="Google Shape;305;p55"/>
          <p:cNvSpPr txBox="1"/>
          <p:nvPr/>
        </p:nvSpPr>
        <p:spPr>
          <a:xfrm>
            <a:off x="640175" y="3152350"/>
            <a:ext cx="6465000" cy="1908600"/>
          </a:xfrm>
          <a:prstGeom prst="rect">
            <a:avLst/>
          </a:prstGeom>
          <a:solidFill>
            <a:srgbClr val="72246C"/>
          </a:solidFill>
          <a:ln w="9525" cap="flat" cmpd="sng">
            <a:solidFill>
              <a:srgbClr val="72246C"/>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Possible actions:</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Work with the School Site Council to hold community meetings that specifically ask families about their priorities, look at data together to identify where support is needed, and invite families to make recommendations on what actions should be included in the SPSA (School Plan for Student Achievement).</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Hold working sessions to evaluate what common practices in the school exclude or silence families, and work together to propose alternate practices.</a:t>
            </a:r>
            <a:endParaRPr b="1">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6"/>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5</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311" name="Google Shape;311;p56"/>
          <p:cNvSpPr txBox="1">
            <a:spLocks noGrp="1"/>
          </p:cNvSpPr>
          <p:nvPr>
            <p:ph type="body" idx="1"/>
          </p:nvPr>
        </p:nvSpPr>
        <p:spPr>
          <a:xfrm>
            <a:off x="311700" y="1247225"/>
            <a:ext cx="8520600" cy="3321600"/>
          </a:xfrm>
          <a:prstGeom prst="rect">
            <a:avLst/>
          </a:prstGeom>
        </p:spPr>
        <p:txBody>
          <a:bodyPr spcFirstLastPara="1" wrap="square" lIns="91425" tIns="91425" rIns="91425" bIns="91425" anchor="t" anchorCtr="0">
            <a:normAutofit fontScale="85000" lnSpcReduction="10000"/>
          </a:bodyPr>
          <a:lstStyle/>
          <a:p>
            <a:pPr marL="457200" lvl="0" indent="-334327" algn="l" rtl="0">
              <a:spcBef>
                <a:spcPts val="0"/>
              </a:spcBef>
              <a:spcAft>
                <a:spcPts val="0"/>
              </a:spcAft>
              <a:buSzPct val="100000"/>
              <a:buChar char="●"/>
            </a:pPr>
            <a:r>
              <a:rPr lang="en"/>
              <a:t>Ensure that your PTA’s calendar, programs, events and meeting structure reflect the priorities of all families and not just a vocal or involved few</a:t>
            </a:r>
            <a:endParaRPr/>
          </a:p>
          <a:p>
            <a:pPr marL="457200" lvl="0" indent="-334327" algn="l" rtl="0">
              <a:spcBef>
                <a:spcPts val="0"/>
              </a:spcBef>
              <a:spcAft>
                <a:spcPts val="0"/>
              </a:spcAft>
              <a:buSzPct val="100000"/>
              <a:buChar char="●"/>
            </a:pPr>
            <a:r>
              <a:rPr lang="en"/>
              <a:t>Create structures and processes for gathering input that are well-publicized and utilized by the PTA and school community</a:t>
            </a:r>
            <a:endParaRPr/>
          </a:p>
          <a:p>
            <a:pPr marL="457200" lvl="0" indent="-334327" algn="l" rtl="0">
              <a:spcBef>
                <a:spcPts val="0"/>
              </a:spcBef>
              <a:spcAft>
                <a:spcPts val="0"/>
              </a:spcAft>
              <a:buSzPct val="100000"/>
              <a:buChar char="●"/>
            </a:pPr>
            <a:r>
              <a:rPr lang="en"/>
              <a:t>Ask the school to disseminate data and information about school policies, practices and outcomes for student learning and social emotional well-being</a:t>
            </a:r>
            <a:endParaRPr/>
          </a:p>
          <a:p>
            <a:pPr marL="457200" lvl="0" indent="-334327" algn="l" rtl="0">
              <a:spcBef>
                <a:spcPts val="0"/>
              </a:spcBef>
              <a:spcAft>
                <a:spcPts val="0"/>
              </a:spcAft>
              <a:buSzPct val="100000"/>
              <a:buChar char="●"/>
            </a:pPr>
            <a:r>
              <a:rPr lang="en"/>
              <a:t>Build your PTA leadership pipeline so that fresh perspectives and diverse experiences are represented in your governance and ensure than no one PTA leader continues to hold power for too long</a:t>
            </a:r>
            <a:endParaRPr/>
          </a:p>
          <a:p>
            <a:pPr marL="457200" lvl="0" indent="-334327" algn="l" rtl="0">
              <a:spcBef>
                <a:spcPts val="0"/>
              </a:spcBef>
              <a:spcAft>
                <a:spcPts val="0"/>
              </a:spcAft>
              <a:buSzPct val="100000"/>
              <a:buChar char="●"/>
            </a:pPr>
            <a:r>
              <a:rPr lang="en"/>
              <a:t>Collaborate with school leaders to design decision-making protocols that incorporate the viewpoints and perspectives of families, staff, students and community constituents</a:t>
            </a:r>
            <a:endParaRPr/>
          </a:p>
          <a:p>
            <a:pPr marL="457200" lvl="0" indent="-334327" algn="l" rtl="0">
              <a:spcBef>
                <a:spcPts val="0"/>
              </a:spcBef>
              <a:spcAft>
                <a:spcPts val="0"/>
              </a:spcAft>
              <a:buSzPct val="100000"/>
              <a:buChar char="●"/>
            </a:pPr>
            <a:r>
              <a:rPr lang="en"/>
              <a:t>Collaborate with the school to identify and/or create opportunities for to build families’ capabilities and confidence for leadership development and civic engagement</a:t>
            </a:r>
            <a:endParaRPr/>
          </a:p>
        </p:txBody>
      </p:sp>
      <p:sp>
        <p:nvSpPr>
          <p:cNvPr id="312" name="Google Shape;312;p56"/>
          <p:cNvSpPr/>
          <p:nvPr/>
        </p:nvSpPr>
        <p:spPr>
          <a:xfrm>
            <a:off x="311700" y="302675"/>
            <a:ext cx="989400" cy="857400"/>
          </a:xfrm>
          <a:prstGeom prst="hexagon">
            <a:avLst>
              <a:gd name="adj" fmla="val 25000"/>
              <a:gd name="vf" fmla="val 115470"/>
            </a:avLst>
          </a:prstGeom>
          <a:solidFill>
            <a:srgbClr val="72246C"/>
          </a:solidFill>
          <a:ln w="9525" cap="flat" cmpd="sng">
            <a:solidFill>
              <a:srgbClr val="72246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7"/>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6</a:t>
            </a:r>
            <a:r>
              <a:rPr lang="en"/>
              <a:t> </a:t>
            </a:r>
            <a:r>
              <a:rPr lang="en">
                <a:latin typeface="Roboto"/>
                <a:ea typeface="Roboto"/>
                <a:cs typeface="Roboto"/>
                <a:sym typeface="Roboto"/>
              </a:rPr>
              <a:t>Collaborate with Community</a:t>
            </a:r>
            <a:endParaRPr>
              <a:latin typeface="Roboto"/>
              <a:ea typeface="Roboto"/>
              <a:cs typeface="Roboto"/>
              <a:sym typeface="Roboto"/>
            </a:endParaRPr>
          </a:p>
        </p:txBody>
      </p:sp>
      <p:sp>
        <p:nvSpPr>
          <p:cNvPr id="318" name="Google Shape;318;p57"/>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00778B"/>
                </a:highlight>
              </a:rPr>
              <a:t>Goal 1:</a:t>
            </a:r>
            <a:r>
              <a:rPr lang="en"/>
              <a:t> </a:t>
            </a:r>
            <a:r>
              <a:rPr lang="en" b="1"/>
              <a:t>Build a Strong Foundation for Community Partnerships</a:t>
            </a:r>
            <a:r>
              <a:rPr lang="en"/>
              <a:t>: </a:t>
            </a:r>
            <a:r>
              <a:rPr lang="en" i="1"/>
              <a:t>Does the school and PTA have a plan for when and how to engage community partners?</a:t>
            </a:r>
            <a:endParaRPr i="1"/>
          </a:p>
          <a:p>
            <a:pPr marL="0" lvl="0" indent="0" algn="l" rtl="0">
              <a:spcBef>
                <a:spcPts val="1200"/>
              </a:spcBef>
              <a:spcAft>
                <a:spcPts val="0"/>
              </a:spcAft>
              <a:buNone/>
            </a:pPr>
            <a:r>
              <a:rPr lang="en" b="1"/>
              <a:t>School &amp; PTA Indicators:</a:t>
            </a:r>
            <a:r>
              <a:rPr lang="en"/>
              <a:t> </a:t>
            </a:r>
            <a:endParaRPr/>
          </a:p>
          <a:p>
            <a:pPr marL="457200" lvl="0" indent="-342900" algn="l" rtl="0">
              <a:spcBef>
                <a:spcPts val="1200"/>
              </a:spcBef>
              <a:spcAft>
                <a:spcPts val="0"/>
              </a:spcAft>
              <a:buSzPts val="1800"/>
              <a:buChar char="➔"/>
            </a:pPr>
            <a:r>
              <a:rPr lang="en"/>
              <a:t>Map community needs and assets  </a:t>
            </a:r>
            <a:endParaRPr/>
          </a:p>
          <a:p>
            <a:pPr marL="457200" lvl="0" indent="-342900" algn="l" rtl="0">
              <a:spcBef>
                <a:spcPts val="0"/>
              </a:spcBef>
              <a:spcAft>
                <a:spcPts val="0"/>
              </a:spcAft>
              <a:buSzPts val="1800"/>
              <a:buChar char="➔"/>
            </a:pPr>
            <a:r>
              <a:rPr lang="en"/>
              <a:t>Align partnerships to school improvement planning  </a:t>
            </a:r>
            <a:endParaRPr/>
          </a:p>
          <a:p>
            <a:pPr marL="457200" lvl="0" indent="-342900" algn="l" rtl="0">
              <a:spcBef>
                <a:spcPts val="0"/>
              </a:spcBef>
              <a:spcAft>
                <a:spcPts val="0"/>
              </a:spcAft>
              <a:buSzPts val="1800"/>
              <a:buChar char="➔"/>
            </a:pPr>
            <a:r>
              <a:rPr lang="en"/>
              <a:t>Work with partners to clarify roles and responsibilities</a:t>
            </a:r>
            <a:endParaRPr/>
          </a:p>
        </p:txBody>
      </p:sp>
      <p:sp>
        <p:nvSpPr>
          <p:cNvPr id="319" name="Google Shape;319;p57"/>
          <p:cNvSpPr/>
          <p:nvPr/>
        </p:nvSpPr>
        <p:spPr>
          <a:xfrm>
            <a:off x="311700" y="302675"/>
            <a:ext cx="989400" cy="857400"/>
          </a:xfrm>
          <a:prstGeom prst="hexagon">
            <a:avLst>
              <a:gd name="adj" fmla="val 25000"/>
              <a:gd name="vf" fmla="val 115470"/>
            </a:avLst>
          </a:prstGeom>
          <a:solidFill>
            <a:srgbClr val="00778B"/>
          </a:solidFill>
          <a:ln w="9525" cap="flat" cmpd="sng">
            <a:solidFill>
              <a:srgbClr val="0077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Research shows…</a:t>
            </a:r>
            <a:endParaRPr/>
          </a:p>
        </p:txBody>
      </p:sp>
      <p:sp>
        <p:nvSpPr>
          <p:cNvPr id="133" name="Google Shape;133;p31"/>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Research shows that family engagement matters for student success. Students whose families are engaged are more likely to:</a:t>
            </a:r>
            <a:endParaRPr sz="1800"/>
          </a:p>
          <a:p>
            <a:pPr marL="457200" lvl="0" indent="-342900" algn="l" rtl="0">
              <a:spcBef>
                <a:spcPts val="1200"/>
              </a:spcBef>
              <a:spcAft>
                <a:spcPts val="0"/>
              </a:spcAft>
              <a:buSzPts val="1800"/>
              <a:buChar char="●"/>
            </a:pPr>
            <a:r>
              <a:rPr lang="en" sz="1800"/>
              <a:t>Attend school</a:t>
            </a:r>
            <a:endParaRPr sz="1800"/>
          </a:p>
          <a:p>
            <a:pPr marL="457200" lvl="0" indent="-342900" algn="l" rtl="0">
              <a:spcBef>
                <a:spcPts val="0"/>
              </a:spcBef>
              <a:spcAft>
                <a:spcPts val="0"/>
              </a:spcAft>
              <a:buSzPts val="1800"/>
              <a:buChar char="●"/>
            </a:pPr>
            <a:r>
              <a:rPr lang="en" sz="1800"/>
              <a:t>Avoid discipline problems</a:t>
            </a:r>
            <a:endParaRPr sz="1800"/>
          </a:p>
          <a:p>
            <a:pPr marL="457200" lvl="0" indent="-342900" algn="l" rtl="0">
              <a:spcBef>
                <a:spcPts val="0"/>
              </a:spcBef>
              <a:spcAft>
                <a:spcPts val="0"/>
              </a:spcAft>
              <a:buSzPts val="1800"/>
              <a:buChar char="●"/>
            </a:pPr>
            <a:r>
              <a:rPr lang="en" sz="1800"/>
              <a:t>Achieve at higher levels</a:t>
            </a:r>
            <a:endParaRPr sz="1800"/>
          </a:p>
          <a:p>
            <a:pPr marL="457200" lvl="0" indent="-342900" algn="l" rtl="0">
              <a:spcBef>
                <a:spcPts val="0"/>
              </a:spcBef>
              <a:spcAft>
                <a:spcPts val="0"/>
              </a:spcAft>
              <a:buSzPts val="1800"/>
              <a:buChar char="●"/>
            </a:pPr>
            <a:r>
              <a:rPr lang="en" sz="1800"/>
              <a:t>Graduate</a:t>
            </a:r>
            <a:endParaRPr sz="1800"/>
          </a:p>
          <a:p>
            <a:pPr marL="0" lvl="0" indent="0" algn="l" rtl="0">
              <a:spcBef>
                <a:spcPts val="1200"/>
              </a:spcBef>
              <a:spcAft>
                <a:spcPts val="1200"/>
              </a:spcAft>
              <a:buNone/>
            </a:pPr>
            <a:endParaRPr/>
          </a:p>
        </p:txBody>
      </p:sp>
      <p:sp>
        <p:nvSpPr>
          <p:cNvPr id="134" name="Google Shape;134;p31"/>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800"/>
              <a:t>Research also suggests that family engagement is equally as important as school leadership or a rigorous curriculum to predict school improvement.</a:t>
            </a:r>
            <a:endParaRPr sz="1800"/>
          </a:p>
          <a:p>
            <a:pPr marL="0" lvl="0" indent="0" algn="l" rtl="0">
              <a:spcBef>
                <a:spcPts val="1200"/>
              </a:spcBef>
              <a:spcAft>
                <a:spcPts val="1200"/>
              </a:spcAft>
              <a:buNone/>
            </a:pPr>
            <a:r>
              <a:rPr lang="en" sz="1800"/>
              <a:t>But, how to engage together in ways that </a:t>
            </a:r>
            <a:r>
              <a:rPr lang="en" sz="1800" b="1"/>
              <a:t>reach all families and have a positive impact on student success</a:t>
            </a:r>
            <a:r>
              <a:rPr lang="en" sz="1800"/>
              <a:t>?</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8"/>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6</a:t>
            </a:r>
            <a:r>
              <a:rPr lang="en"/>
              <a:t> </a:t>
            </a:r>
            <a:r>
              <a:rPr lang="en">
                <a:latin typeface="Roboto"/>
                <a:ea typeface="Roboto"/>
                <a:cs typeface="Roboto"/>
                <a:sym typeface="Roboto"/>
              </a:rPr>
              <a:t>Collaborate with Community</a:t>
            </a:r>
            <a:endParaRPr>
              <a:latin typeface="Roboto"/>
              <a:ea typeface="Roboto"/>
              <a:cs typeface="Roboto"/>
              <a:sym typeface="Roboto"/>
            </a:endParaRPr>
          </a:p>
        </p:txBody>
      </p:sp>
      <p:sp>
        <p:nvSpPr>
          <p:cNvPr id="325" name="Google Shape;325;p58"/>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00778B"/>
                </a:highlight>
              </a:rPr>
              <a:t>Goal 2:</a:t>
            </a:r>
            <a:r>
              <a:rPr lang="en"/>
              <a:t> </a:t>
            </a:r>
            <a:r>
              <a:rPr lang="en" b="1"/>
              <a:t>Connect the School with Community Partners</a:t>
            </a:r>
            <a:r>
              <a:rPr lang="en"/>
              <a:t>: </a:t>
            </a:r>
            <a:r>
              <a:rPr lang="en" i="1"/>
              <a:t>Do family and school leaders work closely with community organizations, businesses, and institutions of higher education?</a:t>
            </a:r>
            <a:endParaRPr i="1"/>
          </a:p>
          <a:p>
            <a:pPr marL="0" lvl="0" indent="0" algn="l" rtl="0">
              <a:spcBef>
                <a:spcPts val="1200"/>
              </a:spcBef>
              <a:spcAft>
                <a:spcPts val="0"/>
              </a:spcAft>
              <a:buNone/>
            </a:pPr>
            <a:r>
              <a:rPr lang="en" b="1"/>
              <a:t>School &amp; PTA Indicators:</a:t>
            </a:r>
            <a:r>
              <a:rPr lang="en"/>
              <a:t> </a:t>
            </a:r>
            <a:endParaRPr/>
          </a:p>
          <a:p>
            <a:pPr marL="457200" lvl="0" indent="-342900" algn="l" rtl="0">
              <a:spcBef>
                <a:spcPts val="1200"/>
              </a:spcBef>
              <a:spcAft>
                <a:spcPts val="0"/>
              </a:spcAft>
              <a:buSzPts val="1800"/>
              <a:buChar char="➔"/>
            </a:pPr>
            <a:r>
              <a:rPr lang="en"/>
              <a:t>Understand issues affecting the community and contribute to community-wide solutions  </a:t>
            </a:r>
            <a:endParaRPr/>
          </a:p>
          <a:p>
            <a:pPr marL="457200" lvl="0" indent="-342900" algn="l" rtl="0">
              <a:spcBef>
                <a:spcPts val="0"/>
              </a:spcBef>
              <a:spcAft>
                <a:spcPts val="0"/>
              </a:spcAft>
              <a:buSzPts val="1800"/>
              <a:buChar char="➔"/>
            </a:pPr>
            <a:r>
              <a:rPr lang="en"/>
              <a:t>Address student and family basic needs through community resources  </a:t>
            </a:r>
            <a:endParaRPr/>
          </a:p>
          <a:p>
            <a:pPr marL="457200" lvl="0" indent="-342900" algn="l" rtl="0">
              <a:spcBef>
                <a:spcPts val="0"/>
              </a:spcBef>
              <a:spcAft>
                <a:spcPts val="0"/>
              </a:spcAft>
              <a:buSzPts val="1800"/>
              <a:buChar char="➔"/>
            </a:pPr>
            <a:r>
              <a:rPr lang="en"/>
              <a:t>Build staffs’ cultural competence through community partnerships  </a:t>
            </a:r>
            <a:endParaRPr/>
          </a:p>
          <a:p>
            <a:pPr marL="457200" lvl="0" indent="-342900" algn="l" rtl="0">
              <a:spcBef>
                <a:spcPts val="0"/>
              </a:spcBef>
              <a:spcAft>
                <a:spcPts val="0"/>
              </a:spcAft>
              <a:buSzPts val="1800"/>
              <a:buChar char="➔"/>
            </a:pPr>
            <a:r>
              <a:rPr lang="en"/>
              <a:t>Act as a hub of community life</a:t>
            </a:r>
            <a:endParaRPr/>
          </a:p>
        </p:txBody>
      </p:sp>
      <p:sp>
        <p:nvSpPr>
          <p:cNvPr id="326" name="Google Shape;326;p58"/>
          <p:cNvSpPr/>
          <p:nvPr/>
        </p:nvSpPr>
        <p:spPr>
          <a:xfrm>
            <a:off x="311700" y="302675"/>
            <a:ext cx="989400" cy="857400"/>
          </a:xfrm>
          <a:prstGeom prst="hexagon">
            <a:avLst>
              <a:gd name="adj" fmla="val 25000"/>
              <a:gd name="vf" fmla="val 115470"/>
            </a:avLst>
          </a:prstGeom>
          <a:solidFill>
            <a:srgbClr val="00778B"/>
          </a:solidFill>
          <a:ln w="9525" cap="flat" cmpd="sng">
            <a:solidFill>
              <a:srgbClr val="0077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9"/>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6</a:t>
            </a:r>
            <a:r>
              <a:rPr lang="en"/>
              <a:t> </a:t>
            </a:r>
            <a:r>
              <a:rPr lang="en">
                <a:latin typeface="Roboto"/>
                <a:ea typeface="Roboto"/>
                <a:cs typeface="Roboto"/>
                <a:sym typeface="Roboto"/>
              </a:rPr>
              <a:t>Collaborate with Community</a:t>
            </a:r>
            <a:endParaRPr>
              <a:latin typeface="Roboto"/>
              <a:ea typeface="Roboto"/>
              <a:cs typeface="Roboto"/>
              <a:sym typeface="Roboto"/>
            </a:endParaRPr>
          </a:p>
        </p:txBody>
      </p:sp>
      <p:sp>
        <p:nvSpPr>
          <p:cNvPr id="332" name="Google Shape;332;p59"/>
          <p:cNvSpPr/>
          <p:nvPr/>
        </p:nvSpPr>
        <p:spPr>
          <a:xfrm>
            <a:off x="311700" y="302675"/>
            <a:ext cx="989400" cy="857400"/>
          </a:xfrm>
          <a:prstGeom prst="hexagon">
            <a:avLst>
              <a:gd name="adj" fmla="val 25000"/>
              <a:gd name="vf" fmla="val 115470"/>
            </a:avLst>
          </a:prstGeom>
          <a:solidFill>
            <a:srgbClr val="00778B"/>
          </a:solidFill>
          <a:ln w="9525" cap="flat" cmpd="sng">
            <a:solidFill>
              <a:srgbClr val="0077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3" name="Google Shape;333;p59"/>
          <p:cNvPicPr preferRelativeResize="0"/>
          <p:nvPr/>
        </p:nvPicPr>
        <p:blipFill>
          <a:blip r:embed="rId3">
            <a:alphaModFix/>
          </a:blip>
          <a:stretch>
            <a:fillRect/>
          </a:stretch>
        </p:blipFill>
        <p:spPr>
          <a:xfrm>
            <a:off x="152400" y="1312475"/>
            <a:ext cx="8839201" cy="930805"/>
          </a:xfrm>
          <a:prstGeom prst="rect">
            <a:avLst/>
          </a:prstGeom>
          <a:noFill/>
          <a:ln>
            <a:noFill/>
          </a:ln>
        </p:spPr>
      </p:pic>
      <p:sp>
        <p:nvSpPr>
          <p:cNvPr id="334" name="Google Shape;334;p59"/>
          <p:cNvSpPr txBox="1"/>
          <p:nvPr/>
        </p:nvSpPr>
        <p:spPr>
          <a:xfrm>
            <a:off x="1191950" y="2538025"/>
            <a:ext cx="5522700" cy="2124000"/>
          </a:xfrm>
          <a:prstGeom prst="rect">
            <a:avLst/>
          </a:prstGeom>
          <a:solidFill>
            <a:srgbClr val="00778B"/>
          </a:solidFill>
          <a:ln w="9525" cap="flat" cmpd="sng">
            <a:solidFill>
              <a:srgbClr val="00778B"/>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b="1">
                <a:solidFill>
                  <a:schemeClr val="lt1"/>
                </a:solidFill>
                <a:latin typeface="Calibri"/>
                <a:ea typeface="Calibri"/>
                <a:cs typeface="Calibri"/>
                <a:sym typeface="Calibri"/>
              </a:rPr>
              <a:t>Possible action: </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Designate a PTA leader who can collaborate with a staff member to identify a list of community-based organizations (CBOs) that can meet basic needs experienced by your community.</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Invite these CBOs to speak at your PTA meetings so families learn about their services.</a:t>
            </a:r>
            <a:endParaRPr b="1">
              <a:solidFill>
                <a:schemeClr val="lt1"/>
              </a:solidFill>
              <a:latin typeface="Calibri"/>
              <a:ea typeface="Calibri"/>
              <a:cs typeface="Calibri"/>
              <a:sym typeface="Calibri"/>
            </a:endParaRPr>
          </a:p>
          <a:p>
            <a:pPr marL="457200" lvl="0" indent="-317500" algn="l" rtl="0">
              <a:spcBef>
                <a:spcPts val="0"/>
              </a:spcBef>
              <a:spcAft>
                <a:spcPts val="0"/>
              </a:spcAft>
              <a:buClr>
                <a:schemeClr val="lt1"/>
              </a:buClr>
              <a:buSzPts val="1400"/>
              <a:buFont typeface="Calibri"/>
              <a:buChar char="●"/>
            </a:pPr>
            <a:r>
              <a:rPr lang="en" b="1">
                <a:solidFill>
                  <a:schemeClr val="lt1"/>
                </a:solidFill>
                <a:latin typeface="Calibri"/>
                <a:ea typeface="Calibri"/>
                <a:cs typeface="Calibri"/>
                <a:sym typeface="Calibri"/>
              </a:rPr>
              <a:t>Make the list of relevant CBOs easily available to your community, and determine if there is a way to establish formal partnership with the school.</a:t>
            </a:r>
            <a:endParaRPr b="1">
              <a:solidFill>
                <a:schemeClr val="lt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0"/>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6</a:t>
            </a:r>
            <a:r>
              <a:rPr lang="en"/>
              <a:t> </a:t>
            </a:r>
            <a:r>
              <a:rPr lang="en" i="1">
                <a:latin typeface="Roboto"/>
                <a:ea typeface="Roboto"/>
                <a:cs typeface="Roboto"/>
                <a:sym typeface="Roboto"/>
              </a:rPr>
              <a:t>Things you can do</a:t>
            </a:r>
            <a:endParaRPr i="1">
              <a:latin typeface="Roboto"/>
              <a:ea typeface="Roboto"/>
              <a:cs typeface="Roboto"/>
              <a:sym typeface="Roboto"/>
            </a:endParaRPr>
          </a:p>
        </p:txBody>
      </p:sp>
      <p:sp>
        <p:nvSpPr>
          <p:cNvPr id="340" name="Google Shape;340;p60"/>
          <p:cNvSpPr txBox="1">
            <a:spLocks noGrp="1"/>
          </p:cNvSpPr>
          <p:nvPr>
            <p:ph type="body" idx="1"/>
          </p:nvPr>
        </p:nvSpPr>
        <p:spPr>
          <a:xfrm>
            <a:off x="311700" y="1257300"/>
            <a:ext cx="8520600" cy="3311700"/>
          </a:xfrm>
          <a:prstGeom prst="rect">
            <a:avLst/>
          </a:prstGeom>
        </p:spPr>
        <p:txBody>
          <a:bodyPr spcFirstLastPara="1" wrap="square" lIns="91425" tIns="91425" rIns="91425" bIns="91425" anchor="t" anchorCtr="0">
            <a:normAutofit fontScale="92500" lnSpcReduction="10000"/>
          </a:bodyPr>
          <a:lstStyle/>
          <a:p>
            <a:pPr marL="457200" lvl="0" indent="-342900" algn="l" rtl="0">
              <a:spcBef>
                <a:spcPts val="0"/>
              </a:spcBef>
              <a:spcAft>
                <a:spcPts val="0"/>
              </a:spcAft>
              <a:buSzPts val="1800"/>
              <a:buChar char="●"/>
            </a:pPr>
            <a:r>
              <a:rPr lang="en"/>
              <a:t>Ask families about issues affecting the community and how the school and PTA can contribute to community-wide solutions</a:t>
            </a:r>
            <a:endParaRPr/>
          </a:p>
          <a:p>
            <a:pPr marL="457200" lvl="0" indent="-342900" algn="l" rtl="0">
              <a:spcBef>
                <a:spcPts val="0"/>
              </a:spcBef>
              <a:spcAft>
                <a:spcPts val="0"/>
              </a:spcAft>
              <a:buSzPts val="1800"/>
              <a:buChar char="●"/>
            </a:pPr>
            <a:r>
              <a:rPr lang="en"/>
              <a:t>Identify potential community partners that support family and school priorities</a:t>
            </a:r>
            <a:endParaRPr/>
          </a:p>
          <a:p>
            <a:pPr marL="457200" lvl="0" indent="-342900" algn="l" rtl="0">
              <a:spcBef>
                <a:spcPts val="0"/>
              </a:spcBef>
              <a:spcAft>
                <a:spcPts val="0"/>
              </a:spcAft>
              <a:buSzPts val="1800"/>
              <a:buChar char="●"/>
            </a:pPr>
            <a:r>
              <a:rPr lang="en"/>
              <a:t>Build relationships with “official” and “unofficial” community leaders to learn about the needs, assets and priorities of community partners</a:t>
            </a:r>
            <a:endParaRPr/>
          </a:p>
          <a:p>
            <a:pPr marL="457200" lvl="0" indent="-342900" algn="l" rtl="0">
              <a:spcBef>
                <a:spcPts val="0"/>
              </a:spcBef>
              <a:spcAft>
                <a:spcPts val="0"/>
              </a:spcAft>
              <a:buSzPts val="1800"/>
              <a:buChar char="●"/>
            </a:pPr>
            <a:r>
              <a:rPr lang="en"/>
              <a:t>Invite members of community-based organizations to participate in PTA meetings so families can learn about community organizations</a:t>
            </a:r>
            <a:endParaRPr/>
          </a:p>
          <a:p>
            <a:pPr marL="457200" lvl="0" indent="-342900" algn="l" rtl="0">
              <a:spcBef>
                <a:spcPts val="0"/>
              </a:spcBef>
              <a:spcAft>
                <a:spcPts val="0"/>
              </a:spcAft>
              <a:buSzPts val="1800"/>
              <a:buChar char="●"/>
            </a:pPr>
            <a:r>
              <a:rPr lang="en"/>
              <a:t>Partner with the school to explore ways, like creating community asset maps, that community partners can be connected to meet families’ and students’ needs</a:t>
            </a:r>
            <a:endParaRPr/>
          </a:p>
          <a:p>
            <a:pPr marL="457200" lvl="0" indent="-342900" algn="l" rtl="0">
              <a:spcBef>
                <a:spcPts val="0"/>
              </a:spcBef>
              <a:spcAft>
                <a:spcPts val="0"/>
              </a:spcAft>
              <a:buSzPts val="1800"/>
              <a:buChar char="●"/>
            </a:pPr>
            <a:r>
              <a:rPr lang="en"/>
              <a:t>Advocate for your school to become a hub of community life through models like community schools</a:t>
            </a:r>
            <a:endParaRPr/>
          </a:p>
        </p:txBody>
      </p:sp>
      <p:sp>
        <p:nvSpPr>
          <p:cNvPr id="341" name="Google Shape;341;p60"/>
          <p:cNvSpPr/>
          <p:nvPr/>
        </p:nvSpPr>
        <p:spPr>
          <a:xfrm>
            <a:off x="311700" y="302675"/>
            <a:ext cx="989400" cy="857400"/>
          </a:xfrm>
          <a:prstGeom prst="hexagon">
            <a:avLst>
              <a:gd name="adj" fmla="val 25000"/>
              <a:gd name="vf" fmla="val 115470"/>
            </a:avLst>
          </a:prstGeom>
          <a:solidFill>
            <a:srgbClr val="00778B"/>
          </a:solidFill>
          <a:ln w="9525" cap="flat" cmpd="sng">
            <a:solidFill>
              <a:srgbClr val="00778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6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Now what?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62"/>
          <p:cNvSpPr txBox="1">
            <a:spLocks noGrp="1"/>
          </p:cNvSpPr>
          <p:nvPr>
            <p:ph type="subTitle" idx="1"/>
          </p:nvPr>
        </p:nvSpPr>
        <p:spPr>
          <a:xfrm>
            <a:off x="559125" y="4365925"/>
            <a:ext cx="5482500" cy="393600"/>
          </a:xfrm>
          <a:prstGeom prst="rect">
            <a:avLst/>
          </a:prstGeom>
        </p:spPr>
        <p:txBody>
          <a:bodyPr spcFirstLastPara="1" wrap="square" lIns="91425" tIns="91425" rIns="91425" bIns="91425" anchor="ctr" anchorCtr="0">
            <a:noAutofit/>
          </a:bodyPr>
          <a:lstStyle/>
          <a:p>
            <a:pPr marL="0" lvl="0" indent="0" algn="l" rtl="0">
              <a:lnSpc>
                <a:spcPct val="95000"/>
              </a:lnSpc>
              <a:spcBef>
                <a:spcPts val="0"/>
              </a:spcBef>
              <a:spcAft>
                <a:spcPts val="1200"/>
              </a:spcAft>
              <a:buSzPts val="852"/>
              <a:buNone/>
            </a:pPr>
            <a:r>
              <a:rPr lang="en" sz="3195">
                <a:latin typeface="Roboto Medium"/>
                <a:ea typeface="Roboto Medium"/>
                <a:cs typeface="Roboto Medium"/>
                <a:sym typeface="Roboto Medium"/>
              </a:rPr>
              <a:t>THE END</a:t>
            </a:r>
            <a:endParaRPr sz="3695">
              <a:latin typeface="Roboto Medium"/>
              <a:ea typeface="Roboto Medium"/>
              <a:cs typeface="Roboto Medium"/>
              <a:sym typeface="Roboto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2770050" y="445025"/>
            <a:ext cx="60624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partnership project</a:t>
            </a:r>
            <a:endParaRPr/>
          </a:p>
        </p:txBody>
      </p:sp>
      <p:sp>
        <p:nvSpPr>
          <p:cNvPr id="140" name="Google Shape;140;p32"/>
          <p:cNvSpPr txBox="1"/>
          <p:nvPr/>
        </p:nvSpPr>
        <p:spPr>
          <a:xfrm>
            <a:off x="487450" y="1463550"/>
            <a:ext cx="1452300" cy="1877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200">
                <a:solidFill>
                  <a:schemeClr val="lt1"/>
                </a:solidFill>
                <a:latin typeface="Calibri"/>
                <a:ea typeface="Calibri"/>
                <a:cs typeface="Calibri"/>
                <a:sym typeface="Calibri"/>
              </a:rPr>
              <a:t>Not something the PTA can take on alone. </a:t>
            </a:r>
            <a:endParaRPr sz="2200">
              <a:solidFill>
                <a:schemeClr val="lt1"/>
              </a:solidFill>
              <a:latin typeface="Calibri"/>
              <a:ea typeface="Calibri"/>
              <a:cs typeface="Calibri"/>
              <a:sym typeface="Calibri"/>
            </a:endParaRPr>
          </a:p>
        </p:txBody>
      </p:sp>
      <p:sp>
        <p:nvSpPr>
          <p:cNvPr id="141" name="Google Shape;141;p32"/>
          <p:cNvSpPr txBox="1"/>
          <p:nvPr/>
        </p:nvSpPr>
        <p:spPr>
          <a:xfrm>
            <a:off x="2770050" y="1115550"/>
            <a:ext cx="5745300" cy="369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900">
                <a:latin typeface="Calibri"/>
                <a:ea typeface="Calibri"/>
                <a:cs typeface="Calibri"/>
                <a:sym typeface="Calibri"/>
              </a:rPr>
              <a:t>Vision setting with school leaders and staff</a:t>
            </a:r>
            <a:endParaRPr sz="1900">
              <a:latin typeface="Calibri"/>
              <a:ea typeface="Calibri"/>
              <a:cs typeface="Calibri"/>
              <a:sym typeface="Calibri"/>
            </a:endParaRPr>
          </a:p>
          <a:p>
            <a:pPr marL="0" lvl="0" indent="0" algn="l" rtl="0">
              <a:spcBef>
                <a:spcPts val="0"/>
              </a:spcBef>
              <a:spcAft>
                <a:spcPts val="0"/>
              </a:spcAft>
              <a:buNone/>
            </a:pP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Why are we prioritizing family-school partnerships?</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How does this connect to our values?</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What’s exciting about this priority?</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What opportunities does it create?</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What does success look like?</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What do you believe is possible?</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What commitments need to be made?</a:t>
            </a:r>
            <a:endParaRPr sz="1900">
              <a:latin typeface="Calibri"/>
              <a:ea typeface="Calibri"/>
              <a:cs typeface="Calibri"/>
              <a:sym typeface="Calibri"/>
            </a:endParaRPr>
          </a:p>
          <a:p>
            <a:pPr marL="457200" lvl="0" indent="-349250" algn="l" rtl="0">
              <a:spcBef>
                <a:spcPts val="0"/>
              </a:spcBef>
              <a:spcAft>
                <a:spcPts val="0"/>
              </a:spcAft>
              <a:buSzPts val="1900"/>
              <a:buFont typeface="Calibri"/>
              <a:buChar char="●"/>
            </a:pPr>
            <a:r>
              <a:rPr lang="en" sz="1900">
                <a:latin typeface="Calibri"/>
                <a:ea typeface="Calibri"/>
                <a:cs typeface="Calibri"/>
                <a:sym typeface="Calibri"/>
              </a:rPr>
              <a:t>Goals for family-school partnerships</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What’s most important?</a:t>
            </a:r>
            <a:endParaRPr sz="1900">
              <a:latin typeface="Calibri"/>
              <a:ea typeface="Calibri"/>
              <a:cs typeface="Calibri"/>
              <a:sym typeface="Calibri"/>
            </a:endParaRPr>
          </a:p>
          <a:p>
            <a:pPr marL="914400" lvl="1" indent="-349250" algn="l" rtl="0">
              <a:spcBef>
                <a:spcPts val="0"/>
              </a:spcBef>
              <a:spcAft>
                <a:spcPts val="0"/>
              </a:spcAft>
              <a:buSzPts val="1900"/>
              <a:buFont typeface="Calibri"/>
              <a:buChar char="○"/>
            </a:pPr>
            <a:r>
              <a:rPr lang="en" sz="1900">
                <a:latin typeface="Calibri"/>
                <a:ea typeface="Calibri"/>
                <a:cs typeface="Calibri"/>
                <a:sym typeface="Calibri"/>
              </a:rPr>
              <a:t>What will be different?</a:t>
            </a:r>
            <a:endParaRPr sz="19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311700" y="445025"/>
            <a:ext cx="74475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Roboto Medium"/>
                <a:ea typeface="Roboto Medium"/>
                <a:cs typeface="Roboto Medium"/>
                <a:sym typeface="Roboto Medium"/>
              </a:rPr>
              <a:t>How we’ll move through each standard</a:t>
            </a:r>
            <a:endParaRPr>
              <a:latin typeface="Roboto Medium"/>
              <a:ea typeface="Roboto Medium"/>
              <a:cs typeface="Roboto Medium"/>
              <a:sym typeface="Roboto Medium"/>
            </a:endParaRPr>
          </a:p>
        </p:txBody>
      </p:sp>
      <p:pic>
        <p:nvPicPr>
          <p:cNvPr id="147" name="Google Shape;147;p33"/>
          <p:cNvPicPr preferRelativeResize="0"/>
          <p:nvPr/>
        </p:nvPicPr>
        <p:blipFill>
          <a:blip r:embed="rId3">
            <a:alphaModFix/>
          </a:blip>
          <a:stretch>
            <a:fillRect/>
          </a:stretch>
        </p:blipFill>
        <p:spPr>
          <a:xfrm rot="5400000">
            <a:off x="5388537" y="1947613"/>
            <a:ext cx="5806025" cy="1235300"/>
          </a:xfrm>
          <a:prstGeom prst="rect">
            <a:avLst/>
          </a:prstGeom>
          <a:noFill/>
          <a:ln>
            <a:noFill/>
          </a:ln>
        </p:spPr>
      </p:pic>
      <p:sp>
        <p:nvSpPr>
          <p:cNvPr id="148" name="Google Shape;148;p33"/>
          <p:cNvSpPr txBox="1"/>
          <p:nvPr/>
        </p:nvSpPr>
        <p:spPr>
          <a:xfrm>
            <a:off x="472150" y="1368900"/>
            <a:ext cx="5445900" cy="2555100"/>
          </a:xfrm>
          <a:prstGeom prst="rect">
            <a:avLst/>
          </a:prstGeom>
          <a:noFill/>
          <a:ln>
            <a:noFill/>
          </a:ln>
        </p:spPr>
        <p:txBody>
          <a:bodyPr spcFirstLastPara="1" wrap="square" lIns="91425" tIns="91425" rIns="91425" bIns="91425" anchor="t" anchorCtr="0">
            <a:spAutoFit/>
          </a:bodyPr>
          <a:lstStyle/>
          <a:p>
            <a:pPr marL="457200" lvl="0" indent="-368300" algn="l" rtl="0">
              <a:spcBef>
                <a:spcPts val="0"/>
              </a:spcBef>
              <a:spcAft>
                <a:spcPts val="0"/>
              </a:spcAft>
              <a:buSzPts val="2200"/>
              <a:buFont typeface="Calibri"/>
              <a:buAutoNum type="arabicPeriod"/>
            </a:pPr>
            <a:r>
              <a:rPr lang="en" sz="2200">
                <a:latin typeface="Calibri"/>
                <a:ea typeface="Calibri"/>
                <a:cs typeface="Calibri"/>
                <a:sym typeface="Calibri"/>
              </a:rPr>
              <a:t>Introduce the standard</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 sz="2200">
                <a:latin typeface="Calibri"/>
                <a:ea typeface="Calibri"/>
                <a:cs typeface="Calibri"/>
                <a:sym typeface="Calibri"/>
              </a:rPr>
              <a:t>Describe the two goals for that standard, along with key indicators that you’re on the right track to meet those goals</a:t>
            </a:r>
            <a:endParaRPr sz="2200">
              <a:latin typeface="Calibri"/>
              <a:ea typeface="Calibri"/>
              <a:cs typeface="Calibri"/>
              <a:sym typeface="Calibri"/>
            </a:endParaRPr>
          </a:p>
          <a:p>
            <a:pPr marL="457200" lvl="0" indent="-368300" algn="l" rtl="0">
              <a:spcBef>
                <a:spcPts val="0"/>
              </a:spcBef>
              <a:spcAft>
                <a:spcPts val="0"/>
              </a:spcAft>
              <a:buSzPts val="2200"/>
              <a:buFont typeface="Calibri"/>
              <a:buAutoNum type="arabicPeriod"/>
            </a:pPr>
            <a:r>
              <a:rPr lang="en" sz="2200">
                <a:latin typeface="Calibri"/>
                <a:ea typeface="Calibri"/>
                <a:cs typeface="Calibri"/>
                <a:sym typeface="Calibri"/>
              </a:rPr>
              <a:t>Zoom into one indicator for each standard and explore what things might be done to excel in that particular area</a:t>
            </a:r>
            <a:endParaRPr sz="22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rubric assessment tool</a:t>
            </a:r>
            <a:endParaRPr/>
          </a:p>
        </p:txBody>
      </p:sp>
      <p:pic>
        <p:nvPicPr>
          <p:cNvPr id="154" name="Google Shape;154;p34"/>
          <p:cNvPicPr preferRelativeResize="0"/>
          <p:nvPr/>
        </p:nvPicPr>
        <p:blipFill>
          <a:blip r:embed="rId3">
            <a:alphaModFix/>
          </a:blip>
          <a:stretch>
            <a:fillRect/>
          </a:stretch>
        </p:blipFill>
        <p:spPr>
          <a:xfrm>
            <a:off x="1653663" y="1082825"/>
            <a:ext cx="5836678" cy="38209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Relevant resources</a:t>
            </a:r>
            <a:endParaRPr/>
          </a:p>
        </p:txBody>
      </p:sp>
      <p:pic>
        <p:nvPicPr>
          <p:cNvPr id="160" name="Google Shape;160;p35"/>
          <p:cNvPicPr preferRelativeResize="0"/>
          <p:nvPr/>
        </p:nvPicPr>
        <p:blipFill>
          <a:blip r:embed="rId3">
            <a:alphaModFix/>
          </a:blip>
          <a:stretch>
            <a:fillRect/>
          </a:stretch>
        </p:blipFill>
        <p:spPr>
          <a:xfrm>
            <a:off x="444691" y="1207425"/>
            <a:ext cx="4859933" cy="2306275"/>
          </a:xfrm>
          <a:prstGeom prst="rect">
            <a:avLst/>
          </a:prstGeom>
          <a:noFill/>
          <a:ln>
            <a:noFill/>
          </a:ln>
        </p:spPr>
      </p:pic>
      <p:pic>
        <p:nvPicPr>
          <p:cNvPr id="161" name="Google Shape;161;p35"/>
          <p:cNvPicPr preferRelativeResize="0"/>
          <p:nvPr/>
        </p:nvPicPr>
        <p:blipFill>
          <a:blip r:embed="rId4">
            <a:alphaModFix/>
          </a:blip>
          <a:stretch>
            <a:fillRect/>
          </a:stretch>
        </p:blipFill>
        <p:spPr>
          <a:xfrm>
            <a:off x="1294400" y="2744322"/>
            <a:ext cx="4988376" cy="2306275"/>
          </a:xfrm>
          <a:prstGeom prst="rect">
            <a:avLst/>
          </a:prstGeom>
          <a:noFill/>
          <a:ln>
            <a:noFill/>
          </a:ln>
        </p:spPr>
      </p:pic>
      <p:pic>
        <p:nvPicPr>
          <p:cNvPr id="162" name="Google Shape;162;p35"/>
          <p:cNvPicPr preferRelativeResize="0"/>
          <p:nvPr/>
        </p:nvPicPr>
        <p:blipFill>
          <a:blip r:embed="rId5">
            <a:alphaModFix/>
          </a:blip>
          <a:stretch>
            <a:fillRect/>
          </a:stretch>
        </p:blipFill>
        <p:spPr>
          <a:xfrm>
            <a:off x="3855926" y="445025"/>
            <a:ext cx="4886100" cy="4032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Now, set ONE goal</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7"/>
          <p:cNvSpPr txBox="1">
            <a:spLocks noGrp="1"/>
          </p:cNvSpPr>
          <p:nvPr>
            <p:ph type="title"/>
          </p:nvPr>
        </p:nvSpPr>
        <p:spPr>
          <a:xfrm>
            <a:off x="1415300" y="445025"/>
            <a:ext cx="74169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a:latin typeface="Roboto"/>
                <a:ea typeface="Roboto"/>
                <a:cs typeface="Roboto"/>
                <a:sym typeface="Roboto"/>
              </a:rPr>
              <a:t>Standard 1</a:t>
            </a:r>
            <a:r>
              <a:rPr lang="en"/>
              <a:t> </a:t>
            </a:r>
            <a:r>
              <a:rPr lang="en">
                <a:latin typeface="Roboto"/>
                <a:ea typeface="Roboto"/>
                <a:cs typeface="Roboto"/>
                <a:sym typeface="Roboto"/>
              </a:rPr>
              <a:t>Welcome All Families</a:t>
            </a:r>
            <a:endParaRPr>
              <a:latin typeface="Roboto"/>
              <a:ea typeface="Roboto"/>
              <a:cs typeface="Roboto"/>
              <a:sym typeface="Roboto"/>
            </a:endParaRPr>
          </a:p>
        </p:txBody>
      </p:sp>
      <p:sp>
        <p:nvSpPr>
          <p:cNvPr id="173" name="Google Shape;173;p37"/>
          <p:cNvSpPr txBox="1">
            <a:spLocks noGrp="1"/>
          </p:cNvSpPr>
          <p:nvPr>
            <p:ph type="body" idx="1"/>
          </p:nvPr>
        </p:nvSpPr>
        <p:spPr>
          <a:xfrm>
            <a:off x="311700" y="1243250"/>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chemeClr val="lt1"/>
                </a:solidFill>
                <a:highlight>
                  <a:srgbClr val="EAAA00"/>
                </a:highlight>
              </a:rPr>
              <a:t>Goal 1:</a:t>
            </a:r>
            <a:r>
              <a:rPr lang="en" b="1">
                <a:solidFill>
                  <a:schemeClr val="lt1"/>
                </a:solidFill>
              </a:rPr>
              <a:t> </a:t>
            </a:r>
            <a:r>
              <a:rPr lang="en" b="1"/>
              <a:t>Build a Community of Belonging</a:t>
            </a:r>
            <a:r>
              <a:rPr lang="en"/>
              <a:t>: </a:t>
            </a:r>
            <a:r>
              <a:rPr lang="en" i="1"/>
              <a:t>When families engage with the school and PTA, do they feel respected, understood and connected to the school community?</a:t>
            </a:r>
            <a:endParaRPr i="1"/>
          </a:p>
          <a:p>
            <a:pPr marL="0" lvl="0" indent="0" algn="l" rtl="0">
              <a:spcBef>
                <a:spcPts val="1200"/>
              </a:spcBef>
              <a:spcAft>
                <a:spcPts val="0"/>
              </a:spcAft>
              <a:buNone/>
            </a:pPr>
            <a:r>
              <a:rPr lang="en" b="1"/>
              <a:t>School and PTA indicators:</a:t>
            </a:r>
            <a:endParaRPr b="1"/>
          </a:p>
          <a:p>
            <a:pPr marL="457200" lvl="0" indent="-342900" algn="l" rtl="0">
              <a:spcBef>
                <a:spcPts val="1200"/>
              </a:spcBef>
              <a:spcAft>
                <a:spcPts val="0"/>
              </a:spcAft>
              <a:buSzPts val="1800"/>
              <a:buChar char="➔"/>
            </a:pPr>
            <a:r>
              <a:rPr lang="en"/>
              <a:t>Learn about families and foster respectful attitudes</a:t>
            </a:r>
            <a:endParaRPr/>
          </a:p>
          <a:p>
            <a:pPr marL="457200" lvl="0" indent="-342900" algn="l" rtl="0">
              <a:spcBef>
                <a:spcPts val="0"/>
              </a:spcBef>
              <a:spcAft>
                <a:spcPts val="0"/>
              </a:spcAft>
              <a:buSzPts val="1800"/>
              <a:buChar char="➔"/>
            </a:pPr>
            <a:r>
              <a:rPr lang="en"/>
              <a:t>Provide time, training, and resources for relationship-building</a:t>
            </a:r>
            <a:endParaRPr/>
          </a:p>
          <a:p>
            <a:pPr marL="457200" lvl="0" indent="-342900" algn="l" rtl="0">
              <a:spcBef>
                <a:spcPts val="0"/>
              </a:spcBef>
              <a:spcAft>
                <a:spcPts val="0"/>
              </a:spcAft>
              <a:buSzPts val="1800"/>
              <a:buChar char="➔"/>
            </a:pPr>
            <a:r>
              <a:rPr lang="en"/>
              <a:t>Facilitate opportunities for restorations and connection, especially with historically marginalized families and students</a:t>
            </a:r>
            <a:endParaRPr/>
          </a:p>
          <a:p>
            <a:pPr marL="457200" lvl="0" indent="-342900" algn="l" rtl="0">
              <a:spcBef>
                <a:spcPts val="0"/>
              </a:spcBef>
              <a:spcAft>
                <a:spcPts val="0"/>
              </a:spcAft>
              <a:buSzPts val="1800"/>
              <a:buChar char="➔"/>
            </a:pPr>
            <a:r>
              <a:rPr lang="en"/>
              <a:t>Use cultural and linguistically responsive engagement practices</a:t>
            </a:r>
            <a:endParaRPr/>
          </a:p>
          <a:p>
            <a:pPr marL="457200" lvl="0" indent="-342900" algn="l" rtl="0">
              <a:spcBef>
                <a:spcPts val="0"/>
              </a:spcBef>
              <a:spcAft>
                <a:spcPts val="0"/>
              </a:spcAft>
              <a:buSzPts val="1800"/>
              <a:buChar char="➔"/>
            </a:pPr>
            <a:r>
              <a:rPr lang="en"/>
              <a:t>Invite families to contribute to the school community</a:t>
            </a:r>
            <a:endParaRPr/>
          </a:p>
        </p:txBody>
      </p:sp>
      <p:sp>
        <p:nvSpPr>
          <p:cNvPr id="174" name="Google Shape;174;p37"/>
          <p:cNvSpPr/>
          <p:nvPr/>
        </p:nvSpPr>
        <p:spPr>
          <a:xfrm>
            <a:off x="311700" y="302675"/>
            <a:ext cx="989400" cy="857400"/>
          </a:xfrm>
          <a:prstGeom prst="hexagon">
            <a:avLst>
              <a:gd name="adj" fmla="val 25000"/>
              <a:gd name="vf" fmla="val 115470"/>
            </a:avLst>
          </a:prstGeom>
          <a:solidFill>
            <a:srgbClr val="EAAA00"/>
          </a:solidFill>
          <a:ln w="9525" cap="flat" cmpd="sng">
            <a:solidFill>
              <a:srgbClr val="EAAA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4107</Words>
  <Application>Microsoft Office PowerPoint</Application>
  <PresentationFormat>On-screen Show (16:9)</PresentationFormat>
  <Paragraphs>295</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Roboto Medium</vt:lpstr>
      <vt:lpstr>Arial</vt:lpstr>
      <vt:lpstr>Calibri</vt:lpstr>
      <vt:lpstr>Roboto</vt:lpstr>
      <vt:lpstr>Simple Light</vt:lpstr>
      <vt:lpstr>PowerPoint Presentation</vt:lpstr>
      <vt:lpstr>PowerPoint Presentation</vt:lpstr>
      <vt:lpstr>Research shows…</vt:lpstr>
      <vt:lpstr>A partnership project</vt:lpstr>
      <vt:lpstr>How we’ll move through each standard</vt:lpstr>
      <vt:lpstr>The rubric assessment tool</vt:lpstr>
      <vt:lpstr>Relevant resources</vt:lpstr>
      <vt:lpstr>Now, set ONE goal</vt:lpstr>
      <vt:lpstr>Standard 1 Welcome All Families</vt:lpstr>
      <vt:lpstr>Standard 1 Welcome All Families</vt:lpstr>
      <vt:lpstr>Standard 1 Welcome All Families - Goal 1 example</vt:lpstr>
      <vt:lpstr>Standard 1 Things you can do</vt:lpstr>
      <vt:lpstr>Standard 2 Communicate Effectively</vt:lpstr>
      <vt:lpstr>Standard 2 Communicate Effectively</vt:lpstr>
      <vt:lpstr>Standard 2 Communicate Effectively</vt:lpstr>
      <vt:lpstr>Standard 2 Things you can do</vt:lpstr>
      <vt:lpstr>Standard 3 Support Student Success</vt:lpstr>
      <vt:lpstr>Standard 3 Support Student Success</vt:lpstr>
      <vt:lpstr>Standard 3 Support Student Success</vt:lpstr>
      <vt:lpstr>Standard 3 Things you can do</vt:lpstr>
      <vt:lpstr>Standard 4 Speak up for Every Child</vt:lpstr>
      <vt:lpstr>Standard 4 Speak up for Every Child</vt:lpstr>
      <vt:lpstr>Standard 4 Speak up for Every Child</vt:lpstr>
      <vt:lpstr>Standard 4 Things you can do</vt:lpstr>
      <vt:lpstr>Standard 5 Share Power</vt:lpstr>
      <vt:lpstr>Standard 5 Share Power</vt:lpstr>
      <vt:lpstr>Standard 5 Share Power</vt:lpstr>
      <vt:lpstr>Standard 5 Things you can do</vt:lpstr>
      <vt:lpstr>Standard 6 Collaborate with Community</vt:lpstr>
      <vt:lpstr>Standard 6 Collaborate with Community</vt:lpstr>
      <vt:lpstr>Standard 6 Collaborate with Community</vt:lpstr>
      <vt:lpstr>Standard 6 Things you can do</vt:lpstr>
      <vt:lpstr>Now what?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kjpagel2021@gmail.com</cp:lastModifiedBy>
  <cp:revision>3</cp:revision>
  <cp:lastPrinted>2023-08-19T08:09:11Z</cp:lastPrinted>
  <dcterms:modified xsi:type="dcterms:W3CDTF">2023-08-22T11:45:09Z</dcterms:modified>
</cp:coreProperties>
</file>