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9" r:id="rId4"/>
    <p:sldId id="257" r:id="rId5"/>
    <p:sldId id="260" r:id="rId6"/>
    <p:sldId id="265" r:id="rId7"/>
    <p:sldId id="283" r:id="rId8"/>
    <p:sldId id="261" r:id="rId9"/>
    <p:sldId id="262" r:id="rId10"/>
    <p:sldId id="285" r:id="rId11"/>
    <p:sldId id="286" r:id="rId12"/>
    <p:sldId id="284" r:id="rId13"/>
    <p:sldId id="287" r:id="rId14"/>
    <p:sldId id="288" r:id="rId15"/>
    <p:sldId id="289" r:id="rId16"/>
    <p:sldId id="264" r:id="rId17"/>
    <p:sldId id="273" r:id="rId18"/>
    <p:sldId id="276" r:id="rId19"/>
    <p:sldId id="290" r:id="rId20"/>
    <p:sldId id="291" r:id="rId21"/>
    <p:sldId id="292" r:id="rId22"/>
    <p:sldId id="293" r:id="rId23"/>
    <p:sldId id="294"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BD884F-4DA4-4E20-8A14-BE19A57985E5}">
          <p14:sldIdLst>
            <p14:sldId id="256"/>
            <p14:sldId id="278"/>
            <p14:sldId id="259"/>
            <p14:sldId id="257"/>
            <p14:sldId id="260"/>
            <p14:sldId id="265"/>
            <p14:sldId id="283"/>
            <p14:sldId id="261"/>
            <p14:sldId id="262"/>
            <p14:sldId id="285"/>
            <p14:sldId id="286"/>
            <p14:sldId id="284"/>
            <p14:sldId id="287"/>
            <p14:sldId id="288"/>
            <p14:sldId id="289"/>
            <p14:sldId id="264"/>
            <p14:sldId id="273"/>
            <p14:sldId id="276"/>
            <p14:sldId id="290"/>
            <p14:sldId id="291"/>
            <p14:sldId id="292"/>
            <p14:sldId id="293"/>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8235-AA4E-6D61-5756-3D3C1E8EA7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EB09D2-DD7A-DB3C-B510-820158B8C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31425F-9DEA-DD3D-D5B8-D10A2C38F6E8}"/>
              </a:ext>
            </a:extLst>
          </p:cNvPr>
          <p:cNvSpPr>
            <a:spLocks noGrp="1"/>
          </p:cNvSpPr>
          <p:nvPr>
            <p:ph type="dt" sz="half" idx="10"/>
          </p:nvPr>
        </p:nvSpPr>
        <p:spPr/>
        <p:txBody>
          <a:bodyPr/>
          <a:lstStyle/>
          <a:p>
            <a:fld id="{8B4838D7-8EAF-4FC2-B855-9CE87584C67B}" type="datetimeFigureOut">
              <a:rPr lang="en-US" smtClean="0"/>
              <a:t>9/19/2022</a:t>
            </a:fld>
            <a:endParaRPr lang="en-US" dirty="0"/>
          </a:p>
        </p:txBody>
      </p:sp>
      <p:sp>
        <p:nvSpPr>
          <p:cNvPr id="5" name="Footer Placeholder 4">
            <a:extLst>
              <a:ext uri="{FF2B5EF4-FFF2-40B4-BE49-F238E27FC236}">
                <a16:creationId xmlns:a16="http://schemas.microsoft.com/office/drawing/2014/main" id="{E1067CFF-44B6-D2C1-ED57-592CB35CC3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6ABCC9-4E02-4EB5-6028-13A5F4688838}"/>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103744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059CD-1BAF-7184-F57A-C943E6C0EC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72F2AD-9803-F239-A416-50B31E6A0F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62972-BEAB-B428-3C80-3E1DB1CA82D0}"/>
              </a:ext>
            </a:extLst>
          </p:cNvPr>
          <p:cNvSpPr>
            <a:spLocks noGrp="1"/>
          </p:cNvSpPr>
          <p:nvPr>
            <p:ph type="dt" sz="half" idx="10"/>
          </p:nvPr>
        </p:nvSpPr>
        <p:spPr/>
        <p:txBody>
          <a:bodyPr/>
          <a:lstStyle/>
          <a:p>
            <a:fld id="{8B4838D7-8EAF-4FC2-B855-9CE87584C67B}" type="datetimeFigureOut">
              <a:rPr lang="en-US" smtClean="0"/>
              <a:t>9/19/2022</a:t>
            </a:fld>
            <a:endParaRPr lang="en-US" dirty="0"/>
          </a:p>
        </p:txBody>
      </p:sp>
      <p:sp>
        <p:nvSpPr>
          <p:cNvPr id="5" name="Footer Placeholder 4">
            <a:extLst>
              <a:ext uri="{FF2B5EF4-FFF2-40B4-BE49-F238E27FC236}">
                <a16:creationId xmlns:a16="http://schemas.microsoft.com/office/drawing/2014/main" id="{8C558B4F-926E-2763-A5A4-0E4AE361C1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064E0D-0331-0922-6828-F552615550B9}"/>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76436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38B1B1-5BFB-544C-6C9C-A20E35580C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4CFF12-9A92-312B-41A5-A5ADF07615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B43C5-57BB-9D97-7604-96DEA3F4995A}"/>
              </a:ext>
            </a:extLst>
          </p:cNvPr>
          <p:cNvSpPr>
            <a:spLocks noGrp="1"/>
          </p:cNvSpPr>
          <p:nvPr>
            <p:ph type="dt" sz="half" idx="10"/>
          </p:nvPr>
        </p:nvSpPr>
        <p:spPr/>
        <p:txBody>
          <a:bodyPr/>
          <a:lstStyle/>
          <a:p>
            <a:fld id="{8B4838D7-8EAF-4FC2-B855-9CE87584C67B}" type="datetimeFigureOut">
              <a:rPr lang="en-US" smtClean="0"/>
              <a:t>9/19/2022</a:t>
            </a:fld>
            <a:endParaRPr lang="en-US" dirty="0"/>
          </a:p>
        </p:txBody>
      </p:sp>
      <p:sp>
        <p:nvSpPr>
          <p:cNvPr id="5" name="Footer Placeholder 4">
            <a:extLst>
              <a:ext uri="{FF2B5EF4-FFF2-40B4-BE49-F238E27FC236}">
                <a16:creationId xmlns:a16="http://schemas.microsoft.com/office/drawing/2014/main" id="{A6E41F0F-E42C-AE5F-CD15-D6F6F38CA0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BCDA6D-103B-C913-621E-BF4449DBDB91}"/>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07168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D7A78-F904-1DD7-58D9-E01326BADC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5DAA13-33F2-2BCB-1C17-E0417ED432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0BEA2-83E9-96A3-F22C-B7379A3A5623}"/>
              </a:ext>
            </a:extLst>
          </p:cNvPr>
          <p:cNvSpPr>
            <a:spLocks noGrp="1"/>
          </p:cNvSpPr>
          <p:nvPr>
            <p:ph type="dt" sz="half" idx="10"/>
          </p:nvPr>
        </p:nvSpPr>
        <p:spPr/>
        <p:txBody>
          <a:bodyPr/>
          <a:lstStyle/>
          <a:p>
            <a:fld id="{8B4838D7-8EAF-4FC2-B855-9CE87584C67B}" type="datetimeFigureOut">
              <a:rPr lang="en-US" smtClean="0"/>
              <a:t>9/19/2022</a:t>
            </a:fld>
            <a:endParaRPr lang="en-US" dirty="0"/>
          </a:p>
        </p:txBody>
      </p:sp>
      <p:sp>
        <p:nvSpPr>
          <p:cNvPr id="5" name="Footer Placeholder 4">
            <a:extLst>
              <a:ext uri="{FF2B5EF4-FFF2-40B4-BE49-F238E27FC236}">
                <a16:creationId xmlns:a16="http://schemas.microsoft.com/office/drawing/2014/main" id="{E93D310E-AA33-917F-6E04-A9939BC74C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EFB2B5-2F83-2F50-9D6E-C6DCAE2021F8}"/>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340144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1A88-C02D-D356-4292-6CBE24E87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0AF8BB-C6CF-E0D8-B53D-EF7E80DED0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76B4E6-366C-9A32-6FCE-8C9873A6846B}"/>
              </a:ext>
            </a:extLst>
          </p:cNvPr>
          <p:cNvSpPr>
            <a:spLocks noGrp="1"/>
          </p:cNvSpPr>
          <p:nvPr>
            <p:ph type="dt" sz="half" idx="10"/>
          </p:nvPr>
        </p:nvSpPr>
        <p:spPr/>
        <p:txBody>
          <a:bodyPr/>
          <a:lstStyle/>
          <a:p>
            <a:fld id="{8B4838D7-8EAF-4FC2-B855-9CE87584C67B}" type="datetimeFigureOut">
              <a:rPr lang="en-US" smtClean="0"/>
              <a:t>9/19/2022</a:t>
            </a:fld>
            <a:endParaRPr lang="en-US" dirty="0"/>
          </a:p>
        </p:txBody>
      </p:sp>
      <p:sp>
        <p:nvSpPr>
          <p:cNvPr id="5" name="Footer Placeholder 4">
            <a:extLst>
              <a:ext uri="{FF2B5EF4-FFF2-40B4-BE49-F238E27FC236}">
                <a16:creationId xmlns:a16="http://schemas.microsoft.com/office/drawing/2014/main" id="{55811EC5-FB1C-AA2F-5D06-34C0F1E710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3C42FD-DF6D-321A-F7C1-E26830251B61}"/>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61910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EBEA3-BD38-49A2-2A21-354063452E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8F1A89-D533-A138-50AF-C40F28B5C9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638907-728E-6F20-4310-9B3A3F320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E232F9-D5A0-7BFF-A32D-CCE72A597BA3}"/>
              </a:ext>
            </a:extLst>
          </p:cNvPr>
          <p:cNvSpPr>
            <a:spLocks noGrp="1"/>
          </p:cNvSpPr>
          <p:nvPr>
            <p:ph type="dt" sz="half" idx="10"/>
          </p:nvPr>
        </p:nvSpPr>
        <p:spPr/>
        <p:txBody>
          <a:bodyPr/>
          <a:lstStyle/>
          <a:p>
            <a:fld id="{8B4838D7-8EAF-4FC2-B855-9CE87584C67B}" type="datetimeFigureOut">
              <a:rPr lang="en-US" smtClean="0"/>
              <a:t>9/19/2022</a:t>
            </a:fld>
            <a:endParaRPr lang="en-US" dirty="0"/>
          </a:p>
        </p:txBody>
      </p:sp>
      <p:sp>
        <p:nvSpPr>
          <p:cNvPr id="6" name="Footer Placeholder 5">
            <a:extLst>
              <a:ext uri="{FF2B5EF4-FFF2-40B4-BE49-F238E27FC236}">
                <a16:creationId xmlns:a16="http://schemas.microsoft.com/office/drawing/2014/main" id="{24E9E61B-86CE-1C77-5472-7189A90C8E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3F7DE7-6FE1-2FDE-1E29-05BC864514FA}"/>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414973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8486-D4E8-D658-C018-231F30CA0C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FC723D-5976-5012-9D7A-D9C61192B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2B614-4814-A93A-8F00-98B4713752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0E7D37-797F-8E52-BA87-CDEC2F88B5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CA19DC-7589-2F33-596B-819A19AB96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DD9F6-66B7-1DF2-442C-CEC4B62CDFFC}"/>
              </a:ext>
            </a:extLst>
          </p:cNvPr>
          <p:cNvSpPr>
            <a:spLocks noGrp="1"/>
          </p:cNvSpPr>
          <p:nvPr>
            <p:ph type="dt" sz="half" idx="10"/>
          </p:nvPr>
        </p:nvSpPr>
        <p:spPr/>
        <p:txBody>
          <a:bodyPr/>
          <a:lstStyle/>
          <a:p>
            <a:fld id="{8B4838D7-8EAF-4FC2-B855-9CE87584C67B}" type="datetimeFigureOut">
              <a:rPr lang="en-US" smtClean="0"/>
              <a:t>9/19/2022</a:t>
            </a:fld>
            <a:endParaRPr lang="en-US" dirty="0"/>
          </a:p>
        </p:txBody>
      </p:sp>
      <p:sp>
        <p:nvSpPr>
          <p:cNvPr id="8" name="Footer Placeholder 7">
            <a:extLst>
              <a:ext uri="{FF2B5EF4-FFF2-40B4-BE49-F238E27FC236}">
                <a16:creationId xmlns:a16="http://schemas.microsoft.com/office/drawing/2014/main" id="{E5750230-6878-128C-8456-A0EB981099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C7CB46C-86BA-83C7-8547-380A97312ABC}"/>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71257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59CD-8127-C65F-592B-2824C3314C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045729-7293-33A0-7D54-E8944DDA88FA}"/>
              </a:ext>
            </a:extLst>
          </p:cNvPr>
          <p:cNvSpPr>
            <a:spLocks noGrp="1"/>
          </p:cNvSpPr>
          <p:nvPr>
            <p:ph type="dt" sz="half" idx="10"/>
          </p:nvPr>
        </p:nvSpPr>
        <p:spPr/>
        <p:txBody>
          <a:bodyPr/>
          <a:lstStyle/>
          <a:p>
            <a:fld id="{8B4838D7-8EAF-4FC2-B855-9CE87584C67B}" type="datetimeFigureOut">
              <a:rPr lang="en-US" smtClean="0"/>
              <a:t>9/19/2022</a:t>
            </a:fld>
            <a:endParaRPr lang="en-US" dirty="0"/>
          </a:p>
        </p:txBody>
      </p:sp>
      <p:sp>
        <p:nvSpPr>
          <p:cNvPr id="4" name="Footer Placeholder 3">
            <a:extLst>
              <a:ext uri="{FF2B5EF4-FFF2-40B4-BE49-F238E27FC236}">
                <a16:creationId xmlns:a16="http://schemas.microsoft.com/office/drawing/2014/main" id="{D00A0F9E-61C0-8A14-0AC9-C7DED08965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E5CA1C0-529F-AC77-A393-29656AE86E05}"/>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170007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BFD68-5B0B-986E-00D2-07D6A49C2FB6}"/>
              </a:ext>
            </a:extLst>
          </p:cNvPr>
          <p:cNvSpPr>
            <a:spLocks noGrp="1"/>
          </p:cNvSpPr>
          <p:nvPr>
            <p:ph type="dt" sz="half" idx="10"/>
          </p:nvPr>
        </p:nvSpPr>
        <p:spPr/>
        <p:txBody>
          <a:bodyPr/>
          <a:lstStyle/>
          <a:p>
            <a:fld id="{8B4838D7-8EAF-4FC2-B855-9CE87584C67B}" type="datetimeFigureOut">
              <a:rPr lang="en-US" smtClean="0"/>
              <a:t>9/19/2022</a:t>
            </a:fld>
            <a:endParaRPr lang="en-US" dirty="0"/>
          </a:p>
        </p:txBody>
      </p:sp>
      <p:sp>
        <p:nvSpPr>
          <p:cNvPr id="3" name="Footer Placeholder 2">
            <a:extLst>
              <a:ext uri="{FF2B5EF4-FFF2-40B4-BE49-F238E27FC236}">
                <a16:creationId xmlns:a16="http://schemas.microsoft.com/office/drawing/2014/main" id="{7C58A9AD-8021-7F14-30A7-BDD303B37C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A37E543-6D27-D75D-E6EC-2869647CF2AA}"/>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7561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5A46-6289-13D8-5528-04D67186DD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21EED5-4985-1B13-15FF-74DC1EA729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A68AD2-2074-F122-93D8-78208DFB1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AEDEC-19EB-D2F3-8B18-C415D916FC17}"/>
              </a:ext>
            </a:extLst>
          </p:cNvPr>
          <p:cNvSpPr>
            <a:spLocks noGrp="1"/>
          </p:cNvSpPr>
          <p:nvPr>
            <p:ph type="dt" sz="half" idx="10"/>
          </p:nvPr>
        </p:nvSpPr>
        <p:spPr/>
        <p:txBody>
          <a:bodyPr/>
          <a:lstStyle/>
          <a:p>
            <a:fld id="{8B4838D7-8EAF-4FC2-B855-9CE87584C67B}" type="datetimeFigureOut">
              <a:rPr lang="en-US" smtClean="0"/>
              <a:t>9/19/2022</a:t>
            </a:fld>
            <a:endParaRPr lang="en-US" dirty="0"/>
          </a:p>
        </p:txBody>
      </p:sp>
      <p:sp>
        <p:nvSpPr>
          <p:cNvPr id="6" name="Footer Placeholder 5">
            <a:extLst>
              <a:ext uri="{FF2B5EF4-FFF2-40B4-BE49-F238E27FC236}">
                <a16:creationId xmlns:a16="http://schemas.microsoft.com/office/drawing/2014/main" id="{99D70436-C5EE-E806-77F5-35C3142AA5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B72904-A265-8D6B-9BF6-C50F59607675}"/>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324147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5186-491E-54AC-F3C9-BD39F6B7D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167BAB-ABBC-8671-E203-07EC80243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FA7C6B0-8DEE-615F-1A9C-F8F558F94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9713BE-B7CF-9DED-C4AA-2FFCBA98E00F}"/>
              </a:ext>
            </a:extLst>
          </p:cNvPr>
          <p:cNvSpPr>
            <a:spLocks noGrp="1"/>
          </p:cNvSpPr>
          <p:nvPr>
            <p:ph type="dt" sz="half" idx="10"/>
          </p:nvPr>
        </p:nvSpPr>
        <p:spPr/>
        <p:txBody>
          <a:bodyPr/>
          <a:lstStyle/>
          <a:p>
            <a:fld id="{8B4838D7-8EAF-4FC2-B855-9CE87584C67B}" type="datetimeFigureOut">
              <a:rPr lang="en-US" smtClean="0"/>
              <a:t>9/19/2022</a:t>
            </a:fld>
            <a:endParaRPr lang="en-US" dirty="0"/>
          </a:p>
        </p:txBody>
      </p:sp>
      <p:sp>
        <p:nvSpPr>
          <p:cNvPr id="6" name="Footer Placeholder 5">
            <a:extLst>
              <a:ext uri="{FF2B5EF4-FFF2-40B4-BE49-F238E27FC236}">
                <a16:creationId xmlns:a16="http://schemas.microsoft.com/office/drawing/2014/main" id="{474770E8-AD32-0E07-68E3-D14CAFE4FD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E7567E-6819-B373-6862-50BCCA33902F}"/>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87756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9FD35-1ED4-C9A3-9A66-14B91F0971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AEE05A-981D-20A9-C2C9-139F237B65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85D64-C8A9-4941-675C-CD59F25705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838D7-8EAF-4FC2-B855-9CE87584C67B}" type="datetimeFigureOut">
              <a:rPr lang="en-US" smtClean="0"/>
              <a:t>9/19/2022</a:t>
            </a:fld>
            <a:endParaRPr lang="en-US" dirty="0"/>
          </a:p>
        </p:txBody>
      </p:sp>
      <p:sp>
        <p:nvSpPr>
          <p:cNvPr id="5" name="Footer Placeholder 4">
            <a:extLst>
              <a:ext uri="{FF2B5EF4-FFF2-40B4-BE49-F238E27FC236}">
                <a16:creationId xmlns:a16="http://schemas.microsoft.com/office/drawing/2014/main" id="{E81F4B0A-F16E-E996-6ADD-1C56615A66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E83C9D0-AB81-8316-45E2-4016AA6EC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043B0-9CDB-436F-AE83-03FC7101DDF1}" type="slidenum">
              <a:rPr lang="en-US" smtClean="0"/>
              <a:t>‹#›</a:t>
            </a:fld>
            <a:endParaRPr lang="en-US" dirty="0"/>
          </a:p>
        </p:txBody>
      </p:sp>
    </p:spTree>
    <p:extLst>
      <p:ext uri="{BB962C8B-B14F-4D97-AF65-F5344CB8AC3E}">
        <p14:creationId xmlns:p14="http://schemas.microsoft.com/office/powerpoint/2010/main" val="1577090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ctrTitle"/>
          </p:nvPr>
        </p:nvSpPr>
        <p:spPr>
          <a:xfrm>
            <a:off x="0" y="1375996"/>
            <a:ext cx="12192000" cy="3182815"/>
          </a:xfrm>
          <a:solidFill>
            <a:srgbClr val="1A3E6F"/>
          </a:solidFill>
        </p:spPr>
        <p:txBody>
          <a:bodyPr>
            <a:normAutofit fontScale="90000"/>
          </a:bodyPr>
          <a:lstStyle/>
          <a:p>
            <a:pPr>
              <a:spcAft>
                <a:spcPts val="1200"/>
              </a:spcAft>
            </a:pPr>
            <a:r>
              <a:rPr lang="en-US" b="1" dirty="0">
                <a:solidFill>
                  <a:schemeClr val="bg1"/>
                </a:solidFill>
                <a:latin typeface="Josefin Sans" panose="00000500000000000000" pitchFamily="2" charset="0"/>
              </a:rPr>
              <a:t>PTA Leadership Training</a:t>
            </a:r>
            <a:br>
              <a:rPr lang="en-US" sz="1300" dirty="0">
                <a:solidFill>
                  <a:srgbClr val="1A3E6F"/>
                </a:solidFill>
                <a:latin typeface="Josefin Sans" panose="00000500000000000000" pitchFamily="2" charset="0"/>
              </a:rPr>
            </a:br>
            <a:r>
              <a:rPr lang="en-US" sz="1300" dirty="0" err="1">
                <a:solidFill>
                  <a:srgbClr val="1A3E6F"/>
                </a:solidFill>
                <a:latin typeface="Josefin Sans" panose="00000500000000000000" pitchFamily="2" charset="0"/>
              </a:rPr>
              <a:t>S</a:t>
            </a:r>
            <a:r>
              <a:rPr lang="en-US" sz="16700" dirty="0" err="1">
                <a:solidFill>
                  <a:schemeClr val="bg1"/>
                </a:solidFill>
                <a:latin typeface="Josefin Sans" panose="00000500000000000000" pitchFamily="2" charset="0"/>
              </a:rPr>
              <a:t>Secretary</a:t>
            </a:r>
            <a:endParaRPr lang="en-US" dirty="0">
              <a:solidFill>
                <a:schemeClr val="bg1"/>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type="subTitle" idx="1"/>
          </p:nvPr>
        </p:nvSpPr>
        <p:spPr>
          <a:xfrm>
            <a:off x="1524000" y="4752241"/>
            <a:ext cx="9144000" cy="1894742"/>
          </a:xfrm>
        </p:spPr>
        <p:txBody>
          <a:bodyPr>
            <a:normAutofit/>
          </a:bodyPr>
          <a:lstStyle/>
          <a:p>
            <a:r>
              <a:rPr lang="en-US" sz="4400" dirty="0">
                <a:solidFill>
                  <a:srgbClr val="1A3E6F"/>
                </a:solidFill>
                <a:latin typeface="Atkinson Hyperlegible" pitchFamily="50" charset="0"/>
              </a:rPr>
              <a:t>Hosted by Louisiana PTA</a:t>
            </a:r>
          </a:p>
          <a:p>
            <a:r>
              <a:rPr lang="en-US" sz="3200" dirty="0">
                <a:solidFill>
                  <a:srgbClr val="1A3E6F"/>
                </a:solidFill>
                <a:latin typeface="Atkinson Hyperlegible" pitchFamily="50" charset="0"/>
              </a:rPr>
              <a:t>LouisianaPTA.org/secretary</a:t>
            </a:r>
          </a:p>
          <a:p>
            <a:r>
              <a:rPr lang="en-US" sz="3200" dirty="0">
                <a:solidFill>
                  <a:srgbClr val="1A3E6F"/>
                </a:solidFill>
                <a:latin typeface="Atkinson Hyperlegible" pitchFamily="50" charset="0"/>
              </a:rPr>
              <a:t>secretary@LouisianaPTA.org</a:t>
            </a:r>
            <a:endParaRPr lang="en-US" sz="4400" dirty="0">
              <a:solidFill>
                <a:srgbClr val="1A3E6F"/>
              </a:solidFill>
              <a:latin typeface="Atkinson Hyperlegible" pitchFamily="50" charset="0"/>
            </a:endParaRPr>
          </a:p>
        </p:txBody>
      </p:sp>
      <p:pic>
        <p:nvPicPr>
          <p:cNvPr id="8" name="Picture 7" descr="Logo&#10;&#10;Description automatically generated">
            <a:extLst>
              <a:ext uri="{FF2B5EF4-FFF2-40B4-BE49-F238E27FC236}">
                <a16:creationId xmlns:a16="http://schemas.microsoft.com/office/drawing/2014/main" id="{61763B39-A2D2-1A4D-5363-A4DE5D546B7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43772" y="175706"/>
            <a:ext cx="2878460" cy="1090385"/>
          </a:xfrm>
          <a:prstGeom prst="rect">
            <a:avLst/>
          </a:prstGeom>
        </p:spPr>
      </p:pic>
    </p:spTree>
    <p:extLst>
      <p:ext uri="{BB962C8B-B14F-4D97-AF65-F5344CB8AC3E}">
        <p14:creationId xmlns:p14="http://schemas.microsoft.com/office/powerpoint/2010/main" val="3610979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LouisianaPTA.org/secretary</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117599"/>
            <a:ext cx="10854104" cy="5356101"/>
          </a:xfrm>
        </p:spPr>
        <p:txBody>
          <a:bodyPr>
            <a:normAutofit/>
          </a:bodyPr>
          <a:lstStyle/>
          <a:p>
            <a:pPr algn="just" rtl="0" fontAlgn="base">
              <a:buFont typeface="Arial" panose="020B0604020202020204" pitchFamily="34" charset="0"/>
              <a:buChar char="•"/>
            </a:pPr>
            <a:r>
              <a:rPr lang="en-US" sz="2400" b="0" i="0" dirty="0">
                <a:solidFill>
                  <a:srgbClr val="000000"/>
                </a:solidFill>
                <a:effectLst/>
                <a:latin typeface="Atkinson Hyperlegible" pitchFamily="2" charset="0"/>
              </a:rPr>
              <a:t>Heading: Kind of meeting (General Membership, Board of Directors, Special); PTA name; date; location </a:t>
            </a:r>
          </a:p>
          <a:p>
            <a:pPr algn="just" rtl="0" fontAlgn="base">
              <a:buFont typeface="Arial" panose="020B0604020202020204" pitchFamily="34" charset="0"/>
              <a:buChar char="•"/>
            </a:pPr>
            <a:r>
              <a:rPr lang="en-US" sz="2400" b="0" i="0" u="sng" dirty="0">
                <a:solidFill>
                  <a:srgbClr val="000000"/>
                </a:solidFill>
                <a:effectLst/>
                <a:latin typeface="Atkinson Hyperlegible" pitchFamily="2" charset="0"/>
              </a:rPr>
              <a:t>Call to Order</a:t>
            </a:r>
            <a:r>
              <a:rPr lang="en-US" sz="2400" b="0" i="0" dirty="0">
                <a:solidFill>
                  <a:srgbClr val="000000"/>
                </a:solidFill>
                <a:effectLst/>
                <a:latin typeface="Atkinson Hyperlegible" pitchFamily="2" charset="0"/>
              </a:rPr>
              <a:t>: by (name) at (time) </a:t>
            </a:r>
          </a:p>
          <a:p>
            <a:pPr algn="just" rtl="0" fontAlgn="base">
              <a:buFont typeface="Arial" panose="020B0604020202020204" pitchFamily="34" charset="0"/>
              <a:buChar char="•"/>
            </a:pPr>
            <a:r>
              <a:rPr lang="en-US" sz="2400" b="0" i="0" u="sng" dirty="0">
                <a:solidFill>
                  <a:srgbClr val="000000"/>
                </a:solidFill>
                <a:effectLst/>
                <a:latin typeface="Atkinson Hyperlegible" pitchFamily="2" charset="0"/>
              </a:rPr>
              <a:t>Opening</a:t>
            </a:r>
            <a:r>
              <a:rPr lang="en-US" sz="2400" b="0" i="0" dirty="0">
                <a:solidFill>
                  <a:srgbClr val="000000"/>
                </a:solidFill>
                <a:effectLst/>
                <a:latin typeface="Atkinson Hyperlegible" pitchFamily="2" charset="0"/>
              </a:rPr>
              <a:t>: The PTA mission and Why We PTA is how we open every meeting. In the minutes note that it was read and and by whom.</a:t>
            </a:r>
          </a:p>
          <a:p>
            <a:pPr algn="just" rtl="0" fontAlgn="base">
              <a:buFont typeface="Arial" panose="020B0604020202020204" pitchFamily="34" charset="0"/>
              <a:buChar char="•"/>
            </a:pPr>
            <a:r>
              <a:rPr lang="en-US" sz="2400" b="0" i="0" u="sng" dirty="0">
                <a:solidFill>
                  <a:srgbClr val="000000"/>
                </a:solidFill>
                <a:effectLst/>
                <a:latin typeface="Atkinson Hyperlegible" pitchFamily="2" charset="0"/>
              </a:rPr>
              <a:t>Attendance</a:t>
            </a:r>
            <a:r>
              <a:rPr lang="en-US" sz="2400" b="0" i="0" dirty="0">
                <a:solidFill>
                  <a:srgbClr val="000000"/>
                </a:solidFill>
                <a:effectLst/>
                <a:latin typeface="Atkinson Hyperlegible" pitchFamily="2" charset="0"/>
              </a:rPr>
              <a:t>: Names of members present (usually in Board or Committee meetings with 20 or fewer members) may be included or attach a sign-in sheet; quorum was or was not established. Also add any courtesy seats here (non voting members allowed by the President to attend)</a:t>
            </a:r>
          </a:p>
          <a:p>
            <a:pPr algn="just" rtl="0" fontAlgn="base">
              <a:buFont typeface="Arial" panose="020B0604020202020204" pitchFamily="34" charset="0"/>
              <a:buChar char="•"/>
            </a:pPr>
            <a:r>
              <a:rPr lang="en-US" sz="2400" b="0" i="0" u="sng" dirty="0">
                <a:solidFill>
                  <a:srgbClr val="000000"/>
                </a:solidFill>
                <a:effectLst/>
                <a:latin typeface="Atkinson Hyperlegible" pitchFamily="2" charset="0"/>
              </a:rPr>
              <a:t>Minutes</a:t>
            </a:r>
            <a:r>
              <a:rPr lang="en-US" sz="2400" b="0" i="0" dirty="0">
                <a:solidFill>
                  <a:srgbClr val="000000"/>
                </a:solidFill>
                <a:effectLst/>
                <a:latin typeface="Atkinson Hyperlegible" pitchFamily="2" charset="0"/>
              </a:rPr>
              <a:t>: Draft minutes from (date) meeting were read (or distributed or emailed) and approved as read (or approved as corrected) or the reading of the minutes was waived and approved as distributed. </a:t>
            </a:r>
          </a:p>
          <a:p>
            <a:endParaRPr lang="en-US" sz="2600" dirty="0">
              <a:latin typeface="Atkinson Hyperlegible" pitchFamily="50"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203200"/>
            <a:ext cx="8664819" cy="914400"/>
          </a:xfrm>
        </p:spPr>
        <p:txBody>
          <a:bodyPr>
            <a:normAutofit/>
          </a:bodyPr>
          <a:lstStyle/>
          <a:p>
            <a:r>
              <a:rPr lang="en-US" sz="3600" b="1" dirty="0">
                <a:solidFill>
                  <a:srgbClr val="1A3E6F"/>
                </a:solidFill>
                <a:latin typeface="Josefin Sans" panose="00000500000000000000" pitchFamily="2" charset="0"/>
              </a:rPr>
              <a:t>Contents of Minutes</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1461525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LouisianaPTA.org/secretary</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117600"/>
            <a:ext cx="10854104" cy="5356101"/>
          </a:xfrm>
        </p:spPr>
        <p:txBody>
          <a:bodyPr>
            <a:normAutofit/>
          </a:bodyPr>
          <a:lstStyle/>
          <a:p>
            <a:pPr algn="just" rtl="0" fontAlgn="base">
              <a:buFont typeface="Arial" panose="020B0604020202020204" pitchFamily="34" charset="0"/>
              <a:buChar char="•"/>
            </a:pPr>
            <a:r>
              <a:rPr lang="en-US" sz="2400" b="0" i="0" u="sng" dirty="0">
                <a:solidFill>
                  <a:srgbClr val="000000"/>
                </a:solidFill>
                <a:effectLst/>
                <a:latin typeface="Atkinson Hyperlegible" pitchFamily="2" charset="0"/>
              </a:rPr>
              <a:t>Treasurer’s Report</a:t>
            </a:r>
            <a:r>
              <a:rPr lang="en-US" sz="2400" b="0" i="0" dirty="0">
                <a:solidFill>
                  <a:srgbClr val="000000"/>
                </a:solidFill>
                <a:effectLst/>
                <a:latin typeface="Atkinson Hyperlegible" pitchFamily="2" charset="0"/>
              </a:rPr>
              <a:t>: State the bank name and account balance(s); attach the reconciliation report, budget report, reviewed and signed bank statement, and other details; a motion is not required to file the reports </a:t>
            </a:r>
          </a:p>
          <a:p>
            <a:pPr algn="just" rtl="0" fontAlgn="base">
              <a:buFont typeface="Arial" panose="020B0604020202020204" pitchFamily="34" charset="0"/>
              <a:buChar char="•"/>
            </a:pPr>
            <a:r>
              <a:rPr lang="en-US" sz="2400" b="0" i="0" u="sng" dirty="0">
                <a:solidFill>
                  <a:srgbClr val="000000"/>
                </a:solidFill>
                <a:effectLst/>
                <a:latin typeface="Atkinson Hyperlegible" pitchFamily="2" charset="0"/>
              </a:rPr>
              <a:t>President’s Report</a:t>
            </a:r>
            <a:r>
              <a:rPr lang="en-US" sz="2400" b="0" i="0" dirty="0">
                <a:solidFill>
                  <a:srgbClr val="000000"/>
                </a:solidFill>
                <a:effectLst/>
                <a:latin typeface="Atkinson Hyperlegible" pitchFamily="2" charset="0"/>
              </a:rPr>
              <a:t>: details </a:t>
            </a:r>
          </a:p>
          <a:p>
            <a:pPr algn="just" rtl="0" fontAlgn="base">
              <a:buFont typeface="Arial" panose="020B0604020202020204" pitchFamily="34" charset="0"/>
              <a:buChar char="•"/>
            </a:pPr>
            <a:r>
              <a:rPr lang="en-US" sz="2400" b="0" i="0" u="sng" dirty="0">
                <a:solidFill>
                  <a:srgbClr val="000000"/>
                </a:solidFill>
                <a:effectLst/>
                <a:latin typeface="Atkinson Hyperlegible" pitchFamily="2" charset="0"/>
              </a:rPr>
              <a:t>Principal’s Report</a:t>
            </a:r>
            <a:r>
              <a:rPr lang="en-US" sz="2400" b="0" i="0" dirty="0">
                <a:solidFill>
                  <a:srgbClr val="000000"/>
                </a:solidFill>
                <a:effectLst/>
                <a:latin typeface="Atkinson Hyperlegible" pitchFamily="2" charset="0"/>
              </a:rPr>
              <a:t>: details </a:t>
            </a:r>
          </a:p>
          <a:p>
            <a:pPr algn="just" rtl="0" fontAlgn="base">
              <a:buFont typeface="Arial" panose="020B0604020202020204" pitchFamily="34" charset="0"/>
              <a:buChar char="•"/>
            </a:pPr>
            <a:r>
              <a:rPr lang="en-US" sz="2400" b="0" i="0" u="sng" dirty="0">
                <a:solidFill>
                  <a:srgbClr val="000000"/>
                </a:solidFill>
                <a:effectLst/>
                <a:latin typeface="Atkinson Hyperlegible" pitchFamily="2" charset="0"/>
              </a:rPr>
              <a:t>Committee Reports</a:t>
            </a:r>
            <a:r>
              <a:rPr lang="en-US" sz="2400" b="0" i="0" dirty="0">
                <a:solidFill>
                  <a:srgbClr val="000000"/>
                </a:solidFill>
                <a:effectLst/>
                <a:latin typeface="Atkinson Hyperlegible" pitchFamily="2" charset="0"/>
              </a:rPr>
              <a:t>: List the PTA committees and their details </a:t>
            </a:r>
          </a:p>
          <a:p>
            <a:pPr algn="just" rtl="0" fontAlgn="base">
              <a:buFont typeface="Arial" panose="020B0604020202020204" pitchFamily="34" charset="0"/>
              <a:buChar char="•"/>
            </a:pPr>
            <a:r>
              <a:rPr lang="en-US" sz="2400" b="0" i="0" u="sng" dirty="0">
                <a:solidFill>
                  <a:srgbClr val="000000"/>
                </a:solidFill>
                <a:effectLst/>
                <a:latin typeface="Atkinson Hyperlegible" pitchFamily="2" charset="0"/>
              </a:rPr>
              <a:t>Unfinished Business</a:t>
            </a:r>
            <a:r>
              <a:rPr lang="en-US" sz="2400" b="0" i="0" dirty="0">
                <a:solidFill>
                  <a:srgbClr val="000000"/>
                </a:solidFill>
                <a:effectLst/>
                <a:latin typeface="Atkinson Hyperlegible" pitchFamily="2" charset="0"/>
              </a:rPr>
              <a:t>: details </a:t>
            </a:r>
          </a:p>
          <a:p>
            <a:pPr algn="just" rtl="0" fontAlgn="base">
              <a:buFont typeface="Arial" panose="020B0604020202020204" pitchFamily="34" charset="0"/>
              <a:buChar char="•"/>
            </a:pPr>
            <a:r>
              <a:rPr lang="en-US" sz="2400" b="0" i="0" u="sng" dirty="0">
                <a:solidFill>
                  <a:srgbClr val="000000"/>
                </a:solidFill>
                <a:effectLst/>
                <a:latin typeface="Atkinson Hyperlegible" pitchFamily="2" charset="0"/>
              </a:rPr>
              <a:t>New Business</a:t>
            </a:r>
            <a:r>
              <a:rPr lang="en-US" sz="2400" b="0" i="0" dirty="0">
                <a:solidFill>
                  <a:srgbClr val="000000"/>
                </a:solidFill>
                <a:effectLst/>
                <a:latin typeface="Atkinson Hyperlegible" pitchFamily="2" charset="0"/>
              </a:rPr>
              <a:t>: details </a:t>
            </a:r>
          </a:p>
          <a:p>
            <a:pPr algn="just" rtl="0" fontAlgn="base">
              <a:buFont typeface="Arial" panose="020B0604020202020204" pitchFamily="34" charset="0"/>
              <a:buChar char="•"/>
            </a:pPr>
            <a:r>
              <a:rPr lang="en-US" sz="2400" b="0" i="0" u="sng" dirty="0">
                <a:solidFill>
                  <a:srgbClr val="000000"/>
                </a:solidFill>
                <a:effectLst/>
                <a:latin typeface="Atkinson Hyperlegible" pitchFamily="2" charset="0"/>
              </a:rPr>
              <a:t>Announcements</a:t>
            </a:r>
            <a:r>
              <a:rPr lang="en-US" sz="2400" b="0" i="0" dirty="0">
                <a:solidFill>
                  <a:srgbClr val="000000"/>
                </a:solidFill>
                <a:effectLst/>
                <a:latin typeface="Atkinson Hyperlegible" pitchFamily="2" charset="0"/>
              </a:rPr>
              <a:t>: details </a:t>
            </a:r>
          </a:p>
          <a:p>
            <a:pPr algn="just" rtl="0" fontAlgn="base">
              <a:buFont typeface="Arial" panose="020B0604020202020204" pitchFamily="34" charset="0"/>
              <a:buChar char="•"/>
            </a:pPr>
            <a:r>
              <a:rPr lang="en-US" sz="2400" b="0" i="0" u="sng" dirty="0">
                <a:solidFill>
                  <a:srgbClr val="000000"/>
                </a:solidFill>
                <a:effectLst/>
                <a:latin typeface="Atkinson Hyperlegible" pitchFamily="2" charset="0"/>
              </a:rPr>
              <a:t>Adjournment</a:t>
            </a:r>
            <a:r>
              <a:rPr lang="en-US" sz="2400" b="0" i="0" dirty="0">
                <a:solidFill>
                  <a:srgbClr val="000000"/>
                </a:solidFill>
                <a:effectLst/>
                <a:latin typeface="Atkinson Hyperlegible" pitchFamily="2" charset="0"/>
              </a:rPr>
              <a:t>: The meeting adjourned at am/pm. </a:t>
            </a:r>
          </a:p>
          <a:p>
            <a:pPr algn="just" rtl="0" fontAlgn="base">
              <a:buFont typeface="Arial" panose="020B0604020202020204" pitchFamily="34" charset="0"/>
              <a:buChar char="•"/>
            </a:pPr>
            <a:r>
              <a:rPr lang="en-US" sz="2400" b="0" i="0" dirty="0">
                <a:solidFill>
                  <a:srgbClr val="000000"/>
                </a:solidFill>
                <a:effectLst/>
                <a:latin typeface="Atkinson Hyperlegible" pitchFamily="2" charset="0"/>
              </a:rPr>
              <a:t>Secretary shall sign their full name and date the minutes in both the journal and the final approved minutes.  </a:t>
            </a:r>
          </a:p>
          <a:p>
            <a:endParaRPr lang="en-US" sz="2600" dirty="0">
              <a:latin typeface="Atkinson Hyperlegible" pitchFamily="50"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203200"/>
            <a:ext cx="8664819" cy="914400"/>
          </a:xfrm>
        </p:spPr>
        <p:txBody>
          <a:bodyPr>
            <a:normAutofit/>
          </a:bodyPr>
          <a:lstStyle/>
          <a:p>
            <a:r>
              <a:rPr lang="en-US" sz="3600" b="1" dirty="0">
                <a:solidFill>
                  <a:srgbClr val="1A3E6F"/>
                </a:solidFill>
                <a:latin typeface="Josefin Sans" panose="00000500000000000000" pitchFamily="2" charset="0"/>
              </a:rPr>
              <a:t>Contents of Minutes, cont’d:</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2503945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LouisianaPTA.org/secretary</a:t>
            </a:r>
          </a:p>
        </p:txBody>
      </p:sp>
      <p:pic>
        <p:nvPicPr>
          <p:cNvPr id="3" name="Content Placeholder 2">
            <a:extLst>
              <a:ext uri="{FF2B5EF4-FFF2-40B4-BE49-F238E27FC236}">
                <a16:creationId xmlns:a16="http://schemas.microsoft.com/office/drawing/2014/main" id="{097C890E-42F5-3912-A6E1-009E73CEFAF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t="1047" b="1047"/>
          <a:stretch/>
        </p:blipFill>
        <p:spPr>
          <a:xfrm>
            <a:off x="7047034" y="79132"/>
            <a:ext cx="5086349" cy="6444506"/>
          </a:xfrm>
          <a:ln>
            <a:noFill/>
          </a:ln>
        </p:spPr>
      </p:pic>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267855"/>
            <a:ext cx="6150397" cy="757381"/>
          </a:xfrm>
        </p:spPr>
        <p:txBody>
          <a:bodyPr>
            <a:normAutofit/>
          </a:bodyPr>
          <a:lstStyle/>
          <a:p>
            <a:r>
              <a:rPr lang="en-US" sz="3600" b="1" dirty="0">
                <a:solidFill>
                  <a:srgbClr val="1A3E6F"/>
                </a:solidFill>
                <a:latin typeface="Josefin Sans" pitchFamily="2" charset="0"/>
              </a:rPr>
              <a:t>Motions are:</a:t>
            </a:r>
            <a:endParaRPr lang="en-US" sz="3600" dirty="0">
              <a:solidFill>
                <a:srgbClr val="1A3E6F"/>
              </a:solidFill>
              <a:latin typeface="Josefin Sans" pitchFamily="2" charset="0"/>
            </a:endParaRPr>
          </a:p>
        </p:txBody>
      </p:sp>
      <p:sp>
        <p:nvSpPr>
          <p:cNvPr id="9" name="Subtitle 2">
            <a:extLst>
              <a:ext uri="{FF2B5EF4-FFF2-40B4-BE49-F238E27FC236}">
                <a16:creationId xmlns:a16="http://schemas.microsoft.com/office/drawing/2014/main" id="{E84511C8-2714-A51A-AAB5-6EBA2187F083}"/>
              </a:ext>
            </a:extLst>
          </p:cNvPr>
          <p:cNvSpPr txBox="1">
            <a:spLocks/>
          </p:cNvSpPr>
          <p:nvPr/>
        </p:nvSpPr>
        <p:spPr>
          <a:xfrm>
            <a:off x="611066" y="1025237"/>
            <a:ext cx="6435968" cy="54484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rgbClr val="000000"/>
                </a:solidFill>
                <a:latin typeface="Atkinson Hyperlegible" pitchFamily="2" charset="0"/>
              </a:rPr>
              <a:t>S</a:t>
            </a:r>
            <a:r>
              <a:rPr lang="en-US" sz="1800" b="0" i="0" dirty="0">
                <a:solidFill>
                  <a:srgbClr val="000000"/>
                </a:solidFill>
                <a:effectLst/>
                <a:latin typeface="Atkinson Hyperlegible" pitchFamily="2" charset="0"/>
              </a:rPr>
              <a:t>tatements that describe a proposed action or decision. </a:t>
            </a:r>
          </a:p>
          <a:p>
            <a:r>
              <a:rPr lang="en-US" sz="1800" b="0" i="0" dirty="0">
                <a:solidFill>
                  <a:srgbClr val="000000"/>
                </a:solidFill>
                <a:effectLst/>
                <a:latin typeface="Atkinson Hyperlegible" pitchFamily="2" charset="0"/>
              </a:rPr>
              <a:t>The process of making motions ensures that all decisions are fairly discussed and voted on. </a:t>
            </a:r>
          </a:p>
          <a:p>
            <a:r>
              <a:rPr lang="en-US" sz="1800" b="0" i="0" dirty="0">
                <a:solidFill>
                  <a:srgbClr val="000000"/>
                </a:solidFill>
                <a:effectLst/>
                <a:latin typeface="Atkinson Hyperlegible" pitchFamily="2" charset="0"/>
              </a:rPr>
              <a:t>It is necessary to record motions verbatim, as well as the names of the individuals who made them. </a:t>
            </a:r>
          </a:p>
          <a:p>
            <a:r>
              <a:rPr lang="en-US" sz="1800" b="0" i="0" dirty="0">
                <a:solidFill>
                  <a:srgbClr val="000000"/>
                </a:solidFill>
                <a:effectLst/>
                <a:latin typeface="Atkinson Hyperlegible" pitchFamily="2" charset="0"/>
              </a:rPr>
              <a:t>This optional </a:t>
            </a:r>
            <a:r>
              <a:rPr lang="en-US" sz="1800" b="1" i="0" dirty="0">
                <a:solidFill>
                  <a:srgbClr val="000000"/>
                </a:solidFill>
                <a:effectLst/>
                <a:latin typeface="Atkinson Hyperlegible" pitchFamily="2" charset="0"/>
              </a:rPr>
              <a:t>Motion Form</a:t>
            </a:r>
            <a:r>
              <a:rPr lang="en-US" sz="1800" b="0" i="0" dirty="0">
                <a:solidFill>
                  <a:srgbClr val="000000"/>
                </a:solidFill>
                <a:effectLst/>
                <a:latin typeface="Atkinson Hyperlegible" pitchFamily="2" charset="0"/>
              </a:rPr>
              <a:t> can be used to assist in recording motions properly. </a:t>
            </a:r>
          </a:p>
          <a:p>
            <a:r>
              <a:rPr lang="en-US" sz="1800" b="0" i="0" dirty="0">
                <a:solidFill>
                  <a:srgbClr val="000000"/>
                </a:solidFill>
                <a:effectLst/>
                <a:latin typeface="Atkinson Hyperlegible" pitchFamily="2" charset="0"/>
              </a:rPr>
              <a:t>Record the name of the person who made the motion, whether there was a second, the date, the exact verbiage of the motion, verbal or ballot vote, and whether the motion passed or failed. </a:t>
            </a:r>
          </a:p>
          <a:p>
            <a:r>
              <a:rPr lang="en-US" sz="1800" b="0" i="0" dirty="0">
                <a:solidFill>
                  <a:srgbClr val="000000"/>
                </a:solidFill>
                <a:effectLst/>
                <a:latin typeface="Atkinson Hyperlegible" pitchFamily="2" charset="0"/>
              </a:rPr>
              <a:t>When there are multiple motions in a meeting, keep the motions numbered and in order. </a:t>
            </a:r>
          </a:p>
          <a:p>
            <a:r>
              <a:rPr lang="en-US" sz="1800" b="0" i="0" dirty="0">
                <a:solidFill>
                  <a:srgbClr val="000000"/>
                </a:solidFill>
                <a:effectLst/>
                <a:latin typeface="Atkinson Hyperlegible" pitchFamily="2" charset="0"/>
              </a:rPr>
              <a:t>If a motion is withdrawn, it is as though it never happened.</a:t>
            </a:r>
          </a:p>
          <a:p>
            <a:r>
              <a:rPr lang="en-US" sz="1800" b="0" i="0" dirty="0">
                <a:solidFill>
                  <a:srgbClr val="000000"/>
                </a:solidFill>
                <a:effectLst/>
                <a:latin typeface="Atkinson Hyperlegible" pitchFamily="2" charset="0"/>
              </a:rPr>
              <a:t> Only record the final version of a motion. </a:t>
            </a:r>
            <a:endParaRPr lang="en-US" sz="1800" dirty="0">
              <a:latin typeface="Atkinson Hyperlegible" pitchFamily="2" charset="0"/>
            </a:endParaRPr>
          </a:p>
        </p:txBody>
      </p:sp>
    </p:spTree>
    <p:extLst>
      <p:ext uri="{BB962C8B-B14F-4D97-AF65-F5344CB8AC3E}">
        <p14:creationId xmlns:p14="http://schemas.microsoft.com/office/powerpoint/2010/main" val="2713864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LouisianaPTA.org/secretary</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117600"/>
            <a:ext cx="9576643" cy="5356101"/>
          </a:xfrm>
        </p:spPr>
        <p:txBody>
          <a:bodyPr>
            <a:normAutofit/>
          </a:bodyPr>
          <a:lstStyle/>
          <a:p>
            <a:pPr algn="just" rtl="0" fontAlgn="base">
              <a:buFont typeface="Arial" panose="020B0604020202020204" pitchFamily="34" charset="0"/>
              <a:buChar char="•"/>
            </a:pPr>
            <a:r>
              <a:rPr lang="en-US" sz="2400" b="0" i="0" dirty="0">
                <a:solidFill>
                  <a:srgbClr val="000000"/>
                </a:solidFill>
                <a:effectLst/>
                <a:latin typeface="Atkinson Hyperlegible" pitchFamily="2" charset="0"/>
              </a:rPr>
              <a:t>Minutes shall be typed within five days of its meeting, which are called the “draft minutes.” </a:t>
            </a:r>
          </a:p>
          <a:p>
            <a:pPr algn="just" rtl="0" fontAlgn="base">
              <a:buFont typeface="Arial" panose="020B0604020202020204" pitchFamily="34" charset="0"/>
              <a:buChar char="•"/>
            </a:pPr>
            <a:r>
              <a:rPr lang="en-US" sz="2400" b="0" i="0" dirty="0">
                <a:solidFill>
                  <a:srgbClr val="000000"/>
                </a:solidFill>
                <a:effectLst/>
                <a:latin typeface="Atkinson Hyperlegible" pitchFamily="2" charset="0"/>
              </a:rPr>
              <a:t>To begin have the agenda, bound journal, Secretary’s binder, any reports or documents distributed at the meeting, verbatim copies of motions, and Bylaws at hand. </a:t>
            </a:r>
          </a:p>
          <a:p>
            <a:pPr algn="just" rtl="0" fontAlgn="base">
              <a:buFont typeface="Arial" panose="020B0604020202020204" pitchFamily="34" charset="0"/>
              <a:buChar char="•"/>
            </a:pPr>
            <a:r>
              <a:rPr lang="en-US" sz="2400" b="0" i="0" dirty="0">
                <a:solidFill>
                  <a:srgbClr val="000000"/>
                </a:solidFill>
                <a:effectLst/>
                <a:latin typeface="Atkinson Hyperlegible" pitchFamily="2" charset="0"/>
              </a:rPr>
              <a:t>Use the same template for all minutes which can be in a narrative or outline form. </a:t>
            </a:r>
          </a:p>
          <a:p>
            <a:pPr algn="just" rtl="0" fontAlgn="base">
              <a:buFont typeface="Arial" panose="020B0604020202020204" pitchFamily="34" charset="0"/>
              <a:buChar char="•"/>
            </a:pPr>
            <a:r>
              <a:rPr lang="en-US" sz="2400" b="0" i="0" dirty="0">
                <a:solidFill>
                  <a:srgbClr val="000000"/>
                </a:solidFill>
                <a:effectLst/>
                <a:latin typeface="Atkinson Hyperlegible" pitchFamily="2" charset="0"/>
              </a:rPr>
              <a:t>Number the pages consecutively. </a:t>
            </a:r>
          </a:p>
          <a:p>
            <a:pPr algn="just" rtl="0" fontAlgn="base">
              <a:buFont typeface="Arial" panose="020B0604020202020204" pitchFamily="34" charset="0"/>
              <a:buChar char="•"/>
            </a:pPr>
            <a:r>
              <a:rPr lang="en-US" sz="2400" b="0" i="0" dirty="0">
                <a:solidFill>
                  <a:srgbClr val="000000"/>
                </a:solidFill>
                <a:effectLst/>
                <a:latin typeface="Atkinson Hyperlegible" pitchFamily="2" charset="0"/>
              </a:rPr>
              <a:t>Assemble all attachments for inclusion with the final copy. </a:t>
            </a:r>
          </a:p>
          <a:p>
            <a:pPr algn="just" rtl="0" fontAlgn="base">
              <a:buFont typeface="Arial" panose="020B0604020202020204" pitchFamily="34" charset="0"/>
              <a:buChar char="•"/>
            </a:pPr>
            <a:r>
              <a:rPr lang="en-US" sz="2400" b="0" i="0" dirty="0">
                <a:solidFill>
                  <a:srgbClr val="000000"/>
                </a:solidFill>
                <a:effectLst/>
                <a:latin typeface="Atkinson Hyperlegible" pitchFamily="2" charset="0"/>
              </a:rPr>
              <a:t>Minutes are written in the third person. </a:t>
            </a:r>
          </a:p>
          <a:p>
            <a:pPr algn="just" rtl="0" fontAlgn="base">
              <a:buFont typeface="Arial" panose="020B0604020202020204" pitchFamily="34" charset="0"/>
              <a:buChar char="•"/>
            </a:pPr>
            <a:r>
              <a:rPr lang="en-US" sz="2400" b="0" i="0" dirty="0">
                <a:solidFill>
                  <a:srgbClr val="000000"/>
                </a:solidFill>
                <a:effectLst/>
                <a:latin typeface="Atkinson Hyperlegible" pitchFamily="2" charset="0"/>
              </a:rPr>
              <a:t>It is good practice to present the President with a draft to help find misinterpretations or sensitive material that should not be printed. </a:t>
            </a:r>
            <a:endParaRPr lang="en-US" sz="2400" dirty="0">
              <a:latin typeface="Atkinson Hyperlegible" pitchFamily="2"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203200"/>
            <a:ext cx="8664819" cy="914400"/>
          </a:xfrm>
        </p:spPr>
        <p:txBody>
          <a:bodyPr>
            <a:normAutofit/>
          </a:bodyPr>
          <a:lstStyle/>
          <a:p>
            <a:r>
              <a:rPr lang="en-US" sz="3600" b="1" dirty="0">
                <a:solidFill>
                  <a:srgbClr val="1A3E6F"/>
                </a:solidFill>
                <a:latin typeface="Josefin Sans" panose="00000500000000000000" pitchFamily="2" charset="0"/>
              </a:rPr>
              <a:t>Draft Your Minutes</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571832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LouisianaPTA.org/secretary</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117600"/>
            <a:ext cx="9576643" cy="5356101"/>
          </a:xfrm>
        </p:spPr>
        <p:txBody>
          <a:bodyPr>
            <a:noAutofit/>
          </a:bodyPr>
          <a:lstStyle/>
          <a:p>
            <a:pPr algn="just" rtl="0" fontAlgn="base">
              <a:buFont typeface="Arial" panose="020B0604020202020204" pitchFamily="34" charset="0"/>
              <a:buChar char="•"/>
            </a:pPr>
            <a:r>
              <a:rPr lang="en-US" sz="2000" b="0" i="0" dirty="0">
                <a:solidFill>
                  <a:srgbClr val="000000"/>
                </a:solidFill>
                <a:effectLst/>
                <a:latin typeface="Atkinson Hyperlegible" pitchFamily="2" charset="0"/>
              </a:rPr>
              <a:t>At the next meeting of that body and after the call to order, opening, and establishment of a quorum, the Secretary immediately stands and reads the distributed draft minutes.</a:t>
            </a:r>
          </a:p>
          <a:p>
            <a:pPr algn="just" rtl="0" fontAlgn="base">
              <a:buFont typeface="Arial" panose="020B0604020202020204" pitchFamily="34" charset="0"/>
              <a:buChar char="•"/>
            </a:pPr>
            <a:r>
              <a:rPr lang="en-US" sz="2000" b="0" i="0" dirty="0">
                <a:solidFill>
                  <a:srgbClr val="000000"/>
                </a:solidFill>
                <a:effectLst/>
                <a:latin typeface="Atkinson Hyperlegible" pitchFamily="2" charset="0"/>
              </a:rPr>
              <a:t>By a majority vote without debate, the reading of the minutes may be waived and not read. The minutes can also be read later in the meeting. </a:t>
            </a:r>
          </a:p>
          <a:p>
            <a:pPr algn="just" rtl="0" fontAlgn="base">
              <a:buFont typeface="Arial" panose="020B0604020202020204" pitchFamily="34" charset="0"/>
              <a:buChar char="•"/>
            </a:pPr>
            <a:r>
              <a:rPr lang="en-US" sz="2000" b="0" i="0" dirty="0">
                <a:solidFill>
                  <a:srgbClr val="000000"/>
                </a:solidFill>
                <a:effectLst/>
                <a:latin typeface="Atkinson Hyperlegible" pitchFamily="2" charset="0"/>
              </a:rPr>
              <a:t>Upon completion, the Secretary asks, </a:t>
            </a:r>
            <a:r>
              <a:rPr lang="en-US" sz="2000" b="1" i="0" dirty="0">
                <a:solidFill>
                  <a:srgbClr val="000000"/>
                </a:solidFill>
                <a:effectLst/>
                <a:latin typeface="Atkinson Hyperlegible" pitchFamily="2" charset="0"/>
              </a:rPr>
              <a:t>“Are there are any corrections?”</a:t>
            </a:r>
            <a:r>
              <a:rPr lang="en-US" sz="2000" b="0" i="0" dirty="0">
                <a:solidFill>
                  <a:srgbClr val="000000"/>
                </a:solidFill>
                <a:effectLst/>
                <a:latin typeface="Atkinson Hyperlegible" pitchFamily="2" charset="0"/>
              </a:rPr>
              <a:t> Corrections are made in red ink by drawing a line through the information with the correction above or written in the margin. </a:t>
            </a:r>
          </a:p>
          <a:p>
            <a:pPr algn="just" rtl="0" fontAlgn="base">
              <a:buFont typeface="Arial" panose="020B0604020202020204" pitchFamily="34" charset="0"/>
              <a:buChar char="•"/>
            </a:pPr>
            <a:r>
              <a:rPr lang="en-US" sz="2000" b="0" i="0" dirty="0">
                <a:solidFill>
                  <a:srgbClr val="000000"/>
                </a:solidFill>
                <a:effectLst/>
                <a:latin typeface="Atkinson Hyperlegible" pitchFamily="2" charset="0"/>
              </a:rPr>
              <a:t>The minutes are either “approved as read” or are “approved as corrected,” with the date of approval recorded, and the Secretary’s signature on the minutes. </a:t>
            </a:r>
          </a:p>
          <a:p>
            <a:pPr algn="just" rtl="0" fontAlgn="base">
              <a:buFont typeface="Arial" panose="020B0604020202020204" pitchFamily="34" charset="0"/>
              <a:buChar char="•"/>
            </a:pPr>
            <a:r>
              <a:rPr lang="en-US" sz="2000" b="0" i="0" dirty="0">
                <a:solidFill>
                  <a:srgbClr val="000000"/>
                </a:solidFill>
                <a:effectLst/>
                <a:latin typeface="Atkinson Hyperlegible" pitchFamily="2" charset="0"/>
              </a:rPr>
              <a:t>The Secretary closes by saying, </a:t>
            </a:r>
            <a:r>
              <a:rPr lang="en-US" sz="2000" b="1" i="0" dirty="0">
                <a:solidFill>
                  <a:srgbClr val="000000"/>
                </a:solidFill>
                <a:effectLst/>
                <a:latin typeface="Atkinson Hyperlegible" pitchFamily="2" charset="0"/>
              </a:rPr>
              <a:t>“The minutes are approved as read” </a:t>
            </a:r>
            <a:r>
              <a:rPr lang="en-US" sz="2000" b="0" i="0" dirty="0">
                <a:solidFill>
                  <a:srgbClr val="000000"/>
                </a:solidFill>
                <a:effectLst/>
                <a:latin typeface="Atkinson Hyperlegible" pitchFamily="2" charset="0"/>
              </a:rPr>
              <a:t>or</a:t>
            </a:r>
            <a:r>
              <a:rPr lang="en-US" sz="2000" b="1" i="0" dirty="0">
                <a:solidFill>
                  <a:srgbClr val="000000"/>
                </a:solidFill>
                <a:effectLst/>
                <a:latin typeface="Atkinson Hyperlegible" pitchFamily="2" charset="0"/>
              </a:rPr>
              <a:t> “The minutes are approved as corrected.”</a:t>
            </a:r>
            <a:r>
              <a:rPr lang="en-US" sz="2000" b="0" i="0" dirty="0">
                <a:solidFill>
                  <a:srgbClr val="000000"/>
                </a:solidFill>
                <a:effectLst/>
                <a:latin typeface="Atkinson Hyperlegible" pitchFamily="2" charset="0"/>
              </a:rPr>
              <a:t> </a:t>
            </a:r>
          </a:p>
          <a:p>
            <a:pPr algn="just" rtl="0" fontAlgn="base">
              <a:buFont typeface="Arial" panose="020B0604020202020204" pitchFamily="34" charset="0"/>
              <a:buChar char="•"/>
            </a:pPr>
            <a:r>
              <a:rPr lang="en-US" sz="2000" b="0" i="0" dirty="0">
                <a:solidFill>
                  <a:srgbClr val="000000"/>
                </a:solidFill>
                <a:effectLst/>
                <a:latin typeface="Atkinson Hyperlegible" pitchFamily="2" charset="0"/>
              </a:rPr>
              <a:t>A motion is not needed to approve the minutes. Once approved, the minutes become the official, recorded minutes. </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203200"/>
            <a:ext cx="8664819" cy="914400"/>
          </a:xfrm>
        </p:spPr>
        <p:txBody>
          <a:bodyPr>
            <a:normAutofit/>
          </a:bodyPr>
          <a:lstStyle/>
          <a:p>
            <a:r>
              <a:rPr lang="en-US" sz="3600" b="1" dirty="0">
                <a:solidFill>
                  <a:srgbClr val="1A3E6F"/>
                </a:solidFill>
                <a:latin typeface="Josefin Sans" panose="00000500000000000000" pitchFamily="2" charset="0"/>
              </a:rPr>
              <a:t>Approved Minutes</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1714679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LouisianaPTA.org/secretary</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117600"/>
            <a:ext cx="9576643" cy="5356101"/>
          </a:xfrm>
        </p:spPr>
        <p:txBody>
          <a:bodyPr>
            <a:noAutofit/>
          </a:bodyPr>
          <a:lstStyle/>
          <a:p>
            <a:pPr algn="just" rtl="0" fontAlgn="base"/>
            <a:r>
              <a:rPr lang="en-US" sz="2400" b="0" i="0" dirty="0">
                <a:solidFill>
                  <a:srgbClr val="000000"/>
                </a:solidFill>
                <a:effectLst/>
                <a:latin typeface="Atkinson Hyperlegible" pitchFamily="2" charset="0"/>
              </a:rPr>
              <a:t>Corrections are suggested without motion or vote. </a:t>
            </a:r>
          </a:p>
          <a:p>
            <a:pPr algn="just" rtl="0" fontAlgn="base"/>
            <a:r>
              <a:rPr lang="en-US" sz="2400" b="0" i="0" dirty="0">
                <a:solidFill>
                  <a:srgbClr val="000000"/>
                </a:solidFill>
                <a:effectLst/>
                <a:latin typeface="Atkinson Hyperlegible" pitchFamily="2" charset="0"/>
              </a:rPr>
              <a:t>Be grateful for corrections to the minutes! At least someone was listening closely enough to detect an error, and those corrections enable you to keep a more accurate record for the PTA. </a:t>
            </a:r>
          </a:p>
          <a:p>
            <a:pPr algn="just" rtl="0" fontAlgn="base"/>
            <a:r>
              <a:rPr lang="en-US" sz="2400" b="0" i="0" dirty="0">
                <a:solidFill>
                  <a:srgbClr val="000000"/>
                </a:solidFill>
                <a:effectLst/>
                <a:latin typeface="Atkinson Hyperlegible" pitchFamily="2" charset="0"/>
              </a:rPr>
              <a:t>Minutes may be corrected whenever the error is noticed, regardless of the time that has elapsed. </a:t>
            </a:r>
          </a:p>
          <a:p>
            <a:pPr algn="just" rtl="0" fontAlgn="base"/>
            <a:r>
              <a:rPr lang="en-US" sz="2400" b="0" i="0" dirty="0">
                <a:solidFill>
                  <a:srgbClr val="000000"/>
                </a:solidFill>
                <a:effectLst/>
                <a:latin typeface="Atkinson Hyperlegible" pitchFamily="2" charset="0"/>
              </a:rPr>
              <a:t>To correct minutes after they have been approved requires a 2/3 vote. </a:t>
            </a:r>
          </a:p>
          <a:p>
            <a:pPr algn="just" rtl="0" fontAlgn="base"/>
            <a:r>
              <a:rPr lang="en-US" sz="2400" b="0" i="0" dirty="0">
                <a:solidFill>
                  <a:srgbClr val="000000"/>
                </a:solidFill>
                <a:effectLst/>
                <a:latin typeface="Atkinson Hyperlegible" pitchFamily="2" charset="0"/>
              </a:rPr>
              <a:t>Corrections are made in red ink by drawing a line through the information with the correction above or written in the margin and initialed by the Secretary.  </a:t>
            </a:r>
          </a:p>
          <a:p>
            <a:pPr algn="just" rtl="0" fontAlgn="base"/>
            <a:endParaRPr lang="en-US" sz="2400" b="0" i="0" dirty="0">
              <a:solidFill>
                <a:srgbClr val="000000"/>
              </a:solidFill>
              <a:effectLst/>
              <a:latin typeface="Atkinson Hyperlegible" pitchFamily="2"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203200"/>
            <a:ext cx="8664819" cy="914400"/>
          </a:xfrm>
        </p:spPr>
        <p:txBody>
          <a:bodyPr>
            <a:normAutofit/>
          </a:bodyPr>
          <a:lstStyle/>
          <a:p>
            <a:r>
              <a:rPr lang="en-US" sz="3600" b="1" dirty="0">
                <a:solidFill>
                  <a:srgbClr val="1A3E6F"/>
                </a:solidFill>
                <a:latin typeface="Josefin Sans" panose="00000500000000000000" pitchFamily="2" charset="0"/>
              </a:rPr>
              <a:t>Correcting the Minutes</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1943555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LouisianaPTA.org/secretary</a:t>
            </a:r>
          </a:p>
        </p:txBody>
      </p:sp>
      <p:pic>
        <p:nvPicPr>
          <p:cNvPr id="3" name="Content Placeholder 2">
            <a:extLst>
              <a:ext uri="{FF2B5EF4-FFF2-40B4-BE49-F238E27FC236}">
                <a16:creationId xmlns:a16="http://schemas.microsoft.com/office/drawing/2014/main" id="{097C890E-42F5-3912-A6E1-009E73CEFAF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t="1047" b="1047"/>
          <a:stretch/>
        </p:blipFill>
        <p:spPr>
          <a:xfrm>
            <a:off x="4430280" y="138540"/>
            <a:ext cx="5000048" cy="6335160"/>
          </a:xfrm>
          <a:ln>
            <a:noFill/>
          </a:ln>
        </p:spPr>
      </p:pic>
      <p:sp>
        <p:nvSpPr>
          <p:cNvPr id="9" name="Subtitle 2">
            <a:extLst>
              <a:ext uri="{FF2B5EF4-FFF2-40B4-BE49-F238E27FC236}">
                <a16:creationId xmlns:a16="http://schemas.microsoft.com/office/drawing/2014/main" id="{E84511C8-2714-A51A-AAB5-6EBA2187F083}"/>
              </a:ext>
            </a:extLst>
          </p:cNvPr>
          <p:cNvSpPr txBox="1">
            <a:spLocks/>
          </p:cNvSpPr>
          <p:nvPr/>
        </p:nvSpPr>
        <p:spPr>
          <a:xfrm>
            <a:off x="611066" y="1811283"/>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Atkinson Hyperlegible" pitchFamily="50" charset="0"/>
            </a:endParaRPr>
          </a:p>
        </p:txBody>
      </p:sp>
      <p:sp>
        <p:nvSpPr>
          <p:cNvPr id="2" name="TextBox 1">
            <a:extLst>
              <a:ext uri="{FF2B5EF4-FFF2-40B4-BE49-F238E27FC236}">
                <a16:creationId xmlns:a16="http://schemas.microsoft.com/office/drawing/2014/main" id="{72B78DD9-A480-425E-EF26-097D11348B50}"/>
              </a:ext>
            </a:extLst>
          </p:cNvPr>
          <p:cNvSpPr txBox="1"/>
          <p:nvPr/>
        </p:nvSpPr>
        <p:spPr>
          <a:xfrm>
            <a:off x="717911" y="384300"/>
            <a:ext cx="3717684" cy="646331"/>
          </a:xfrm>
          <a:prstGeom prst="rect">
            <a:avLst/>
          </a:prstGeom>
          <a:noFill/>
        </p:spPr>
        <p:txBody>
          <a:bodyPr wrap="none" rtlCol="0">
            <a:spAutoFit/>
          </a:bodyPr>
          <a:lstStyle/>
          <a:p>
            <a:r>
              <a:rPr lang="en-US" sz="3600" b="1" dirty="0">
                <a:solidFill>
                  <a:schemeClr val="accent1">
                    <a:lumMod val="75000"/>
                  </a:schemeClr>
                </a:solidFill>
                <a:latin typeface="Josefin Sans" pitchFamily="2" charset="0"/>
              </a:rPr>
              <a:t>Sample Minutes</a:t>
            </a:r>
          </a:p>
        </p:txBody>
      </p:sp>
    </p:spTree>
    <p:extLst>
      <p:ext uri="{BB962C8B-B14F-4D97-AF65-F5344CB8AC3E}">
        <p14:creationId xmlns:p14="http://schemas.microsoft.com/office/powerpoint/2010/main" val="988757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LouisianaPTA.org/secretary</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258618"/>
            <a:ext cx="6239177" cy="899167"/>
          </a:xfrm>
        </p:spPr>
        <p:txBody>
          <a:bodyPr>
            <a:normAutofit/>
          </a:bodyPr>
          <a:lstStyle/>
          <a:p>
            <a:r>
              <a:rPr lang="en-US" sz="3100" b="1" dirty="0">
                <a:solidFill>
                  <a:srgbClr val="1A3E6F"/>
                </a:solidFill>
                <a:latin typeface="Josefin Sans" panose="00000500000000000000" pitchFamily="2" charset="0"/>
              </a:rPr>
              <a:t>Roster Sign-In Sheet</a:t>
            </a:r>
            <a:endParaRPr lang="en-US" dirty="0">
              <a:solidFill>
                <a:srgbClr val="1A3E6F"/>
              </a:solidFill>
              <a:latin typeface="Josefin Sans" panose="00000500000000000000" pitchFamily="2" charset="0"/>
            </a:endParaRPr>
          </a:p>
        </p:txBody>
      </p:sp>
      <p:sp>
        <p:nvSpPr>
          <p:cNvPr id="9" name="Subtitle 2">
            <a:extLst>
              <a:ext uri="{FF2B5EF4-FFF2-40B4-BE49-F238E27FC236}">
                <a16:creationId xmlns:a16="http://schemas.microsoft.com/office/drawing/2014/main" id="{E84511C8-2714-A51A-AAB5-6EBA2187F083}"/>
              </a:ext>
            </a:extLst>
          </p:cNvPr>
          <p:cNvSpPr txBox="1">
            <a:spLocks/>
          </p:cNvSpPr>
          <p:nvPr/>
        </p:nvSpPr>
        <p:spPr>
          <a:xfrm>
            <a:off x="611066" y="1811283"/>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Atkinson Hyperlegible" pitchFamily="50" charset="0"/>
            </a:endParaRPr>
          </a:p>
        </p:txBody>
      </p:sp>
      <p:pic>
        <p:nvPicPr>
          <p:cNvPr id="7" name="Content Placeholder 6">
            <a:extLst>
              <a:ext uri="{FF2B5EF4-FFF2-40B4-BE49-F238E27FC236}">
                <a16:creationId xmlns:a16="http://schemas.microsoft.com/office/drawing/2014/main" id="{BF450FEF-ED2B-FDDD-5DFC-B2AC2D883AF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7060456" y="93540"/>
            <a:ext cx="4930122" cy="6380159"/>
          </a:xfrm>
        </p:spPr>
      </p:pic>
      <p:sp>
        <p:nvSpPr>
          <p:cNvPr id="11" name="Subtitle 2">
            <a:extLst>
              <a:ext uri="{FF2B5EF4-FFF2-40B4-BE49-F238E27FC236}">
                <a16:creationId xmlns:a16="http://schemas.microsoft.com/office/drawing/2014/main" id="{FAFAFBEC-BF33-DFD8-B17A-98DFC24F0BAF}"/>
              </a:ext>
            </a:extLst>
          </p:cNvPr>
          <p:cNvSpPr txBox="1">
            <a:spLocks/>
          </p:cNvSpPr>
          <p:nvPr/>
        </p:nvSpPr>
        <p:spPr>
          <a:xfrm>
            <a:off x="619858" y="1348510"/>
            <a:ext cx="6435968" cy="43517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Atkinson Hyperlegible" pitchFamily="50" charset="0"/>
              </a:rPr>
              <a:t>The roster is maintained with the minutes.  </a:t>
            </a:r>
          </a:p>
          <a:p>
            <a:endParaRPr lang="en-US" sz="2600" dirty="0">
              <a:latin typeface="Atkinson Hyperlegible" pitchFamily="50" charset="0"/>
            </a:endParaRPr>
          </a:p>
        </p:txBody>
      </p:sp>
    </p:spTree>
    <p:extLst>
      <p:ext uri="{BB962C8B-B14F-4D97-AF65-F5344CB8AC3E}">
        <p14:creationId xmlns:p14="http://schemas.microsoft.com/office/powerpoint/2010/main" val="3610681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LouisianaPTA.org/secretary</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3001818" y="951345"/>
            <a:ext cx="8775478" cy="5522355"/>
          </a:xfrm>
        </p:spPr>
        <p:txBody>
          <a:bodyPr>
            <a:normAutofit fontScale="92500" lnSpcReduction="20000"/>
          </a:bodyPr>
          <a:lstStyle/>
          <a:p>
            <a:pPr marL="0" marR="0" lvl="0" indent="0" algn="just">
              <a:spcBef>
                <a:spcPts val="0"/>
              </a:spcBef>
              <a:spcAft>
                <a:spcPts val="1000"/>
              </a:spcAft>
              <a:buSzPct val="100000"/>
              <a:buNone/>
              <a:tabLst>
                <a:tab pos="1008380" algn="l"/>
                <a:tab pos="1009015" algn="l"/>
              </a:tabLst>
            </a:pPr>
            <a:r>
              <a:rPr lang="en-US" sz="2200" b="0" i="0" dirty="0">
                <a:solidFill>
                  <a:srgbClr val="000000"/>
                </a:solidFill>
                <a:effectLst/>
                <a:latin typeface="Atkinson Hyperlegible" pitchFamily="2" charset="0"/>
              </a:rPr>
              <a:t>Digital and paper records are acceptable. </a:t>
            </a:r>
            <a:endParaRPr lang="en-US" sz="2200" dirty="0">
              <a:effectLst/>
              <a:latin typeface="Atkinson Hyperlegible" pitchFamily="2" charset="0"/>
              <a:ea typeface="Symbol" panose="05050102010706020507" pitchFamily="18" charset="2"/>
              <a:cs typeface="Symbol" panose="05050102010706020507" pitchFamily="18" charset="2"/>
            </a:endParaRPr>
          </a:p>
          <a:p>
            <a:pPr marL="0" indent="0" algn="l" rtl="0" fontAlgn="base">
              <a:buNone/>
            </a:pPr>
            <a:r>
              <a:rPr lang="en-US" sz="1800" b="1" i="0" dirty="0">
                <a:solidFill>
                  <a:srgbClr val="000000"/>
                </a:solidFill>
                <a:effectLst/>
                <a:latin typeface="Atkinson Hyperlegible" pitchFamily="2" charset="0"/>
              </a:rPr>
              <a:t>Permanent</a:t>
            </a:r>
            <a:r>
              <a:rPr lang="en-US" sz="1800" b="0" i="0" dirty="0">
                <a:solidFill>
                  <a:srgbClr val="000000"/>
                </a:solidFill>
                <a:effectLst/>
                <a:latin typeface="Atkinson Hyperlegible" pitchFamily="2" charset="0"/>
              </a:rPr>
              <a:t> 							</a:t>
            </a:r>
          </a:p>
          <a:p>
            <a:pPr fontAlgn="base"/>
            <a:r>
              <a:rPr lang="en-US" sz="1800" b="0" i="0" dirty="0">
                <a:solidFill>
                  <a:srgbClr val="000000"/>
                </a:solidFill>
                <a:effectLst/>
                <a:latin typeface="Atkinson Hyperlegible" pitchFamily="2" charset="0"/>
              </a:rPr>
              <a:t>Bylaws and Standing Rules  </a:t>
            </a:r>
          </a:p>
          <a:p>
            <a:pPr algn="just" rtl="0" fontAlgn="base">
              <a:buFont typeface="Arial" panose="020B0604020202020204" pitchFamily="34" charset="0"/>
              <a:buChar char="•"/>
            </a:pPr>
            <a:r>
              <a:rPr lang="en-US" sz="1800" b="0" i="0" dirty="0">
                <a:solidFill>
                  <a:srgbClr val="000000"/>
                </a:solidFill>
                <a:effectLst/>
                <a:latin typeface="Atkinson Hyperlegible" pitchFamily="2" charset="0"/>
              </a:rPr>
              <a:t>PTA Charter </a:t>
            </a:r>
          </a:p>
          <a:p>
            <a:pPr algn="l" rtl="0" fontAlgn="base">
              <a:buFont typeface="Arial" panose="020B0604020202020204" pitchFamily="34" charset="0"/>
              <a:buChar char="•"/>
            </a:pPr>
            <a:r>
              <a:rPr lang="en-US" sz="1800" b="0" i="0" dirty="0">
                <a:solidFill>
                  <a:srgbClr val="000000"/>
                </a:solidFill>
                <a:effectLst/>
                <a:latin typeface="Atkinson Hyperlegible" pitchFamily="2" charset="0"/>
              </a:rPr>
              <a:t>Confidentiality, Ethics, and Conflict of Interest Policy </a:t>
            </a:r>
          </a:p>
          <a:p>
            <a:pPr algn="just" rtl="0" fontAlgn="base">
              <a:buFont typeface="Arial" panose="020B0604020202020204" pitchFamily="34" charset="0"/>
              <a:buChar char="•"/>
            </a:pPr>
            <a:r>
              <a:rPr lang="en-US" sz="1800" b="0" i="0" dirty="0">
                <a:solidFill>
                  <a:srgbClr val="000000"/>
                </a:solidFill>
                <a:effectLst/>
                <a:latin typeface="Atkinson Hyperlegible" pitchFamily="2" charset="0"/>
              </a:rPr>
              <a:t>Tax and Legal Correspondence </a:t>
            </a:r>
          </a:p>
          <a:p>
            <a:pPr algn="just" rtl="0" fontAlgn="base">
              <a:buFont typeface="Arial" panose="020B0604020202020204" pitchFamily="34" charset="0"/>
              <a:buChar char="•"/>
            </a:pPr>
            <a:r>
              <a:rPr lang="en-US" sz="1800" b="0" i="0" dirty="0">
                <a:solidFill>
                  <a:srgbClr val="000000"/>
                </a:solidFill>
                <a:effectLst/>
                <a:latin typeface="Atkinson Hyperlegible" pitchFamily="2" charset="0"/>
              </a:rPr>
              <a:t>Insurance Policies and Claims </a:t>
            </a:r>
          </a:p>
          <a:p>
            <a:pPr marL="0" indent="0" algn="just" rtl="0" fontAlgn="base">
              <a:buNone/>
            </a:pPr>
            <a:r>
              <a:rPr lang="en-US" sz="1800" b="1" i="0" dirty="0">
                <a:solidFill>
                  <a:srgbClr val="000000"/>
                </a:solidFill>
                <a:effectLst/>
                <a:latin typeface="Atkinson Hyperlegible" pitchFamily="2" charset="0"/>
              </a:rPr>
              <a:t>7 Years</a:t>
            </a:r>
            <a:r>
              <a:rPr lang="en-US" sz="1800" b="0" i="0" dirty="0">
                <a:solidFill>
                  <a:srgbClr val="000000"/>
                </a:solidFill>
                <a:effectLst/>
                <a:latin typeface="Atkinson Hyperlegible" pitchFamily="2" charset="0"/>
              </a:rPr>
              <a:t> </a:t>
            </a:r>
            <a:endParaRPr lang="en-US" sz="1600" b="0" i="0" dirty="0">
              <a:solidFill>
                <a:srgbClr val="000000"/>
              </a:solidFill>
              <a:effectLst/>
              <a:latin typeface="Atkinson Hyperlegible" pitchFamily="2" charset="0"/>
            </a:endParaRPr>
          </a:p>
          <a:p>
            <a:pPr algn="just" rtl="0" fontAlgn="base">
              <a:buFont typeface="Arial" panose="020B0604020202020204" pitchFamily="34" charset="0"/>
              <a:buChar char="•"/>
            </a:pPr>
            <a:r>
              <a:rPr lang="en-US" sz="1800" b="0" i="0" dirty="0">
                <a:solidFill>
                  <a:srgbClr val="000000"/>
                </a:solidFill>
                <a:effectLst/>
                <a:latin typeface="Atkinson Hyperlegible" pitchFamily="2" charset="0"/>
              </a:rPr>
              <a:t>Contracts and leases  </a:t>
            </a:r>
          </a:p>
          <a:p>
            <a:pPr algn="just" rtl="0" fontAlgn="base">
              <a:buFont typeface="Arial" panose="020B0604020202020204" pitchFamily="34" charset="0"/>
              <a:buChar char="•"/>
            </a:pPr>
            <a:r>
              <a:rPr lang="en-US" sz="1800" b="0" i="0" dirty="0">
                <a:solidFill>
                  <a:srgbClr val="000000"/>
                </a:solidFill>
                <a:effectLst/>
                <a:latin typeface="Atkinson Hyperlegible" pitchFamily="2" charset="0"/>
              </a:rPr>
              <a:t>Budgets adopted at meetings </a:t>
            </a:r>
          </a:p>
          <a:p>
            <a:pPr algn="just" rtl="0" fontAlgn="base">
              <a:buFont typeface="Arial" panose="020B0604020202020204" pitchFamily="34" charset="0"/>
              <a:buChar char="•"/>
            </a:pPr>
            <a:r>
              <a:rPr lang="en-US" sz="1800" b="0" i="0" dirty="0">
                <a:solidFill>
                  <a:srgbClr val="000000"/>
                </a:solidFill>
                <a:effectLst/>
                <a:latin typeface="Atkinson Hyperlegible" pitchFamily="2" charset="0"/>
              </a:rPr>
              <a:t>Financial Report </a:t>
            </a:r>
          </a:p>
          <a:p>
            <a:pPr algn="just" rtl="0" fontAlgn="base">
              <a:buFont typeface="Arial" panose="020B0604020202020204" pitchFamily="34" charset="0"/>
              <a:buChar char="•"/>
            </a:pPr>
            <a:r>
              <a:rPr lang="en-US" sz="1800" b="0" i="0" dirty="0">
                <a:solidFill>
                  <a:srgbClr val="000000"/>
                </a:solidFill>
                <a:effectLst/>
                <a:latin typeface="Atkinson Hyperlegible" pitchFamily="2" charset="0"/>
              </a:rPr>
              <a:t>Grant Agreements </a:t>
            </a:r>
          </a:p>
          <a:p>
            <a:pPr marL="0" indent="0" algn="just" rtl="0" fontAlgn="base">
              <a:buNone/>
            </a:pPr>
            <a:r>
              <a:rPr lang="en-US" sz="1800" b="1" i="0" dirty="0">
                <a:solidFill>
                  <a:srgbClr val="000000"/>
                </a:solidFill>
                <a:effectLst/>
                <a:latin typeface="Atkinson Hyperlegible" pitchFamily="2" charset="0"/>
              </a:rPr>
              <a:t>3 Years</a:t>
            </a:r>
            <a:r>
              <a:rPr lang="en-US" sz="1800" b="0" i="0" dirty="0">
                <a:solidFill>
                  <a:srgbClr val="000000"/>
                </a:solidFill>
                <a:effectLst/>
                <a:latin typeface="Atkinson Hyperlegible" pitchFamily="2" charset="0"/>
              </a:rPr>
              <a:t> </a:t>
            </a:r>
            <a:endParaRPr lang="en-US" sz="1200" b="0" i="0" dirty="0">
              <a:solidFill>
                <a:srgbClr val="000000"/>
              </a:solidFill>
              <a:effectLst/>
              <a:latin typeface="Atkinson Hyperlegible" pitchFamily="2" charset="0"/>
            </a:endParaRPr>
          </a:p>
          <a:p>
            <a:pPr algn="just" rtl="0" fontAlgn="base">
              <a:buFont typeface="Arial" panose="020B0604020202020204" pitchFamily="34" charset="0"/>
              <a:buChar char="•"/>
            </a:pPr>
            <a:r>
              <a:rPr lang="en-US" sz="1800" b="0" i="0" dirty="0">
                <a:solidFill>
                  <a:srgbClr val="000000"/>
                </a:solidFill>
                <a:effectLst/>
                <a:latin typeface="Atkinson Hyperlegible" pitchFamily="2" charset="0"/>
              </a:rPr>
              <a:t>Bank statements </a:t>
            </a:r>
          </a:p>
          <a:p>
            <a:pPr algn="just" rtl="0" fontAlgn="base">
              <a:buFont typeface="Arial" panose="020B0604020202020204" pitchFamily="34" charset="0"/>
              <a:buChar char="•"/>
            </a:pPr>
            <a:r>
              <a:rPr lang="en-US" sz="1800" b="0" i="0" dirty="0">
                <a:solidFill>
                  <a:srgbClr val="000000"/>
                </a:solidFill>
                <a:effectLst/>
                <a:latin typeface="Atkinson Hyperlegible" pitchFamily="2" charset="0"/>
              </a:rPr>
              <a:t>Deposit Forms </a:t>
            </a:r>
          </a:p>
          <a:p>
            <a:pPr algn="just" rtl="0" fontAlgn="base">
              <a:buFont typeface="Arial" panose="020B0604020202020204" pitchFamily="34" charset="0"/>
              <a:buChar char="•"/>
            </a:pPr>
            <a:r>
              <a:rPr lang="en-US" sz="1800" b="0" i="0" dirty="0">
                <a:solidFill>
                  <a:srgbClr val="000000"/>
                </a:solidFill>
                <a:effectLst/>
                <a:latin typeface="Atkinson Hyperlegible" pitchFamily="2" charset="0"/>
              </a:rPr>
              <a:t>Expense Forms </a:t>
            </a:r>
          </a:p>
          <a:p>
            <a:pPr algn="just" rtl="0" fontAlgn="base">
              <a:buFont typeface="Arial" panose="020B0604020202020204" pitchFamily="34" charset="0"/>
              <a:buChar char="•"/>
            </a:pPr>
            <a:r>
              <a:rPr lang="en-US" sz="1800" b="0" i="0" dirty="0">
                <a:solidFill>
                  <a:srgbClr val="000000"/>
                </a:solidFill>
                <a:effectLst/>
                <a:latin typeface="Atkinson Hyperlegible" pitchFamily="2" charset="0"/>
              </a:rPr>
              <a:t>General correspondence </a:t>
            </a:r>
          </a:p>
          <a:p>
            <a:pPr algn="just" rtl="0" fontAlgn="base">
              <a:buFont typeface="Arial" panose="020B0604020202020204" pitchFamily="34" charset="0"/>
              <a:buChar char="•"/>
            </a:pPr>
            <a:endParaRPr lang="en-US" sz="1800" b="0" i="0" dirty="0">
              <a:solidFill>
                <a:srgbClr val="000000"/>
              </a:solidFill>
              <a:effectLst/>
              <a:latin typeface="Arial Nova" panose="020B0504020202020204" pitchFamily="34"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286328"/>
            <a:ext cx="8664819" cy="794327"/>
          </a:xfrm>
        </p:spPr>
        <p:txBody>
          <a:bodyPr>
            <a:normAutofit/>
          </a:bodyPr>
          <a:lstStyle/>
          <a:p>
            <a:r>
              <a:rPr lang="en-US" sz="3600" b="1" dirty="0">
                <a:solidFill>
                  <a:srgbClr val="1A3E6F"/>
                </a:solidFill>
                <a:latin typeface="Josefin Sans" panose="00000500000000000000" pitchFamily="2" charset="0"/>
              </a:rPr>
              <a:t>Records Retention</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1941713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LouisianaPTA.org/secretary</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256145"/>
            <a:ext cx="11166230" cy="5217555"/>
          </a:xfrm>
        </p:spPr>
        <p:txBody>
          <a:bodyPr>
            <a:normAutofit lnSpcReduction="10000"/>
          </a:bodyPr>
          <a:lstStyle/>
          <a:p>
            <a:pPr marL="0" indent="0" algn="l" rtl="0" fontAlgn="base">
              <a:buNone/>
            </a:pPr>
            <a:r>
              <a:rPr lang="en-US" sz="2400" b="0" i="0" dirty="0">
                <a:solidFill>
                  <a:srgbClr val="000000"/>
                </a:solidFill>
                <a:effectLst/>
                <a:latin typeface="Atkinson Hyperlegible" pitchFamily="2" charset="0"/>
              </a:rPr>
              <a:t>Create a Secretary’s Binder using the previous Secretary’s Binder or start a new one. Suggested sections: </a:t>
            </a:r>
          </a:p>
          <a:p>
            <a:pPr algn="l" rtl="0" fontAlgn="base"/>
            <a:r>
              <a:rPr lang="en-US" sz="2400" b="0" i="0" dirty="0">
                <a:solidFill>
                  <a:srgbClr val="000000"/>
                </a:solidFill>
                <a:effectLst/>
                <a:latin typeface="Atkinson Hyperlegible" pitchFamily="2" charset="0"/>
              </a:rPr>
              <a:t>Tab 1: Summary of PTA accounts and passwords and the Board roster. </a:t>
            </a:r>
          </a:p>
          <a:p>
            <a:pPr algn="l" rtl="0" fontAlgn="base"/>
            <a:r>
              <a:rPr lang="en-US" sz="2400" b="0" i="0" dirty="0">
                <a:solidFill>
                  <a:srgbClr val="000000"/>
                </a:solidFill>
                <a:effectLst/>
                <a:latin typeface="Atkinson Hyperlegible" pitchFamily="2" charset="0"/>
              </a:rPr>
              <a:t>Tab 2: LAPTA Toolkit: Secretary, plus sections 1 (Office &amp;PTA Basics), 5 (Board of Directors), 9 (Elections &amp; Nominating Committee) and 10 (Bylaws, Standing Rules &amp; Articles of Incorporation) </a:t>
            </a:r>
          </a:p>
          <a:p>
            <a:pPr algn="l" rtl="0" fontAlgn="base"/>
            <a:r>
              <a:rPr lang="en-US" sz="2400" b="0" i="0" dirty="0">
                <a:solidFill>
                  <a:srgbClr val="000000"/>
                </a:solidFill>
                <a:effectLst/>
                <a:latin typeface="Atkinson Hyperlegible" pitchFamily="2" charset="0"/>
              </a:rPr>
              <a:t>Tab 3: Membership: spreadsheets, reports, notes, email campaigns, Welcome Packet, etc.  </a:t>
            </a:r>
          </a:p>
          <a:p>
            <a:pPr algn="l" rtl="0" fontAlgn="base"/>
            <a:r>
              <a:rPr lang="en-US" sz="2400" b="0" i="0" dirty="0">
                <a:solidFill>
                  <a:srgbClr val="000000"/>
                </a:solidFill>
                <a:effectLst/>
                <a:latin typeface="Atkinson Hyperlegible" pitchFamily="2" charset="0"/>
              </a:rPr>
              <a:t>Tab 4: Agendas, Minutes, meeting rosters, committee reports from meetings </a:t>
            </a:r>
          </a:p>
          <a:p>
            <a:pPr algn="l" rtl="0" fontAlgn="base"/>
            <a:r>
              <a:rPr lang="en-US" sz="2400" b="0" i="0" dirty="0">
                <a:solidFill>
                  <a:srgbClr val="000000"/>
                </a:solidFill>
                <a:effectLst/>
                <a:latin typeface="Atkinson Hyperlegible" pitchFamily="2" charset="0"/>
              </a:rPr>
              <a:t>Tab 5: Copies of Deposit Forms and Expense Forms (optional) </a:t>
            </a:r>
          </a:p>
          <a:p>
            <a:pPr algn="just" rtl="0" fontAlgn="base"/>
            <a:r>
              <a:rPr lang="en-US" sz="2400" b="0" i="0" dirty="0">
                <a:solidFill>
                  <a:srgbClr val="000000"/>
                </a:solidFill>
                <a:effectLst/>
                <a:latin typeface="Atkinson Hyperlegible" pitchFamily="2" charset="0"/>
              </a:rPr>
              <a:t>Tab 6: Charter Info (filed IRS taxes, Bylaws, Standing Rules, Secretary of State Annual Report, insurance policy, past audit reports) </a:t>
            </a:r>
          </a:p>
          <a:p>
            <a:pPr algn="l" rtl="0" fontAlgn="base"/>
            <a:r>
              <a:rPr lang="en-US" sz="2400" b="0" i="0" dirty="0">
                <a:solidFill>
                  <a:srgbClr val="000000"/>
                </a:solidFill>
                <a:effectLst/>
                <a:latin typeface="Atkinson Hyperlegible" pitchFamily="2" charset="0"/>
              </a:rPr>
              <a:t>Tab 7: Other </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1066" y="286328"/>
            <a:ext cx="8673611" cy="822036"/>
          </a:xfrm>
        </p:spPr>
        <p:txBody>
          <a:bodyPr>
            <a:normAutofit/>
          </a:bodyPr>
          <a:lstStyle/>
          <a:p>
            <a:r>
              <a:rPr lang="en-US" sz="3600" b="1" dirty="0">
                <a:solidFill>
                  <a:srgbClr val="1A3E6F"/>
                </a:solidFill>
                <a:latin typeface="Josefin Sans" panose="00000500000000000000" pitchFamily="2" charset="0"/>
              </a:rPr>
              <a:t>Secretary’s Binder </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359617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ctrTitle"/>
          </p:nvPr>
        </p:nvSpPr>
        <p:spPr>
          <a:xfrm>
            <a:off x="17585" y="572655"/>
            <a:ext cx="12174415" cy="1967345"/>
          </a:xfrm>
        </p:spPr>
        <p:txBody>
          <a:bodyPr>
            <a:normAutofit/>
          </a:bodyPr>
          <a:lstStyle/>
          <a:p>
            <a:pPr>
              <a:spcAft>
                <a:spcPts val="1200"/>
              </a:spcAft>
            </a:pPr>
            <a:r>
              <a:rPr lang="en-US" b="1" dirty="0">
                <a:solidFill>
                  <a:srgbClr val="1A3E6F"/>
                </a:solidFill>
                <a:latin typeface="Josefin Sans" panose="00000500000000000000" pitchFamily="2" charset="0"/>
              </a:rPr>
              <a:t>Why are we here?</a:t>
            </a:r>
            <a:br>
              <a:rPr lang="en-US" b="1" dirty="0">
                <a:solidFill>
                  <a:srgbClr val="1A3E6F"/>
                </a:solidFill>
                <a:latin typeface="Josefin Sans" panose="00000500000000000000" pitchFamily="2" charset="0"/>
              </a:rPr>
            </a:br>
            <a:r>
              <a:rPr lang="en-US" b="1" dirty="0">
                <a:solidFill>
                  <a:srgbClr val="1A3E6F"/>
                </a:solidFill>
                <a:latin typeface="Josefin Sans" panose="00000500000000000000" pitchFamily="2" charset="0"/>
              </a:rPr>
              <a:t>Why do you PTA?</a:t>
            </a:r>
            <a:endParaRPr lang="en-US" b="1" dirty="0">
              <a:solidFill>
                <a:schemeClr val="bg1"/>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type="subTitle" idx="1"/>
          </p:nvPr>
        </p:nvSpPr>
        <p:spPr>
          <a:xfrm>
            <a:off x="17585" y="2844800"/>
            <a:ext cx="12174415" cy="2584446"/>
          </a:xfrm>
        </p:spPr>
        <p:txBody>
          <a:bodyPr>
            <a:normAutofit/>
          </a:bodyPr>
          <a:lstStyle/>
          <a:p>
            <a:r>
              <a:rPr lang="en-US" sz="3200" b="1" dirty="0">
                <a:latin typeface="Atkinson Hyperlegible" pitchFamily="50" charset="0"/>
                <a:ea typeface="Calibri" panose="020F0502020204030204" pitchFamily="34" charset="0"/>
                <a:cs typeface="Microsoft Sans Serif" panose="020B0604020202020204" pitchFamily="34" charset="0"/>
              </a:rPr>
              <a:t>To make every child’s potential a reality</a:t>
            </a:r>
            <a:endParaRPr lang="en-US" sz="3200" b="1" dirty="0">
              <a:effectLst/>
              <a:latin typeface="Atkinson Hyperlegible" pitchFamily="50" charset="0"/>
              <a:ea typeface="Calibri" panose="020F0502020204030204" pitchFamily="34" charset="0"/>
              <a:cs typeface="Microsoft Sans Serif" panose="020B0604020202020204" pitchFamily="34" charset="0"/>
            </a:endParaRPr>
          </a:p>
          <a:p>
            <a:r>
              <a:rPr lang="en-US" sz="3200" b="1" dirty="0">
                <a:effectLst/>
                <a:latin typeface="Atkinson Hyperlegible" pitchFamily="50" charset="0"/>
                <a:ea typeface="Calibri" panose="020F0502020204030204" pitchFamily="34" charset="0"/>
                <a:cs typeface="Microsoft Sans Serif" panose="020B0604020202020204" pitchFamily="34" charset="0"/>
              </a:rPr>
              <a:t>by engaging and empowering families and communities</a:t>
            </a:r>
          </a:p>
          <a:p>
            <a:r>
              <a:rPr lang="en-US" sz="3200" b="1" dirty="0">
                <a:effectLst/>
                <a:latin typeface="Atkinson Hyperlegible" pitchFamily="50" charset="0"/>
                <a:ea typeface="Calibri" panose="020F0502020204030204" pitchFamily="34" charset="0"/>
                <a:cs typeface="Microsoft Sans Serif" panose="020B0604020202020204" pitchFamily="34" charset="0"/>
              </a:rPr>
              <a:t>to advocate for all children</a:t>
            </a:r>
            <a:r>
              <a:rPr lang="en-US" sz="3200" dirty="0">
                <a:effectLst/>
                <a:latin typeface="Atkinson Hyperlegible" pitchFamily="50" charset="0"/>
                <a:ea typeface="Calibri" panose="020F0502020204030204" pitchFamily="34" charset="0"/>
                <a:cs typeface="Microsoft Sans Serif" panose="020B0604020202020204" pitchFamily="34" charset="0"/>
              </a:rPr>
              <a:t>. </a:t>
            </a:r>
            <a:endParaRPr lang="en-US" sz="3200" dirty="0">
              <a:latin typeface="Atkinson Hyperlegible" pitchFamily="50" charset="0"/>
            </a:endParaRPr>
          </a:p>
        </p:txBody>
      </p:sp>
    </p:spTree>
    <p:extLst>
      <p:ext uri="{BB962C8B-B14F-4D97-AF65-F5344CB8AC3E}">
        <p14:creationId xmlns:p14="http://schemas.microsoft.com/office/powerpoint/2010/main" val="288798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LouisianaPTA.org/secretary</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258618"/>
            <a:ext cx="6239177" cy="899167"/>
          </a:xfrm>
        </p:spPr>
        <p:txBody>
          <a:bodyPr>
            <a:normAutofit fontScale="90000"/>
          </a:bodyPr>
          <a:lstStyle/>
          <a:p>
            <a:r>
              <a:rPr lang="en-US" sz="3100" b="1" dirty="0">
                <a:solidFill>
                  <a:srgbClr val="1A3E6F"/>
                </a:solidFill>
                <a:latin typeface="Josefin Sans" panose="00000500000000000000" pitchFamily="2" charset="0"/>
              </a:rPr>
              <a:t>Communications &amp; Social Media </a:t>
            </a:r>
            <a:endParaRPr lang="en-US" dirty="0">
              <a:solidFill>
                <a:srgbClr val="1A3E6F"/>
              </a:solidFill>
              <a:latin typeface="Josefin Sans" panose="00000500000000000000" pitchFamily="2" charset="0"/>
            </a:endParaRPr>
          </a:p>
        </p:txBody>
      </p:sp>
      <p:sp>
        <p:nvSpPr>
          <p:cNvPr id="9" name="Subtitle 2">
            <a:extLst>
              <a:ext uri="{FF2B5EF4-FFF2-40B4-BE49-F238E27FC236}">
                <a16:creationId xmlns:a16="http://schemas.microsoft.com/office/drawing/2014/main" id="{E84511C8-2714-A51A-AAB5-6EBA2187F083}"/>
              </a:ext>
            </a:extLst>
          </p:cNvPr>
          <p:cNvSpPr txBox="1">
            <a:spLocks/>
          </p:cNvSpPr>
          <p:nvPr/>
        </p:nvSpPr>
        <p:spPr>
          <a:xfrm>
            <a:off x="611066" y="1811283"/>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Atkinson Hyperlegible" pitchFamily="50" charset="0"/>
            </a:endParaRPr>
          </a:p>
        </p:txBody>
      </p:sp>
      <p:pic>
        <p:nvPicPr>
          <p:cNvPr id="7" name="Content Placeholder 6">
            <a:extLst>
              <a:ext uri="{FF2B5EF4-FFF2-40B4-BE49-F238E27FC236}">
                <a16:creationId xmlns:a16="http://schemas.microsoft.com/office/drawing/2014/main" id="{BF450FEF-ED2B-FDDD-5DFC-B2AC2D883AF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7060456" y="93541"/>
            <a:ext cx="4930122" cy="6380157"/>
          </a:xfrm>
        </p:spPr>
      </p:pic>
      <p:sp>
        <p:nvSpPr>
          <p:cNvPr id="11" name="Subtitle 2">
            <a:extLst>
              <a:ext uri="{FF2B5EF4-FFF2-40B4-BE49-F238E27FC236}">
                <a16:creationId xmlns:a16="http://schemas.microsoft.com/office/drawing/2014/main" id="{FAFAFBEC-BF33-DFD8-B17A-98DFC24F0BAF}"/>
              </a:ext>
            </a:extLst>
          </p:cNvPr>
          <p:cNvSpPr txBox="1">
            <a:spLocks/>
          </p:cNvSpPr>
          <p:nvPr/>
        </p:nvSpPr>
        <p:spPr>
          <a:xfrm>
            <a:off x="619858" y="1348510"/>
            <a:ext cx="5023560" cy="43517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Atkinson Hyperlegible" pitchFamily="50" charset="0"/>
              </a:rPr>
              <a:t>More assistance is available at:</a:t>
            </a:r>
          </a:p>
          <a:p>
            <a:pPr marL="0" indent="0">
              <a:buNone/>
            </a:pPr>
            <a:r>
              <a:rPr lang="en-US" sz="2600" dirty="0">
                <a:latin typeface="Atkinson Hyperlegible" pitchFamily="50" charset="0"/>
              </a:rPr>
              <a:t>https://www.pta.org/local-leader-kit/communications</a:t>
            </a:r>
          </a:p>
        </p:txBody>
      </p:sp>
      <p:sp>
        <p:nvSpPr>
          <p:cNvPr id="6" name="TextBox 5">
            <a:extLst>
              <a:ext uri="{FF2B5EF4-FFF2-40B4-BE49-F238E27FC236}">
                <a16:creationId xmlns:a16="http://schemas.microsoft.com/office/drawing/2014/main" id="{0905786F-2433-E2B4-87D2-89C2DD0E10FE}"/>
              </a:ext>
            </a:extLst>
          </p:cNvPr>
          <p:cNvSpPr txBox="1"/>
          <p:nvPr/>
        </p:nvSpPr>
        <p:spPr>
          <a:xfrm>
            <a:off x="692727" y="2660073"/>
            <a:ext cx="4562763" cy="1200329"/>
          </a:xfrm>
          <a:prstGeom prst="rect">
            <a:avLst/>
          </a:prstGeom>
          <a:noFill/>
        </p:spPr>
        <p:txBody>
          <a:bodyPr wrap="square">
            <a:spAutoFit/>
          </a:bodyPr>
          <a:lstStyle/>
          <a:p>
            <a:r>
              <a:rPr lang="en-US" b="0" i="0" dirty="0">
                <a:solidFill>
                  <a:srgbClr val="444444"/>
                </a:solidFill>
                <a:effectLst/>
                <a:latin typeface="myriad-pro"/>
              </a:rPr>
              <a:t>National PTA shares tips and best practices to effectively share messages with fellow PTA members, school staff and administrators, community members, and the media.</a:t>
            </a:r>
            <a:endParaRPr lang="en-US" dirty="0"/>
          </a:p>
        </p:txBody>
      </p:sp>
    </p:spTree>
    <p:extLst>
      <p:ext uri="{BB962C8B-B14F-4D97-AF65-F5344CB8AC3E}">
        <p14:creationId xmlns:p14="http://schemas.microsoft.com/office/powerpoint/2010/main" val="624255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LouisianaPTA.org/secretary</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258618"/>
            <a:ext cx="6239177" cy="899167"/>
          </a:xfrm>
        </p:spPr>
        <p:txBody>
          <a:bodyPr>
            <a:normAutofit fontScale="90000"/>
          </a:bodyPr>
          <a:lstStyle/>
          <a:p>
            <a:r>
              <a:rPr lang="en-US" sz="3100" b="1" dirty="0">
                <a:solidFill>
                  <a:srgbClr val="1A3E6F"/>
                </a:solidFill>
                <a:latin typeface="Josefin Sans" panose="00000500000000000000" pitchFamily="2" charset="0"/>
              </a:rPr>
              <a:t>Communications &amp; Social Media </a:t>
            </a:r>
            <a:endParaRPr lang="en-US" dirty="0">
              <a:solidFill>
                <a:srgbClr val="1A3E6F"/>
              </a:solidFill>
              <a:latin typeface="Josefin Sans" panose="00000500000000000000" pitchFamily="2" charset="0"/>
            </a:endParaRPr>
          </a:p>
        </p:txBody>
      </p:sp>
      <p:sp>
        <p:nvSpPr>
          <p:cNvPr id="9" name="Subtitle 2">
            <a:extLst>
              <a:ext uri="{FF2B5EF4-FFF2-40B4-BE49-F238E27FC236}">
                <a16:creationId xmlns:a16="http://schemas.microsoft.com/office/drawing/2014/main" id="{E84511C8-2714-A51A-AAB5-6EBA2187F083}"/>
              </a:ext>
            </a:extLst>
          </p:cNvPr>
          <p:cNvSpPr txBox="1">
            <a:spLocks/>
          </p:cNvSpPr>
          <p:nvPr/>
        </p:nvSpPr>
        <p:spPr>
          <a:xfrm>
            <a:off x="611066" y="1811283"/>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Atkinson Hyperlegible" pitchFamily="50" charset="0"/>
            </a:endParaRPr>
          </a:p>
        </p:txBody>
      </p:sp>
      <p:pic>
        <p:nvPicPr>
          <p:cNvPr id="7" name="Content Placeholder 6">
            <a:extLst>
              <a:ext uri="{FF2B5EF4-FFF2-40B4-BE49-F238E27FC236}">
                <a16:creationId xmlns:a16="http://schemas.microsoft.com/office/drawing/2014/main" id="{BF450FEF-ED2B-FDDD-5DFC-B2AC2D883AF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6548584" y="93543"/>
            <a:ext cx="4930121" cy="6380157"/>
          </a:xfrm>
        </p:spPr>
      </p:pic>
      <p:sp>
        <p:nvSpPr>
          <p:cNvPr id="11" name="Subtitle 2">
            <a:extLst>
              <a:ext uri="{FF2B5EF4-FFF2-40B4-BE49-F238E27FC236}">
                <a16:creationId xmlns:a16="http://schemas.microsoft.com/office/drawing/2014/main" id="{FAFAFBEC-BF33-DFD8-B17A-98DFC24F0BAF}"/>
              </a:ext>
            </a:extLst>
          </p:cNvPr>
          <p:cNvSpPr txBox="1">
            <a:spLocks/>
          </p:cNvSpPr>
          <p:nvPr/>
        </p:nvSpPr>
        <p:spPr>
          <a:xfrm>
            <a:off x="397165" y="1348510"/>
            <a:ext cx="5874326" cy="43517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Atkinson Hyperlegible" pitchFamily="50" charset="0"/>
              </a:rPr>
              <a:t>Communicate to share the work of PTA</a:t>
            </a:r>
          </a:p>
        </p:txBody>
      </p:sp>
      <p:sp>
        <p:nvSpPr>
          <p:cNvPr id="6" name="TextBox 5">
            <a:extLst>
              <a:ext uri="{FF2B5EF4-FFF2-40B4-BE49-F238E27FC236}">
                <a16:creationId xmlns:a16="http://schemas.microsoft.com/office/drawing/2014/main" id="{0905786F-2433-E2B4-87D2-89C2DD0E10FE}"/>
              </a:ext>
            </a:extLst>
          </p:cNvPr>
          <p:cNvSpPr txBox="1"/>
          <p:nvPr/>
        </p:nvSpPr>
        <p:spPr>
          <a:xfrm>
            <a:off x="713295" y="1931269"/>
            <a:ext cx="5484305" cy="2031325"/>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444444"/>
                </a:solidFill>
                <a:effectLst/>
                <a:latin typeface="myriad-pro"/>
              </a:rPr>
              <a:t>Newsletters</a:t>
            </a:r>
          </a:p>
          <a:p>
            <a:pPr marL="285750" indent="-285750">
              <a:buFont typeface="Arial" panose="020B0604020202020204" pitchFamily="34" charset="0"/>
              <a:buChar char="•"/>
            </a:pPr>
            <a:endParaRPr lang="en-US" dirty="0">
              <a:solidFill>
                <a:srgbClr val="444444"/>
              </a:solidFill>
              <a:latin typeface="myriad-pro"/>
            </a:endParaRPr>
          </a:p>
          <a:p>
            <a:pPr marL="285750" indent="-285750">
              <a:buFont typeface="Arial" panose="020B0604020202020204" pitchFamily="34" charset="0"/>
              <a:buChar char="•"/>
            </a:pPr>
            <a:r>
              <a:rPr lang="en-US" b="0" i="0" dirty="0">
                <a:solidFill>
                  <a:srgbClr val="444444"/>
                </a:solidFill>
                <a:effectLst/>
                <a:latin typeface="myriad-pro"/>
              </a:rPr>
              <a:t>Website</a:t>
            </a:r>
          </a:p>
          <a:p>
            <a:pPr marL="285750" indent="-285750">
              <a:buFont typeface="Arial" panose="020B0604020202020204" pitchFamily="34" charset="0"/>
              <a:buChar char="•"/>
            </a:pPr>
            <a:endParaRPr lang="en-US" dirty="0">
              <a:solidFill>
                <a:srgbClr val="444444"/>
              </a:solidFill>
              <a:latin typeface="myriad-pro"/>
            </a:endParaRPr>
          </a:p>
          <a:p>
            <a:pPr marL="285750" indent="-285750">
              <a:buFont typeface="Arial" panose="020B0604020202020204" pitchFamily="34" charset="0"/>
              <a:buChar char="•"/>
            </a:pPr>
            <a:r>
              <a:rPr lang="en-US" b="0" i="0" dirty="0">
                <a:solidFill>
                  <a:srgbClr val="444444"/>
                </a:solidFill>
                <a:effectLst/>
                <a:latin typeface="myriad-pro"/>
              </a:rPr>
              <a:t>Social media platforms</a:t>
            </a:r>
          </a:p>
          <a:p>
            <a:pPr marL="285750" indent="-285750">
              <a:buFont typeface="Arial" panose="020B0604020202020204" pitchFamily="34" charset="0"/>
              <a:buChar char="•"/>
            </a:pPr>
            <a:endParaRPr lang="en-US" dirty="0">
              <a:solidFill>
                <a:srgbClr val="444444"/>
              </a:solidFill>
              <a:latin typeface="myriad-pro"/>
            </a:endParaRPr>
          </a:p>
          <a:p>
            <a:pPr marL="285750" indent="-285750">
              <a:buFont typeface="Arial" panose="020B0604020202020204" pitchFamily="34" charset="0"/>
              <a:buChar char="•"/>
            </a:pPr>
            <a:endParaRPr lang="en-US" b="0" i="0" dirty="0">
              <a:solidFill>
                <a:srgbClr val="444444"/>
              </a:solidFill>
              <a:effectLst/>
              <a:latin typeface="myriad-pro"/>
            </a:endParaRPr>
          </a:p>
        </p:txBody>
      </p:sp>
    </p:spTree>
    <p:extLst>
      <p:ext uri="{BB962C8B-B14F-4D97-AF65-F5344CB8AC3E}">
        <p14:creationId xmlns:p14="http://schemas.microsoft.com/office/powerpoint/2010/main" val="3672446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title"/>
          </p:nvPr>
        </p:nvSpPr>
        <p:spPr>
          <a:xfrm>
            <a:off x="619858" y="408842"/>
            <a:ext cx="8225204" cy="1516602"/>
          </a:xfrm>
        </p:spPr>
        <p:txBody>
          <a:bodyPr>
            <a:normAutofit/>
          </a:bodyPr>
          <a:lstStyle/>
          <a:p>
            <a:r>
              <a:rPr lang="en-US" sz="3600" b="1" dirty="0">
                <a:solidFill>
                  <a:srgbClr val="1A3E6F"/>
                </a:solidFill>
                <a:latin typeface="Josefin Sans" panose="00000500000000000000" pitchFamily="2" charset="0"/>
              </a:rPr>
              <a:t>Review – today you have covered:</a:t>
            </a:r>
            <a:endParaRPr lang="en-US" sz="5400" dirty="0">
              <a:solidFill>
                <a:srgbClr val="1A3E6F"/>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619858" y="1811284"/>
            <a:ext cx="10832123" cy="4365680"/>
          </a:xfrm>
        </p:spPr>
        <p:txBody>
          <a:bodyPr>
            <a:normAutofit/>
          </a:bodyPr>
          <a:lstStyle/>
          <a:p>
            <a:r>
              <a:rPr lang="en-US" sz="2600" dirty="0">
                <a:latin typeface="Atkinson Hyperlegible" pitchFamily="50" charset="0"/>
              </a:rPr>
              <a:t>LAPTA Officer and Unit requirements</a:t>
            </a:r>
          </a:p>
          <a:p>
            <a:r>
              <a:rPr lang="en-US" sz="2600" dirty="0">
                <a:latin typeface="Atkinson Hyperlegible" pitchFamily="50" charset="0"/>
              </a:rPr>
              <a:t>Basic roles and responsibilities of a PTA secretary</a:t>
            </a:r>
          </a:p>
          <a:p>
            <a:r>
              <a:rPr lang="en-US" sz="2600" dirty="0">
                <a:latin typeface="Atkinson Hyperlegible" pitchFamily="50" charset="0"/>
              </a:rPr>
              <a:t>Basic terms used in running a PTA</a:t>
            </a:r>
          </a:p>
          <a:p>
            <a:r>
              <a:rPr lang="en-US" sz="2600" dirty="0">
                <a:latin typeface="Atkinson Hyperlegible" pitchFamily="50" charset="0"/>
              </a:rPr>
              <a:t>What belongs in minutes and what doesn’t</a:t>
            </a:r>
          </a:p>
          <a:p>
            <a:r>
              <a:rPr lang="en-US" sz="2600" dirty="0">
                <a:latin typeface="Atkinson Hyperlegible" pitchFamily="50" charset="0"/>
              </a:rPr>
              <a:t>The importance of proper record retention</a:t>
            </a:r>
          </a:p>
          <a:p>
            <a:r>
              <a:rPr lang="en-US" sz="2600" dirty="0">
                <a:latin typeface="Atkinson Hyperlegible" pitchFamily="50" charset="0"/>
              </a:rPr>
              <a:t>The LAPTA Communications and Social Media Guidance memo</a:t>
            </a:r>
          </a:p>
          <a:p>
            <a:r>
              <a:rPr lang="en-US" sz="2600" dirty="0">
                <a:latin typeface="Atkinson Hyperlegible" pitchFamily="50" charset="0"/>
              </a:rPr>
              <a:t>Communication resources available on the National PTA website </a:t>
            </a:r>
          </a:p>
          <a:p>
            <a:pPr marL="0" indent="0">
              <a:buNone/>
            </a:pPr>
            <a:endParaRPr lang="en-US" sz="3200" dirty="0">
              <a:latin typeface="Atkinson Hyperlegible" pitchFamily="50" charset="0"/>
            </a:endParaRPr>
          </a:p>
        </p:txBody>
      </p:sp>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LouisianaPTA.org/secretary</a:t>
            </a:r>
          </a:p>
        </p:txBody>
      </p:sp>
    </p:spTree>
    <p:extLst>
      <p:ext uri="{BB962C8B-B14F-4D97-AF65-F5344CB8AC3E}">
        <p14:creationId xmlns:p14="http://schemas.microsoft.com/office/powerpoint/2010/main" val="3504519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title"/>
          </p:nvPr>
        </p:nvSpPr>
        <p:spPr>
          <a:xfrm>
            <a:off x="619858" y="563418"/>
            <a:ext cx="8225204" cy="738910"/>
          </a:xfrm>
        </p:spPr>
        <p:txBody>
          <a:bodyPr>
            <a:normAutofit fontScale="90000"/>
          </a:bodyPr>
          <a:lstStyle/>
          <a:p>
            <a:r>
              <a:rPr lang="en-US" sz="3600" b="1" dirty="0">
                <a:solidFill>
                  <a:srgbClr val="1A3E6F"/>
                </a:solidFill>
                <a:latin typeface="Josefin Sans" panose="00000500000000000000" pitchFamily="2" charset="0"/>
              </a:rPr>
              <a:t>Any questions?</a:t>
            </a:r>
            <a:br>
              <a:rPr lang="en-US" sz="3600" b="1" dirty="0">
                <a:solidFill>
                  <a:srgbClr val="1A3E6F"/>
                </a:solidFill>
                <a:latin typeface="Josefin Sans" panose="00000500000000000000" pitchFamily="2" charset="0"/>
              </a:rPr>
            </a:br>
            <a:r>
              <a:rPr lang="en-US" sz="3600" b="1" dirty="0">
                <a:solidFill>
                  <a:srgbClr val="1A3E6F"/>
                </a:solidFill>
                <a:latin typeface="Josefin Sans" panose="00000500000000000000" pitchFamily="2" charset="0"/>
              </a:rPr>
              <a:t> </a:t>
            </a:r>
            <a:endParaRPr lang="en-US" sz="5400" dirty="0">
              <a:solidFill>
                <a:srgbClr val="1A3E6F"/>
              </a:solidFill>
              <a:latin typeface="Josefin Sans" panose="00000500000000000000" pitchFamily="2" charset="0"/>
            </a:endParaRPr>
          </a:p>
        </p:txBody>
      </p:sp>
      <p:pic>
        <p:nvPicPr>
          <p:cNvPr id="6" name="Content Placeholder 5" descr="Logo, company name&#10;&#10;Description automatically generated">
            <a:extLst>
              <a:ext uri="{FF2B5EF4-FFF2-40B4-BE49-F238E27FC236}">
                <a16:creationId xmlns:a16="http://schemas.microsoft.com/office/drawing/2014/main" id="{745CA76D-968C-0505-A9F5-A755EE91793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193309" y="1122494"/>
            <a:ext cx="2841426" cy="4206886"/>
          </a:xfrm>
        </p:spPr>
      </p:pic>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LouisianaPTA.org/secretary</a:t>
            </a:r>
          </a:p>
        </p:txBody>
      </p:sp>
    </p:spTree>
    <p:extLst>
      <p:ext uri="{BB962C8B-B14F-4D97-AF65-F5344CB8AC3E}">
        <p14:creationId xmlns:p14="http://schemas.microsoft.com/office/powerpoint/2010/main" val="3372111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title"/>
          </p:nvPr>
        </p:nvSpPr>
        <p:spPr>
          <a:xfrm>
            <a:off x="619858" y="408842"/>
            <a:ext cx="8225204" cy="1516602"/>
          </a:xfrm>
        </p:spPr>
        <p:txBody>
          <a:bodyPr>
            <a:normAutofit/>
          </a:bodyPr>
          <a:lstStyle/>
          <a:p>
            <a:r>
              <a:rPr lang="en-US" sz="3600" b="1" dirty="0">
                <a:solidFill>
                  <a:srgbClr val="1A3E6F"/>
                </a:solidFill>
                <a:latin typeface="Josefin Sans" panose="00000500000000000000" pitchFamily="2" charset="0"/>
              </a:rPr>
              <a:t>Objectives today:</a:t>
            </a:r>
            <a:endParaRPr lang="en-US" sz="5400" dirty="0">
              <a:solidFill>
                <a:srgbClr val="1A3E6F"/>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619858" y="1811284"/>
            <a:ext cx="10832123" cy="4365680"/>
          </a:xfrm>
        </p:spPr>
        <p:txBody>
          <a:bodyPr>
            <a:normAutofit/>
          </a:bodyPr>
          <a:lstStyle/>
          <a:p>
            <a:r>
              <a:rPr lang="en-US" sz="2600" dirty="0">
                <a:latin typeface="Atkinson Hyperlegible" pitchFamily="50" charset="0"/>
              </a:rPr>
              <a:t>Become aware of LAPTA Officer and Unit requirements</a:t>
            </a:r>
          </a:p>
          <a:p>
            <a:r>
              <a:rPr lang="en-US" sz="2600" dirty="0">
                <a:latin typeface="Atkinson Hyperlegible" pitchFamily="50" charset="0"/>
              </a:rPr>
              <a:t>Identify the basic roles and responsibilities of a PTA secretary</a:t>
            </a:r>
          </a:p>
          <a:p>
            <a:r>
              <a:rPr lang="en-US" sz="2600" dirty="0">
                <a:latin typeface="Atkinson Hyperlegible" pitchFamily="50" charset="0"/>
              </a:rPr>
              <a:t>Become familiar with basic terms used in running a PTA</a:t>
            </a:r>
          </a:p>
          <a:p>
            <a:r>
              <a:rPr lang="en-US" sz="2600" dirty="0">
                <a:latin typeface="Atkinson Hyperlegible" pitchFamily="50" charset="0"/>
              </a:rPr>
              <a:t>Recognize what belongs in minutes </a:t>
            </a:r>
          </a:p>
          <a:p>
            <a:r>
              <a:rPr lang="en-US" sz="2600" dirty="0">
                <a:latin typeface="Atkinson Hyperlegible" pitchFamily="50" charset="0"/>
              </a:rPr>
              <a:t>Understand the importance of the minute and record retention</a:t>
            </a:r>
          </a:p>
          <a:p>
            <a:r>
              <a:rPr lang="en-US" sz="2600" dirty="0">
                <a:latin typeface="Atkinson Hyperlegible" pitchFamily="50" charset="0"/>
              </a:rPr>
              <a:t>Become aware of the LAPTA Communications and Social Media Guidance memo</a:t>
            </a:r>
          </a:p>
          <a:p>
            <a:endParaRPr lang="en-US" sz="3200" dirty="0">
              <a:latin typeface="Atkinson Hyperlegible" pitchFamily="50" charset="0"/>
            </a:endParaRPr>
          </a:p>
          <a:p>
            <a:pPr marL="0" indent="0">
              <a:buNone/>
            </a:pPr>
            <a:endParaRPr lang="en-US" sz="3200" dirty="0">
              <a:latin typeface="Atkinson Hyperlegible" pitchFamily="50" charset="0"/>
            </a:endParaRPr>
          </a:p>
        </p:txBody>
      </p:sp>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LouisianaPTA.org/secretary</a:t>
            </a:r>
          </a:p>
        </p:txBody>
      </p:sp>
    </p:spTree>
    <p:extLst>
      <p:ext uri="{BB962C8B-B14F-4D97-AF65-F5344CB8AC3E}">
        <p14:creationId xmlns:p14="http://schemas.microsoft.com/office/powerpoint/2010/main" val="210878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title"/>
          </p:nvPr>
        </p:nvSpPr>
        <p:spPr>
          <a:xfrm>
            <a:off x="608029" y="175491"/>
            <a:ext cx="10745771" cy="1016000"/>
          </a:xfrm>
        </p:spPr>
        <p:txBody>
          <a:bodyPr>
            <a:normAutofit/>
          </a:bodyPr>
          <a:lstStyle/>
          <a:p>
            <a:r>
              <a:rPr lang="en-US" sz="3600" b="1" dirty="0">
                <a:solidFill>
                  <a:srgbClr val="1A3E6F"/>
                </a:solidFill>
                <a:latin typeface="Josefin Sans" panose="00000500000000000000" pitchFamily="2" charset="0"/>
              </a:rPr>
              <a:t>Where to start?  With Sign-Ups &amp; Downloads</a:t>
            </a:r>
          </a:p>
        </p:txBody>
      </p:sp>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838200" y="1648560"/>
            <a:ext cx="10515600" cy="4277456"/>
          </a:xfrm>
        </p:spPr>
        <p:txBody>
          <a:bodyPr>
            <a:normAutofit/>
          </a:bodyPr>
          <a:lstStyle/>
          <a:p>
            <a:r>
              <a:rPr lang="en-US" sz="2600" dirty="0">
                <a:latin typeface="Atkinson Hyperlegible" pitchFamily="50" charset="0"/>
              </a:rPr>
              <a:t>Visit </a:t>
            </a:r>
            <a:r>
              <a:rPr lang="en-US" sz="2600" b="1" dirty="0">
                <a:latin typeface="Atkinson Hyperlegible" pitchFamily="50" charset="0"/>
              </a:rPr>
              <a:t>LouisianaPTA.org/secretary</a:t>
            </a:r>
            <a:endParaRPr lang="en-US" sz="2600" dirty="0">
              <a:latin typeface="Atkinson Hyperlegible" pitchFamily="50" charset="0"/>
            </a:endParaRPr>
          </a:p>
          <a:p>
            <a:r>
              <a:rPr lang="en-US" sz="2600" dirty="0">
                <a:latin typeface="Atkinson Hyperlegible" pitchFamily="50" charset="0"/>
              </a:rPr>
              <a:t>Download the </a:t>
            </a:r>
            <a:r>
              <a:rPr lang="en-US" sz="2600" b="1" dirty="0">
                <a:latin typeface="Atkinson Hyperlegible" pitchFamily="50" charset="0"/>
              </a:rPr>
              <a:t>LAPTA Toolkit: Secretary Sec 4</a:t>
            </a:r>
            <a:r>
              <a:rPr lang="en-US" sz="2600" dirty="0">
                <a:latin typeface="Atkinson Hyperlegible" pitchFamily="50" charset="0"/>
              </a:rPr>
              <a:t>. The Toolkit contains information on your job </a:t>
            </a:r>
          </a:p>
          <a:p>
            <a:r>
              <a:rPr lang="en-US" sz="2600" dirty="0">
                <a:latin typeface="Atkinson Hyperlegible" pitchFamily="50" charset="0"/>
              </a:rPr>
              <a:t>Create an account at </a:t>
            </a:r>
            <a:r>
              <a:rPr lang="en-US" sz="2600" b="1" dirty="0">
                <a:latin typeface="Atkinson Hyperlegible" pitchFamily="50" charset="0"/>
              </a:rPr>
              <a:t>PTA.org and create an account.</a:t>
            </a:r>
            <a:r>
              <a:rPr lang="en-US" sz="2600" dirty="0">
                <a:latin typeface="Atkinson Hyperlegible" pitchFamily="50" charset="0"/>
              </a:rPr>
              <a:t> There is lots of information plus e-Learning and “Thrive” educational videos.</a:t>
            </a:r>
          </a:p>
          <a:p>
            <a:r>
              <a:rPr lang="en-US" sz="2600" dirty="0">
                <a:latin typeface="Atkinson Hyperlegible" pitchFamily="50" charset="0"/>
              </a:rPr>
              <a:t>Register at </a:t>
            </a:r>
            <a:r>
              <a:rPr lang="en-US" sz="2600" b="1" dirty="0">
                <a:latin typeface="Atkinson Hyperlegible" pitchFamily="50" charset="0"/>
              </a:rPr>
              <a:t>LouisianaPTA.org/submit-officer-data-1</a:t>
            </a:r>
            <a:r>
              <a:rPr lang="en-US" sz="2600" dirty="0">
                <a:latin typeface="Atkinson Hyperlegible" pitchFamily="50" charset="0"/>
              </a:rPr>
              <a:t>. This is required and will allow you to receive LAPTA emails and e-newsletters.</a:t>
            </a:r>
          </a:p>
          <a:p>
            <a:r>
              <a:rPr lang="en-US" sz="2600" dirty="0">
                <a:latin typeface="Atkinson Hyperlegible" pitchFamily="50" charset="0"/>
              </a:rPr>
              <a:t>All officers need to be </a:t>
            </a:r>
            <a:r>
              <a:rPr lang="en-US" sz="2600" b="1" dirty="0">
                <a:latin typeface="Atkinson Hyperlegible" pitchFamily="50" charset="0"/>
              </a:rPr>
              <a:t>PTA members </a:t>
            </a:r>
            <a:r>
              <a:rPr lang="en-US" sz="2600" dirty="0">
                <a:latin typeface="Atkinson Hyperlegible" pitchFamily="50" charset="0"/>
              </a:rPr>
              <a:t>of their Local PTA Units --  this also makes you a LAPTA and National PTA member.</a:t>
            </a: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LouisianaPTA.org/secretary</a:t>
            </a:r>
          </a:p>
        </p:txBody>
      </p:sp>
    </p:spTree>
    <p:extLst>
      <p:ext uri="{BB962C8B-B14F-4D97-AF65-F5344CB8AC3E}">
        <p14:creationId xmlns:p14="http://schemas.microsoft.com/office/powerpoint/2010/main" val="406651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611066" y="1616364"/>
            <a:ext cx="10854104" cy="4560600"/>
          </a:xfrm>
        </p:spPr>
        <p:txBody>
          <a:bodyPr>
            <a:normAutofit/>
          </a:bodyPr>
          <a:lstStyle/>
          <a:p>
            <a:pPr>
              <a:buSzPct val="100000"/>
            </a:pPr>
            <a:r>
              <a:rPr lang="en-US" sz="2600" dirty="0">
                <a:latin typeface="Atkinson Hyperlegible" pitchFamily="50" charset="0"/>
              </a:rPr>
              <a:t>You are not “just a secretary”.</a:t>
            </a:r>
          </a:p>
          <a:p>
            <a:pPr>
              <a:buSzPct val="100000"/>
            </a:pPr>
            <a:r>
              <a:rPr lang="en-US" sz="2600" dirty="0">
                <a:latin typeface="Atkinson Hyperlegible" pitchFamily="50" charset="0"/>
              </a:rPr>
              <a:t>Your duties as the secretary are second only to that of the president.</a:t>
            </a:r>
          </a:p>
          <a:p>
            <a:pPr>
              <a:buSzPct val="100000"/>
            </a:pPr>
            <a:r>
              <a:rPr lang="en-US" sz="2600" dirty="0">
                <a:latin typeface="Atkinson Hyperlegible" pitchFamily="50" charset="0"/>
              </a:rPr>
              <a:t>You are essential to the smooth operation of your PTA.</a:t>
            </a:r>
          </a:p>
          <a:p>
            <a:pPr>
              <a:buSzPct val="100000"/>
            </a:pPr>
            <a:r>
              <a:rPr lang="en-US" sz="2600" dirty="0">
                <a:latin typeface="Atkinson Hyperlegible" pitchFamily="50" charset="0"/>
              </a:rPr>
              <a:t>Your positive attitude and enthusiasm are contagious.</a:t>
            </a:r>
          </a:p>
          <a:p>
            <a:pPr>
              <a:buSzPct val="100000"/>
            </a:pPr>
            <a:r>
              <a:rPr lang="en-US" sz="2600" dirty="0">
                <a:latin typeface="Atkinson Hyperlegible" pitchFamily="50" charset="0"/>
              </a:rPr>
              <a:t>You are prompt, efficient and dependable.</a:t>
            </a:r>
          </a:p>
          <a:p>
            <a:pPr>
              <a:buSzPct val="100000"/>
            </a:pPr>
            <a:endParaRPr lang="en-US" sz="2600" dirty="0">
              <a:latin typeface="Atkinson Hyperlegible" pitchFamily="50" charset="0"/>
            </a:endParaRPr>
          </a:p>
          <a:p>
            <a:endParaRPr lang="en-US" sz="2600" dirty="0">
              <a:latin typeface="Atkinson Hyperlegible" pitchFamily="50" charset="0"/>
            </a:endParaRPr>
          </a:p>
          <a:p>
            <a:pPr marL="0" indent="0">
              <a:buNone/>
            </a:pPr>
            <a:endParaRPr lang="en-US" sz="3200" dirty="0">
              <a:latin typeface="Atkinson Hyperlegible" pitchFamily="50" charset="0"/>
            </a:endParaRPr>
          </a:p>
          <a:p>
            <a:endParaRPr lang="en-US" sz="3200" dirty="0">
              <a:latin typeface="Atkinson Hyperlegible" pitchFamily="50" charset="0"/>
            </a:endParaRPr>
          </a:p>
        </p:txBody>
      </p:sp>
      <p:sp>
        <p:nvSpPr>
          <p:cNvPr id="5" name="Title 1">
            <a:extLst>
              <a:ext uri="{FF2B5EF4-FFF2-40B4-BE49-F238E27FC236}">
                <a16:creationId xmlns:a16="http://schemas.microsoft.com/office/drawing/2014/main" id="{E5C1C870-109B-40CE-FD3A-B2D3DC165B9F}"/>
              </a:ext>
            </a:extLst>
          </p:cNvPr>
          <p:cNvSpPr txBox="1">
            <a:spLocks/>
          </p:cNvSpPr>
          <p:nvPr/>
        </p:nvSpPr>
        <p:spPr>
          <a:xfrm>
            <a:off x="0" y="6176964"/>
            <a:ext cx="12191999" cy="6590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LouisianaPTA.org/secretary</a:t>
            </a:r>
          </a:p>
        </p:txBody>
      </p:sp>
      <p:sp>
        <p:nvSpPr>
          <p:cNvPr id="9" name="Title 1">
            <a:extLst>
              <a:ext uri="{FF2B5EF4-FFF2-40B4-BE49-F238E27FC236}">
                <a16:creationId xmlns:a16="http://schemas.microsoft.com/office/drawing/2014/main" id="{79627971-4DE4-5FC9-1C37-A12BBC48216A}"/>
              </a:ext>
            </a:extLst>
          </p:cNvPr>
          <p:cNvSpPr>
            <a:spLocks noGrp="1"/>
          </p:cNvSpPr>
          <p:nvPr>
            <p:ph type="title"/>
          </p:nvPr>
        </p:nvSpPr>
        <p:spPr>
          <a:xfrm>
            <a:off x="619858" y="240146"/>
            <a:ext cx="8664819" cy="1145310"/>
          </a:xfrm>
        </p:spPr>
        <p:txBody>
          <a:bodyPr>
            <a:normAutofit/>
          </a:bodyPr>
          <a:lstStyle/>
          <a:p>
            <a:r>
              <a:rPr lang="en-US" sz="3600" b="1" dirty="0">
                <a:solidFill>
                  <a:srgbClr val="1A3E6F"/>
                </a:solidFill>
                <a:latin typeface="Josefin Sans" panose="00000500000000000000" pitchFamily="2" charset="0"/>
              </a:rPr>
              <a:t>Do you have the “Write” Stuff?       </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98453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290897"/>
            <a:ext cx="12191999" cy="545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LouisianaPTA.org/secretary</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265383"/>
            <a:ext cx="11104684" cy="5025514"/>
          </a:xfrm>
        </p:spPr>
        <p:txBody>
          <a:bodyPr>
            <a:normAutofit lnSpcReduction="10000"/>
          </a:bodyPr>
          <a:lstStyle/>
          <a:p>
            <a:r>
              <a:rPr lang="en-US" sz="2600" dirty="0">
                <a:latin typeface="Atkinson Hyperlegible" pitchFamily="50" charset="0"/>
              </a:rPr>
              <a:t>You are a member of the Executive Committee and Board of Directors.</a:t>
            </a:r>
          </a:p>
          <a:p>
            <a:r>
              <a:rPr lang="en-US" sz="2600" dirty="0">
                <a:latin typeface="Atkinson Hyperlegible" pitchFamily="50" charset="0"/>
              </a:rPr>
              <a:t>Your basic duties are defined in your unit bylaws: Article VII, Section 4.</a:t>
            </a:r>
            <a:endParaRPr lang="en-US" sz="2600" dirty="0">
              <a:solidFill>
                <a:srgbClr val="FF0000"/>
              </a:solidFill>
              <a:latin typeface="Atkinson Hyperlegible" pitchFamily="50" charset="0"/>
            </a:endParaRPr>
          </a:p>
          <a:p>
            <a:r>
              <a:rPr lang="en-US" sz="2600" dirty="0">
                <a:latin typeface="Atkinson Hyperlegible" pitchFamily="50" charset="0"/>
              </a:rPr>
              <a:t>Your additional duties may be designated in your unit standing rules.</a:t>
            </a:r>
          </a:p>
          <a:p>
            <a:r>
              <a:rPr lang="en-US" sz="2600" dirty="0">
                <a:latin typeface="Atkinson Hyperlegible" pitchFamily="50" charset="0"/>
              </a:rPr>
              <a:t>You manage and keep the records of PTA business.</a:t>
            </a:r>
          </a:p>
          <a:p>
            <a:r>
              <a:rPr lang="en-US" sz="2600" dirty="0">
                <a:latin typeface="Atkinson Hyperlegible" pitchFamily="50" charset="0"/>
              </a:rPr>
              <a:t>You prepare for the meetings by providing notifications and agendas.</a:t>
            </a:r>
          </a:p>
          <a:p>
            <a:r>
              <a:rPr lang="en-US" sz="2600" dirty="0">
                <a:latin typeface="Atkinson Hyperlegible" pitchFamily="50" charset="0"/>
              </a:rPr>
              <a:t>Your record the activity occurring during meetings.</a:t>
            </a:r>
          </a:p>
          <a:p>
            <a:r>
              <a:rPr lang="en-US" sz="2600" dirty="0">
                <a:latin typeface="Atkinson Hyperlegible" pitchFamily="50" charset="0"/>
              </a:rPr>
              <a:t>You provide post-meeting follow through with your minutes.</a:t>
            </a:r>
          </a:p>
          <a:p>
            <a:r>
              <a:rPr lang="en-US" sz="2600" dirty="0">
                <a:latin typeface="Atkinson Hyperlegible" pitchFamily="50" charset="0"/>
              </a:rPr>
              <a:t>You maintain all records in compliance with the PTA Records Retention policy outlined in the LAPTA Secretary Toolkit.</a:t>
            </a:r>
          </a:p>
          <a:p>
            <a:r>
              <a:rPr lang="en-US" sz="2600" dirty="0">
                <a:latin typeface="Atkinson Hyperlegible" pitchFamily="50" charset="0"/>
              </a:rPr>
              <a:t>You should review the Toolkit for a more complete description of your responsibilities. </a:t>
            </a:r>
          </a:p>
          <a:p>
            <a:pPr marL="0" indent="0">
              <a:buNone/>
            </a:pPr>
            <a:endParaRPr lang="en-US" sz="2600" dirty="0">
              <a:latin typeface="Atkinson Hyperlegible" pitchFamily="50"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277091"/>
            <a:ext cx="10833233" cy="988291"/>
          </a:xfrm>
        </p:spPr>
        <p:txBody>
          <a:bodyPr>
            <a:normAutofit/>
          </a:bodyPr>
          <a:lstStyle/>
          <a:p>
            <a:r>
              <a:rPr lang="en-US" sz="3600" b="1" dirty="0">
                <a:solidFill>
                  <a:srgbClr val="1A3E6F"/>
                </a:solidFill>
                <a:latin typeface="Josefin Sans" panose="00000500000000000000" pitchFamily="2" charset="0"/>
              </a:rPr>
              <a:t>Basic Roles and Responsibilities of the Secretary</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2031500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LouisianaPTA.org/secretary</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154545"/>
            <a:ext cx="10854104" cy="5319155"/>
          </a:xfrm>
        </p:spPr>
        <p:txBody>
          <a:bodyPr>
            <a:normAutofit fontScale="85000" lnSpcReduction="20000"/>
          </a:bodyPr>
          <a:lstStyle/>
          <a:p>
            <a:pPr>
              <a:lnSpc>
                <a:spcPct val="120000"/>
              </a:lnSpc>
            </a:pPr>
            <a:r>
              <a:rPr lang="en-US" sz="3200" dirty="0">
                <a:latin typeface="Atkinson Hyperlegible" pitchFamily="50" charset="0"/>
              </a:rPr>
              <a:t>Bylaws:  The governing rules of our association.  LAPTA has a Local Unit bylaws template on the state website that each unit must use (</a:t>
            </a:r>
            <a:r>
              <a:rPr lang="en-US" sz="3200" dirty="0">
                <a:latin typeface="Atkinson Hyperlegible" pitchFamily="50" charset="0"/>
                <a:hlinkClick r:id="rId2"/>
              </a:rPr>
              <a:t>https://louisianapta.org/bylaws</a:t>
            </a:r>
            <a:r>
              <a:rPr lang="en-US" sz="3200" dirty="0">
                <a:latin typeface="Atkinson Hyperlegible" pitchFamily="50" charset="0"/>
              </a:rPr>
              <a:t>).</a:t>
            </a:r>
          </a:p>
          <a:p>
            <a:pPr lvl="1"/>
            <a:r>
              <a:rPr lang="en-US" sz="3200" dirty="0">
                <a:latin typeface="Atkinson Hyperlegible" pitchFamily="50" charset="0"/>
              </a:rPr>
              <a:t>Instructions and submission information posted there</a:t>
            </a:r>
          </a:p>
          <a:p>
            <a:pPr lvl="1"/>
            <a:r>
              <a:rPr lang="en-US" sz="3200" dirty="0">
                <a:latin typeface="Atkinson Hyperlegible" pitchFamily="50" charset="0"/>
              </a:rPr>
              <a:t>Bylaws cover a 3-year period and must be renewed before expiration</a:t>
            </a:r>
          </a:p>
          <a:p>
            <a:pPr lvl="1"/>
            <a:r>
              <a:rPr lang="en-US" sz="3200" dirty="0">
                <a:latin typeface="Atkinson Hyperlegible" pitchFamily="50" charset="0"/>
              </a:rPr>
              <a:t>List the name and purpose of the association</a:t>
            </a:r>
          </a:p>
          <a:p>
            <a:pPr lvl="1"/>
            <a:r>
              <a:rPr lang="en-US" sz="3200" dirty="0">
                <a:latin typeface="Atkinson Hyperlegible" pitchFamily="50" charset="0"/>
              </a:rPr>
              <a:t>Who may be member</a:t>
            </a:r>
          </a:p>
          <a:p>
            <a:pPr lvl="1"/>
            <a:r>
              <a:rPr lang="en-US" sz="3200" dirty="0">
                <a:latin typeface="Atkinson Hyperlegible" pitchFamily="50" charset="0"/>
              </a:rPr>
              <a:t>Officers and their duties</a:t>
            </a:r>
          </a:p>
          <a:p>
            <a:pPr lvl="1"/>
            <a:r>
              <a:rPr lang="en-US" sz="3200" dirty="0">
                <a:latin typeface="Atkinson Hyperlegible" pitchFamily="50" charset="0"/>
              </a:rPr>
              <a:t>Types of meeting and quorum</a:t>
            </a:r>
          </a:p>
          <a:p>
            <a:pPr lvl="1"/>
            <a:r>
              <a:rPr lang="en-US" sz="3200" dirty="0">
                <a:latin typeface="Atkinson Hyperlegible" pitchFamily="50" charset="0"/>
              </a:rPr>
              <a:t>Nominations, elections and vacancies</a:t>
            </a:r>
          </a:p>
          <a:p>
            <a:pPr lvl="1"/>
            <a:r>
              <a:rPr lang="en-US" sz="3200" dirty="0">
                <a:latin typeface="Atkinson Hyperlegible" pitchFamily="50" charset="0"/>
              </a:rPr>
              <a:t>Committees, standing and special</a:t>
            </a:r>
          </a:p>
          <a:p>
            <a:pPr lvl="1"/>
            <a:r>
              <a:rPr lang="en-US" sz="3200" dirty="0">
                <a:latin typeface="Atkinson Hyperlegible" pitchFamily="50" charset="0"/>
              </a:rPr>
              <a:t>Parliamentary authority</a:t>
            </a:r>
          </a:p>
          <a:p>
            <a:pPr lvl="1"/>
            <a:r>
              <a:rPr lang="en-US" sz="3200" dirty="0">
                <a:latin typeface="Atkinson Hyperlegible" pitchFamily="50" charset="0"/>
              </a:rPr>
              <a:t>Amendments to bylaws </a:t>
            </a:r>
          </a:p>
          <a:p>
            <a:endParaRPr lang="en-US" sz="2600" dirty="0">
              <a:latin typeface="Atkinson Hyperlegible" pitchFamily="50"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286328"/>
            <a:ext cx="8664819" cy="1162638"/>
          </a:xfrm>
        </p:spPr>
        <p:txBody>
          <a:bodyPr>
            <a:normAutofit/>
          </a:bodyPr>
          <a:lstStyle/>
          <a:p>
            <a:r>
              <a:rPr lang="en-US" sz="3600" b="1" dirty="0">
                <a:solidFill>
                  <a:srgbClr val="1A3E6F"/>
                </a:solidFill>
                <a:latin typeface="Josefin Sans" panose="00000500000000000000" pitchFamily="2" charset="0"/>
              </a:rPr>
              <a:t>Terms to know and understand</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1129910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LouisianaPTA.org/secretary</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448965"/>
            <a:ext cx="10854104" cy="5024735"/>
          </a:xfrm>
        </p:spPr>
        <p:txBody>
          <a:bodyPr>
            <a:normAutofit/>
          </a:bodyPr>
          <a:lstStyle/>
          <a:p>
            <a:r>
              <a:rPr lang="en-US" sz="2600" dirty="0">
                <a:latin typeface="Atkinson Hyperlegible" pitchFamily="50" charset="0"/>
              </a:rPr>
              <a:t>Quorum: The minimum number of members necessary for a PTA to conduct business. Your quorum numbers are found in your bylaws.</a:t>
            </a:r>
          </a:p>
          <a:p>
            <a:r>
              <a:rPr lang="en-US" sz="2600" dirty="0">
                <a:latin typeface="Atkinson Hyperlegible" pitchFamily="50" charset="0"/>
              </a:rPr>
              <a:t>Board of Directors: The main governing body of your PTA. It consists of the elected officers (Executive Committee) and members as defined by your bylaws. </a:t>
            </a:r>
          </a:p>
          <a:p>
            <a:r>
              <a:rPr lang="en-US" sz="2600" dirty="0">
                <a:latin typeface="Atkinson Hyperlegible" pitchFamily="50" charset="0"/>
              </a:rPr>
              <a:t>Parliamentary Procedure:  A set of rules for conducting orderly meetings that accomplish goals fairly. Most PTAs use Robert’s Rules of Order (</a:t>
            </a:r>
            <a:r>
              <a:rPr lang="en-US" sz="2600" dirty="0">
                <a:latin typeface="Atkinson Hyperlegible" pitchFamily="50" charset="0"/>
                <a:hlinkClick r:id="rId2"/>
              </a:rPr>
              <a:t>https://robertsrules.com/</a:t>
            </a:r>
            <a:r>
              <a:rPr lang="en-US" sz="2600" dirty="0">
                <a:latin typeface="Atkinson Hyperlegible" pitchFamily="50" charset="0"/>
              </a:rPr>
              <a:t>).</a:t>
            </a:r>
          </a:p>
          <a:p>
            <a:r>
              <a:rPr lang="en-US" sz="2600" dirty="0">
                <a:latin typeface="Atkinson Hyperlegible" pitchFamily="50" charset="0"/>
              </a:rPr>
              <a:t>Motions:  </a:t>
            </a:r>
            <a:r>
              <a:rPr lang="en-US" sz="2800" dirty="0">
                <a:solidFill>
                  <a:srgbClr val="000000"/>
                </a:solidFill>
                <a:latin typeface="Atkinson Hyperlegible" pitchFamily="2" charset="0"/>
              </a:rPr>
              <a:t>S</a:t>
            </a:r>
            <a:r>
              <a:rPr lang="en-US" sz="2800" b="0" i="0" dirty="0">
                <a:solidFill>
                  <a:srgbClr val="000000"/>
                </a:solidFill>
                <a:effectLst/>
                <a:latin typeface="Atkinson Hyperlegible" pitchFamily="2" charset="0"/>
              </a:rPr>
              <a:t>tatements that describe a proposed action or decision. </a:t>
            </a:r>
          </a:p>
          <a:p>
            <a:endParaRPr lang="en-US" sz="2600" dirty="0">
              <a:latin typeface="Atkinson Hyperlegible" pitchFamily="50" charset="0"/>
            </a:endParaRPr>
          </a:p>
          <a:p>
            <a:endParaRPr lang="en-US" sz="2600" dirty="0">
              <a:latin typeface="Atkinson Hyperlegible" pitchFamily="50" charset="0"/>
            </a:endParaRPr>
          </a:p>
          <a:p>
            <a:endParaRPr lang="en-US" sz="2600" dirty="0">
              <a:latin typeface="Atkinson Hyperlegible" pitchFamily="50"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286328"/>
            <a:ext cx="8664819" cy="1162638"/>
          </a:xfrm>
        </p:spPr>
        <p:txBody>
          <a:bodyPr>
            <a:normAutofit/>
          </a:bodyPr>
          <a:lstStyle/>
          <a:p>
            <a:r>
              <a:rPr lang="en-US" sz="3600" b="1" dirty="0">
                <a:solidFill>
                  <a:srgbClr val="1A3E6F"/>
                </a:solidFill>
                <a:latin typeface="Josefin Sans" panose="00000500000000000000" pitchFamily="2" charset="0"/>
              </a:rPr>
              <a:t>Terms to know and understand, cont’d:</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3336427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LouisianaPTA.org/secretary</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942109"/>
            <a:ext cx="10854104" cy="5531592"/>
          </a:xfrm>
        </p:spPr>
        <p:txBody>
          <a:bodyPr>
            <a:normAutofit/>
          </a:bodyPr>
          <a:lstStyle/>
          <a:p>
            <a:r>
              <a:rPr lang="en-US" sz="2400" dirty="0">
                <a:latin typeface="Atkinson Hyperlegible" pitchFamily="50" charset="0"/>
              </a:rPr>
              <a:t>The official record of all meetings.  They are kept forever and become the history of your PTA.</a:t>
            </a:r>
          </a:p>
          <a:p>
            <a:r>
              <a:rPr lang="en-US" sz="2400" dirty="0">
                <a:latin typeface="Atkinson Hyperlegible" pitchFamily="50" charset="0"/>
              </a:rPr>
              <a:t>They protect the members of the PTA. Every member has the responsibility to read the minutes</a:t>
            </a:r>
          </a:p>
          <a:p>
            <a:r>
              <a:rPr lang="en-US" sz="2400" dirty="0">
                <a:latin typeface="Atkinson Hyperlegible" pitchFamily="50" charset="0"/>
              </a:rPr>
              <a:t>A record of what is done, not what is said.</a:t>
            </a:r>
          </a:p>
          <a:p>
            <a:r>
              <a:rPr lang="en-US" sz="2400" dirty="0">
                <a:latin typeface="Atkinson Hyperlegible" pitchFamily="50" charset="0"/>
              </a:rPr>
              <a:t>If it is not in the minutes, it did not happen.</a:t>
            </a:r>
          </a:p>
          <a:p>
            <a:r>
              <a:rPr lang="en-US" sz="2400" dirty="0">
                <a:latin typeface="Atkinson Hyperlegible" pitchFamily="50" charset="0"/>
              </a:rPr>
              <a:t>Personal opinions and discussions are not recorded.</a:t>
            </a:r>
          </a:p>
          <a:p>
            <a:r>
              <a:rPr lang="en-US" sz="2400" dirty="0">
                <a:latin typeface="Atkinson Hyperlegible" pitchFamily="50" charset="0"/>
              </a:rPr>
              <a:t>Written efficiently – complete, concise and efficiently.</a:t>
            </a:r>
          </a:p>
          <a:p>
            <a:r>
              <a:rPr lang="en-US" sz="2400" dirty="0">
                <a:latin typeface="Atkinson Hyperlegible" pitchFamily="50" charset="0"/>
              </a:rPr>
              <a:t>Written in ink in a bound journal with consecutively numbered pages. The secretary signs the minutes at the close of the meeting.</a:t>
            </a:r>
          </a:p>
          <a:p>
            <a:r>
              <a:rPr lang="en-US" sz="2400" dirty="0">
                <a:latin typeface="Atkinson Hyperlegible" pitchFamily="50" charset="0"/>
              </a:rPr>
              <a:t>Meetings may be recorded by one person and all members must be aware of the recording.  Recordings assist the secretary in preparing accurate minutes.  Recordings are destroyed after minutes have been documented.</a:t>
            </a:r>
          </a:p>
          <a:p>
            <a:endParaRPr lang="en-US" sz="2600" dirty="0">
              <a:latin typeface="Atkinson Hyperlegible" pitchFamily="50"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203200"/>
            <a:ext cx="8664819" cy="914400"/>
          </a:xfrm>
        </p:spPr>
        <p:txBody>
          <a:bodyPr>
            <a:normAutofit/>
          </a:bodyPr>
          <a:lstStyle/>
          <a:p>
            <a:r>
              <a:rPr lang="en-US" sz="3600" b="1" dirty="0">
                <a:solidFill>
                  <a:srgbClr val="1A3E6F"/>
                </a:solidFill>
                <a:latin typeface="Atkinson Hyperlegible" pitchFamily="2" charset="0"/>
              </a:rPr>
              <a:t>Minutes are:</a:t>
            </a:r>
            <a:endParaRPr lang="en-US" sz="5400" dirty="0">
              <a:solidFill>
                <a:srgbClr val="1A3E6F"/>
              </a:solidFill>
              <a:latin typeface="Atkinson Hyperlegible" pitchFamily="2" charset="0"/>
            </a:endParaRPr>
          </a:p>
        </p:txBody>
      </p:sp>
    </p:spTree>
    <p:extLst>
      <p:ext uri="{BB962C8B-B14F-4D97-AF65-F5344CB8AC3E}">
        <p14:creationId xmlns:p14="http://schemas.microsoft.com/office/powerpoint/2010/main" val="3351002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6623</TotalTime>
  <Words>1986</Words>
  <Application>Microsoft Office PowerPoint</Application>
  <PresentationFormat>Widescreen</PresentationFormat>
  <Paragraphs>183</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Nova</vt:lpstr>
      <vt:lpstr>Atkinson Hyperlegible</vt:lpstr>
      <vt:lpstr>Calibri</vt:lpstr>
      <vt:lpstr>Calibri Light</vt:lpstr>
      <vt:lpstr>Josefin Sans</vt:lpstr>
      <vt:lpstr>myriad-pro</vt:lpstr>
      <vt:lpstr>Office Theme</vt:lpstr>
      <vt:lpstr>PTA Leadership Training SSecretary</vt:lpstr>
      <vt:lpstr>Why are we here? Why do you PTA?</vt:lpstr>
      <vt:lpstr>Objectives today:</vt:lpstr>
      <vt:lpstr>Where to start?  With Sign-Ups &amp; Downloads</vt:lpstr>
      <vt:lpstr>Do you have the “Write” Stuff?       </vt:lpstr>
      <vt:lpstr>Basic Roles and Responsibilities of the Secretary</vt:lpstr>
      <vt:lpstr>Terms to know and understand</vt:lpstr>
      <vt:lpstr>Terms to know and understand, cont’d:</vt:lpstr>
      <vt:lpstr>Minutes are:</vt:lpstr>
      <vt:lpstr>Contents of Minutes</vt:lpstr>
      <vt:lpstr>Contents of Minutes, cont’d:</vt:lpstr>
      <vt:lpstr>Motions are:</vt:lpstr>
      <vt:lpstr>Draft Your Minutes</vt:lpstr>
      <vt:lpstr>Approved Minutes</vt:lpstr>
      <vt:lpstr>Correcting the Minutes</vt:lpstr>
      <vt:lpstr>PowerPoint Presentation</vt:lpstr>
      <vt:lpstr>Roster Sign-In Sheet</vt:lpstr>
      <vt:lpstr>Records Retention</vt:lpstr>
      <vt:lpstr>Secretary’s Binder </vt:lpstr>
      <vt:lpstr>Communications &amp; Social Media </vt:lpstr>
      <vt:lpstr>Communications &amp; Social Media </vt:lpstr>
      <vt:lpstr>Review – today you have covered:</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PTA Leadership Training Treasurer</dc:title>
  <dc:creator>Beth Maillho</dc:creator>
  <cp:lastModifiedBy>Jean Luc Picard</cp:lastModifiedBy>
  <cp:revision>17</cp:revision>
  <cp:lastPrinted>2022-08-26T08:33:24Z</cp:lastPrinted>
  <dcterms:created xsi:type="dcterms:W3CDTF">2022-07-11T22:19:33Z</dcterms:created>
  <dcterms:modified xsi:type="dcterms:W3CDTF">2022-09-19T13:52:55Z</dcterms:modified>
</cp:coreProperties>
</file>