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8" r:id="rId3"/>
    <p:sldId id="257" r:id="rId4"/>
    <p:sldId id="259" r:id="rId5"/>
    <p:sldId id="268" r:id="rId6"/>
    <p:sldId id="260" r:id="rId7"/>
    <p:sldId id="276" r:id="rId8"/>
    <p:sldId id="261" r:id="rId9"/>
    <p:sldId id="262" r:id="rId10"/>
    <p:sldId id="264" r:id="rId11"/>
    <p:sldId id="273" r:id="rId12"/>
    <p:sldId id="265" r:id="rId13"/>
    <p:sldId id="266" r:id="rId14"/>
    <p:sldId id="275" r:id="rId15"/>
    <p:sldId id="274" r:id="rId16"/>
    <p:sldId id="267" r:id="rId17"/>
    <p:sldId id="270" r:id="rId18"/>
    <p:sldId id="271" r:id="rId19"/>
    <p:sldId id="269" r:id="rId20"/>
    <p:sldId id="282" r:id="rId21"/>
    <p:sldId id="277" r:id="rId22"/>
    <p:sldId id="279" r:id="rId23"/>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6C177-AA56-4F4E-830E-B14DA36BE051}" v="28" dt="2024-05-31T18:53:12.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43" d="100"/>
          <a:sy n="43" d="100"/>
        </p:scale>
        <p:origin x="1958" y="9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ffiliation@louisianapta.org" userId="4e3fb80543349be2" providerId="LiveId" clId="{0A46C177-AA56-4F4E-830E-B14DA36BE051}"/>
    <pc:docChg chg="modSld sldOrd">
      <pc:chgData name="affiliation@louisianapta.org" userId="4e3fb80543349be2" providerId="LiveId" clId="{0A46C177-AA56-4F4E-830E-B14DA36BE051}" dt="2024-05-31T18:53:12.075" v="31" actId="2711"/>
      <pc:docMkLst>
        <pc:docMk/>
      </pc:docMkLst>
      <pc:sldChg chg="addSp modSp">
        <pc:chgData name="affiliation@louisianapta.org" userId="4e3fb80543349be2" providerId="LiveId" clId="{0A46C177-AA56-4F4E-830E-B14DA36BE051}" dt="2024-05-31T18:25:20.269" v="26"/>
        <pc:sldMkLst>
          <pc:docMk/>
          <pc:sldMk cId="4066514260" sldId="257"/>
        </pc:sldMkLst>
        <pc:spChg chg="mod">
          <ac:chgData name="affiliation@louisianapta.org" userId="4e3fb80543349be2" providerId="LiveId" clId="{0A46C177-AA56-4F4E-830E-B14DA36BE051}" dt="2024-05-31T17:38:31.577" v="0" actId="20578"/>
          <ac:spMkLst>
            <pc:docMk/>
            <pc:sldMk cId="4066514260" sldId="257"/>
            <ac:spMk id="3" creationId="{59DC42A9-3901-48CF-43B9-D0F277778DEE}"/>
          </ac:spMkLst>
        </pc:spChg>
        <pc:spChg chg="add mod">
          <ac:chgData name="affiliation@louisianapta.org" userId="4e3fb80543349be2" providerId="LiveId" clId="{0A46C177-AA56-4F4E-830E-B14DA36BE051}" dt="2024-05-31T18:25:20.269" v="26"/>
          <ac:spMkLst>
            <pc:docMk/>
            <pc:sldMk cId="4066514260" sldId="257"/>
            <ac:spMk id="4" creationId="{2D6517D4-2BAB-EC0B-2BDD-73BD2A5F25FE}"/>
          </ac:spMkLst>
        </pc:spChg>
      </pc:sldChg>
      <pc:sldChg chg="addSp modSp">
        <pc:chgData name="affiliation@louisianapta.org" userId="4e3fb80543349be2" providerId="LiveId" clId="{0A46C177-AA56-4F4E-830E-B14DA36BE051}" dt="2024-05-31T18:25:16.923" v="25"/>
        <pc:sldMkLst>
          <pc:docMk/>
          <pc:sldMk cId="2108785523" sldId="259"/>
        </pc:sldMkLst>
        <pc:spChg chg="add mod">
          <ac:chgData name="affiliation@louisianapta.org" userId="4e3fb80543349be2" providerId="LiveId" clId="{0A46C177-AA56-4F4E-830E-B14DA36BE051}" dt="2024-05-31T18:25:16.923" v="25"/>
          <ac:spMkLst>
            <pc:docMk/>
            <pc:sldMk cId="2108785523" sldId="259"/>
            <ac:spMk id="4" creationId="{1A08C6E6-CC89-8F99-AB88-CFD6AC1EE586}"/>
          </ac:spMkLst>
        </pc:spChg>
      </pc:sldChg>
      <pc:sldChg chg="addSp modSp">
        <pc:chgData name="affiliation@louisianapta.org" userId="4e3fb80543349be2" providerId="LiveId" clId="{0A46C177-AA56-4F4E-830E-B14DA36BE051}" dt="2024-05-31T18:25:11.820" v="24"/>
        <pc:sldMkLst>
          <pc:docMk/>
          <pc:sldMk cId="984533136" sldId="260"/>
        </pc:sldMkLst>
        <pc:spChg chg="add mod">
          <ac:chgData name="affiliation@louisianapta.org" userId="4e3fb80543349be2" providerId="LiveId" clId="{0A46C177-AA56-4F4E-830E-B14DA36BE051}" dt="2024-05-31T18:25:11.820" v="24"/>
          <ac:spMkLst>
            <pc:docMk/>
            <pc:sldMk cId="984533136" sldId="260"/>
            <ac:spMk id="2" creationId="{7D6F2E0E-B44E-E6E3-5265-9FC20D77E6AC}"/>
          </ac:spMkLst>
        </pc:spChg>
      </pc:sldChg>
      <pc:sldChg chg="addSp modSp">
        <pc:chgData name="affiliation@louisianapta.org" userId="4e3fb80543349be2" providerId="LiveId" clId="{0A46C177-AA56-4F4E-830E-B14DA36BE051}" dt="2024-05-31T18:24:57.120" v="22"/>
        <pc:sldMkLst>
          <pc:docMk/>
          <pc:sldMk cId="3336427047" sldId="261"/>
        </pc:sldMkLst>
        <pc:spChg chg="add mod">
          <ac:chgData name="affiliation@louisianapta.org" userId="4e3fb80543349be2" providerId="LiveId" clId="{0A46C177-AA56-4F4E-830E-B14DA36BE051}" dt="2024-05-31T18:24:57.120" v="22"/>
          <ac:spMkLst>
            <pc:docMk/>
            <pc:sldMk cId="3336427047" sldId="261"/>
            <ac:spMk id="2" creationId="{A9165F09-C1EB-03C1-D8D4-A4851F2B8DEC}"/>
          </ac:spMkLst>
        </pc:spChg>
      </pc:sldChg>
      <pc:sldChg chg="addSp modSp">
        <pc:chgData name="affiliation@louisianapta.org" userId="4e3fb80543349be2" providerId="LiveId" clId="{0A46C177-AA56-4F4E-830E-B14DA36BE051}" dt="2024-05-31T18:24:53.398" v="21"/>
        <pc:sldMkLst>
          <pc:docMk/>
          <pc:sldMk cId="3351002011" sldId="262"/>
        </pc:sldMkLst>
        <pc:spChg chg="add mod">
          <ac:chgData name="affiliation@louisianapta.org" userId="4e3fb80543349be2" providerId="LiveId" clId="{0A46C177-AA56-4F4E-830E-B14DA36BE051}" dt="2024-05-31T18:24:53.398" v="21"/>
          <ac:spMkLst>
            <pc:docMk/>
            <pc:sldMk cId="3351002011" sldId="262"/>
            <ac:spMk id="2" creationId="{1D5F54C9-6FEE-7307-606E-205521A9D39B}"/>
          </ac:spMkLst>
        </pc:spChg>
        <pc:spChg chg="mod">
          <ac:chgData name="affiliation@louisianapta.org" userId="4e3fb80543349be2" providerId="LiveId" clId="{0A46C177-AA56-4F4E-830E-B14DA36BE051}" dt="2024-05-31T17:46:50.528" v="1" actId="20578"/>
          <ac:spMkLst>
            <pc:docMk/>
            <pc:sldMk cId="3351002011" sldId="262"/>
            <ac:spMk id="15" creationId="{DCDE3E4E-42BE-FD6D-4704-4E0088F13C47}"/>
          </ac:spMkLst>
        </pc:spChg>
      </pc:sldChg>
      <pc:sldChg chg="addSp modSp">
        <pc:chgData name="affiliation@louisianapta.org" userId="4e3fb80543349be2" providerId="LiveId" clId="{0A46C177-AA56-4F4E-830E-B14DA36BE051}" dt="2024-05-31T18:24:49.629" v="20"/>
        <pc:sldMkLst>
          <pc:docMk/>
          <pc:sldMk cId="988757654" sldId="264"/>
        </pc:sldMkLst>
        <pc:spChg chg="add mod">
          <ac:chgData name="affiliation@louisianapta.org" userId="4e3fb80543349be2" providerId="LiveId" clId="{0A46C177-AA56-4F4E-830E-B14DA36BE051}" dt="2024-05-31T18:24:49.629" v="20"/>
          <ac:spMkLst>
            <pc:docMk/>
            <pc:sldMk cId="988757654" sldId="264"/>
            <ac:spMk id="2" creationId="{AE3876C3-B1EC-68C8-2499-26E273C9AB54}"/>
          </ac:spMkLst>
        </pc:spChg>
      </pc:sldChg>
      <pc:sldChg chg="addSp modSp">
        <pc:chgData name="affiliation@louisianapta.org" userId="4e3fb80543349be2" providerId="LiveId" clId="{0A46C177-AA56-4F4E-830E-B14DA36BE051}" dt="2024-05-31T18:24:39.844" v="18"/>
        <pc:sldMkLst>
          <pc:docMk/>
          <pc:sldMk cId="2031500397" sldId="265"/>
        </pc:sldMkLst>
        <pc:spChg chg="add mod">
          <ac:chgData name="affiliation@louisianapta.org" userId="4e3fb80543349be2" providerId="LiveId" clId="{0A46C177-AA56-4F4E-830E-B14DA36BE051}" dt="2024-05-31T18:24:39.844" v="18"/>
          <ac:spMkLst>
            <pc:docMk/>
            <pc:sldMk cId="2031500397" sldId="265"/>
            <ac:spMk id="2" creationId="{D4EA2A73-A61A-80D8-6186-0640E502CCF3}"/>
          </ac:spMkLst>
        </pc:spChg>
      </pc:sldChg>
      <pc:sldChg chg="addSp modSp">
        <pc:chgData name="affiliation@louisianapta.org" userId="4e3fb80543349be2" providerId="LiveId" clId="{0A46C177-AA56-4F4E-830E-B14DA36BE051}" dt="2024-05-31T18:24:25.552" v="17"/>
        <pc:sldMkLst>
          <pc:docMk/>
          <pc:sldMk cId="2634290295" sldId="266"/>
        </pc:sldMkLst>
        <pc:spChg chg="add mod">
          <ac:chgData name="affiliation@louisianapta.org" userId="4e3fb80543349be2" providerId="LiveId" clId="{0A46C177-AA56-4F4E-830E-B14DA36BE051}" dt="2024-05-31T18:24:25.552" v="17"/>
          <ac:spMkLst>
            <pc:docMk/>
            <pc:sldMk cId="2634290295" sldId="266"/>
            <ac:spMk id="2" creationId="{C918691F-F6CA-D85D-783E-3DDD97496E92}"/>
          </ac:spMkLst>
        </pc:spChg>
      </pc:sldChg>
      <pc:sldChg chg="addSp modSp">
        <pc:chgData name="affiliation@louisianapta.org" userId="4e3fb80543349be2" providerId="LiveId" clId="{0A46C177-AA56-4F4E-830E-B14DA36BE051}" dt="2024-05-31T18:24:10.462" v="14"/>
        <pc:sldMkLst>
          <pc:docMk/>
          <pc:sldMk cId="2161174602" sldId="267"/>
        </pc:sldMkLst>
        <pc:spChg chg="add mod">
          <ac:chgData name="affiliation@louisianapta.org" userId="4e3fb80543349be2" providerId="LiveId" clId="{0A46C177-AA56-4F4E-830E-B14DA36BE051}" dt="2024-05-31T18:24:10.462" v="14"/>
          <ac:spMkLst>
            <pc:docMk/>
            <pc:sldMk cId="2161174602" sldId="267"/>
            <ac:spMk id="2" creationId="{879F6FE0-AEC2-2B27-D247-FFE23F9FA2B1}"/>
          </ac:spMkLst>
        </pc:spChg>
      </pc:sldChg>
      <pc:sldChg chg="addSp modSp ord">
        <pc:chgData name="affiliation@louisianapta.org" userId="4e3fb80543349be2" providerId="LiveId" clId="{0A46C177-AA56-4F4E-830E-B14DA36BE051}" dt="2024-05-31T18:45:34.208" v="29"/>
        <pc:sldMkLst>
          <pc:docMk/>
          <pc:sldMk cId="3367815895" sldId="268"/>
        </pc:sldMkLst>
        <pc:spChg chg="add mod">
          <ac:chgData name="affiliation@louisianapta.org" userId="4e3fb80543349be2" providerId="LiveId" clId="{0A46C177-AA56-4F4E-830E-B14DA36BE051}" dt="2024-05-31T18:24:05.106" v="13"/>
          <ac:spMkLst>
            <pc:docMk/>
            <pc:sldMk cId="3367815895" sldId="268"/>
            <ac:spMk id="2" creationId="{D0FE521F-DC36-E9F6-CE09-4B45DC5C8DBF}"/>
          </ac:spMkLst>
        </pc:spChg>
        <pc:spChg chg="mod">
          <ac:chgData name="affiliation@louisianapta.org" userId="4e3fb80543349be2" providerId="LiveId" clId="{0A46C177-AA56-4F4E-830E-B14DA36BE051}" dt="2024-05-31T18:03:11.215" v="4" actId="20578"/>
          <ac:spMkLst>
            <pc:docMk/>
            <pc:sldMk cId="3367815895" sldId="268"/>
            <ac:spMk id="15" creationId="{DCDE3E4E-42BE-FD6D-4704-4E0088F13C47}"/>
          </ac:spMkLst>
        </pc:spChg>
        <pc:spChg chg="mod">
          <ac:chgData name="affiliation@louisianapta.org" userId="4e3fb80543349be2" providerId="LiveId" clId="{0A46C177-AA56-4F4E-830E-B14DA36BE051}" dt="2024-05-31T18:03:05.815" v="3" actId="20578"/>
          <ac:spMkLst>
            <pc:docMk/>
            <pc:sldMk cId="3367815895" sldId="268"/>
            <ac:spMk id="16" creationId="{8DC80649-C156-9228-E9CD-B3BE6202499F}"/>
          </ac:spMkLst>
        </pc:spChg>
      </pc:sldChg>
      <pc:sldChg chg="addSp modSp ord">
        <pc:chgData name="affiliation@louisianapta.org" userId="4e3fb80543349be2" providerId="LiveId" clId="{0A46C177-AA56-4F4E-830E-B14DA36BE051}" dt="2024-05-31T18:23:43.853" v="9"/>
        <pc:sldMkLst>
          <pc:docMk/>
          <pc:sldMk cId="1584227587" sldId="269"/>
        </pc:sldMkLst>
        <pc:spChg chg="add mod">
          <ac:chgData name="affiliation@louisianapta.org" userId="4e3fb80543349be2" providerId="LiveId" clId="{0A46C177-AA56-4F4E-830E-B14DA36BE051}" dt="2024-05-31T18:23:43.853" v="9"/>
          <ac:spMkLst>
            <pc:docMk/>
            <pc:sldMk cId="1584227587" sldId="269"/>
            <ac:spMk id="2" creationId="{797DC650-7F87-3525-F2D6-D7CB0B5F1B56}"/>
          </ac:spMkLst>
        </pc:spChg>
      </pc:sldChg>
      <pc:sldChg chg="addSp modSp ord">
        <pc:chgData name="affiliation@louisianapta.org" userId="4e3fb80543349be2" providerId="LiveId" clId="{0A46C177-AA56-4F4E-830E-B14DA36BE051}" dt="2024-05-31T18:47:28.741" v="30"/>
        <pc:sldMkLst>
          <pc:docMk/>
          <pc:sldMk cId="4072722938" sldId="270"/>
        </pc:sldMkLst>
        <pc:spChg chg="add mod">
          <ac:chgData name="affiliation@louisianapta.org" userId="4e3fb80543349be2" providerId="LiveId" clId="{0A46C177-AA56-4F4E-830E-B14DA36BE051}" dt="2024-05-31T18:23:48.768" v="10"/>
          <ac:spMkLst>
            <pc:docMk/>
            <pc:sldMk cId="4072722938" sldId="270"/>
            <ac:spMk id="2" creationId="{D44E63DD-A620-5E66-5C1B-E91ECD14CFF0}"/>
          </ac:spMkLst>
        </pc:spChg>
        <pc:spChg chg="add mod">
          <ac:chgData name="affiliation@louisianapta.org" userId="4e3fb80543349be2" providerId="LiveId" clId="{0A46C177-AA56-4F4E-830E-B14DA36BE051}" dt="2024-05-31T18:23:50.999" v="11"/>
          <ac:spMkLst>
            <pc:docMk/>
            <pc:sldMk cId="4072722938" sldId="270"/>
            <ac:spMk id="3" creationId="{CC14F4BA-FCE2-6718-307A-1CCD0AB0B735}"/>
          </ac:spMkLst>
        </pc:spChg>
      </pc:sldChg>
      <pc:sldChg chg="addSp modSp ord">
        <pc:chgData name="affiliation@louisianapta.org" userId="4e3fb80543349be2" providerId="LiveId" clId="{0A46C177-AA56-4F4E-830E-B14DA36BE051}" dt="2024-05-31T18:23:55.978" v="12"/>
        <pc:sldMkLst>
          <pc:docMk/>
          <pc:sldMk cId="694652186" sldId="271"/>
        </pc:sldMkLst>
        <pc:spChg chg="add mod">
          <ac:chgData name="affiliation@louisianapta.org" userId="4e3fb80543349be2" providerId="LiveId" clId="{0A46C177-AA56-4F4E-830E-B14DA36BE051}" dt="2024-05-31T18:23:55.978" v="12"/>
          <ac:spMkLst>
            <pc:docMk/>
            <pc:sldMk cId="694652186" sldId="271"/>
            <ac:spMk id="2" creationId="{62ED44E1-3AFE-3952-00A8-9BBAFAA175D1}"/>
          </ac:spMkLst>
        </pc:spChg>
      </pc:sldChg>
      <pc:sldChg chg="addSp modSp">
        <pc:chgData name="affiliation@louisianapta.org" userId="4e3fb80543349be2" providerId="LiveId" clId="{0A46C177-AA56-4F4E-830E-B14DA36BE051}" dt="2024-05-31T18:24:45.717" v="19"/>
        <pc:sldMkLst>
          <pc:docMk/>
          <pc:sldMk cId="3610681612" sldId="273"/>
        </pc:sldMkLst>
        <pc:spChg chg="add mod">
          <ac:chgData name="affiliation@louisianapta.org" userId="4e3fb80543349be2" providerId="LiveId" clId="{0A46C177-AA56-4F4E-830E-B14DA36BE051}" dt="2024-05-31T18:24:45.717" v="19"/>
          <ac:spMkLst>
            <pc:docMk/>
            <pc:sldMk cId="3610681612" sldId="273"/>
            <ac:spMk id="2" creationId="{8E196F91-A5D6-8C6B-AC75-4B446579C61E}"/>
          </ac:spMkLst>
        </pc:spChg>
      </pc:sldChg>
      <pc:sldChg chg="addSp modSp">
        <pc:chgData name="affiliation@louisianapta.org" userId="4e3fb80543349be2" providerId="LiveId" clId="{0A46C177-AA56-4F4E-830E-B14DA36BE051}" dt="2024-05-31T18:24:15.292" v="15"/>
        <pc:sldMkLst>
          <pc:docMk/>
          <pc:sldMk cId="3394593625" sldId="274"/>
        </pc:sldMkLst>
        <pc:spChg chg="add mod">
          <ac:chgData name="affiliation@louisianapta.org" userId="4e3fb80543349be2" providerId="LiveId" clId="{0A46C177-AA56-4F4E-830E-B14DA36BE051}" dt="2024-05-31T18:24:15.292" v="15"/>
          <ac:spMkLst>
            <pc:docMk/>
            <pc:sldMk cId="3394593625" sldId="274"/>
            <ac:spMk id="2" creationId="{60EA6DA5-519C-263E-71AB-47B3A911376E}"/>
          </ac:spMkLst>
        </pc:spChg>
      </pc:sldChg>
      <pc:sldChg chg="addSp modSp">
        <pc:chgData name="affiliation@louisianapta.org" userId="4e3fb80543349be2" providerId="LiveId" clId="{0A46C177-AA56-4F4E-830E-B14DA36BE051}" dt="2024-05-31T18:24:20.763" v="16"/>
        <pc:sldMkLst>
          <pc:docMk/>
          <pc:sldMk cId="703595615" sldId="275"/>
        </pc:sldMkLst>
        <pc:spChg chg="add mod">
          <ac:chgData name="affiliation@louisianapta.org" userId="4e3fb80543349be2" providerId="LiveId" clId="{0A46C177-AA56-4F4E-830E-B14DA36BE051}" dt="2024-05-31T18:24:20.763" v="16"/>
          <ac:spMkLst>
            <pc:docMk/>
            <pc:sldMk cId="703595615" sldId="275"/>
            <ac:spMk id="2" creationId="{A28AB3B3-1D33-3FD8-EED1-210716EC404E}"/>
          </ac:spMkLst>
        </pc:spChg>
      </pc:sldChg>
      <pc:sldChg chg="addSp modSp">
        <pc:chgData name="affiliation@louisianapta.org" userId="4e3fb80543349be2" providerId="LiveId" clId="{0A46C177-AA56-4F4E-830E-B14DA36BE051}" dt="2024-05-31T18:25:01.800" v="23"/>
        <pc:sldMkLst>
          <pc:docMk/>
          <pc:sldMk cId="1941713784" sldId="276"/>
        </pc:sldMkLst>
        <pc:spChg chg="add mod">
          <ac:chgData name="affiliation@louisianapta.org" userId="4e3fb80543349be2" providerId="LiveId" clId="{0A46C177-AA56-4F4E-830E-B14DA36BE051}" dt="2024-05-31T18:25:01.800" v="23"/>
          <ac:spMkLst>
            <pc:docMk/>
            <pc:sldMk cId="1941713784" sldId="276"/>
            <ac:spMk id="2" creationId="{24962B20-702C-A30E-0D06-54041EF2A83A}"/>
          </ac:spMkLst>
        </pc:spChg>
      </pc:sldChg>
      <pc:sldChg chg="addSp modSp">
        <pc:chgData name="affiliation@louisianapta.org" userId="4e3fb80543349be2" providerId="LiveId" clId="{0A46C177-AA56-4F4E-830E-B14DA36BE051}" dt="2024-05-31T18:23:35.749" v="7"/>
        <pc:sldMkLst>
          <pc:docMk/>
          <pc:sldMk cId="476783908" sldId="277"/>
        </pc:sldMkLst>
        <pc:spChg chg="add mod">
          <ac:chgData name="affiliation@louisianapta.org" userId="4e3fb80543349be2" providerId="LiveId" clId="{0A46C177-AA56-4F4E-830E-B14DA36BE051}" dt="2024-05-31T18:23:35.749" v="7"/>
          <ac:spMkLst>
            <pc:docMk/>
            <pc:sldMk cId="476783908" sldId="277"/>
            <ac:spMk id="7" creationId="{C9CF52DB-E920-7FA7-E21F-E478BB7304F8}"/>
          </ac:spMkLst>
        </pc:spChg>
      </pc:sldChg>
      <pc:sldChg chg="modSp">
        <pc:chgData name="affiliation@louisianapta.org" userId="4e3fb80543349be2" providerId="LiveId" clId="{0A46C177-AA56-4F4E-830E-B14DA36BE051}" dt="2024-05-31T18:53:12.075" v="31" actId="2711"/>
        <pc:sldMkLst>
          <pc:docMk/>
          <pc:sldMk cId="2887981721" sldId="278"/>
        </pc:sldMkLst>
        <pc:spChg chg="mod">
          <ac:chgData name="affiliation@louisianapta.org" userId="4e3fb80543349be2" providerId="LiveId" clId="{0A46C177-AA56-4F4E-830E-B14DA36BE051}" dt="2024-05-31T18:53:12.075" v="31" actId="2711"/>
          <ac:spMkLst>
            <pc:docMk/>
            <pc:sldMk cId="2887981721" sldId="278"/>
            <ac:spMk id="3" creationId="{59DC42A9-3901-48CF-43B9-D0F277778DEE}"/>
          </ac:spMkLst>
        </pc:spChg>
      </pc:sldChg>
      <pc:sldChg chg="addSp modSp">
        <pc:chgData name="affiliation@louisianapta.org" userId="4e3fb80543349be2" providerId="LiveId" clId="{0A46C177-AA56-4F4E-830E-B14DA36BE051}" dt="2024-05-31T18:23:39.628" v="8"/>
        <pc:sldMkLst>
          <pc:docMk/>
          <pc:sldMk cId="2844723079" sldId="282"/>
        </pc:sldMkLst>
        <pc:spChg chg="add mod">
          <ac:chgData name="affiliation@louisianapta.org" userId="4e3fb80543349be2" providerId="LiveId" clId="{0A46C177-AA56-4F4E-830E-B14DA36BE051}" dt="2024-05-31T18:23:39.628" v="8"/>
          <ac:spMkLst>
            <pc:docMk/>
            <pc:sldMk cId="2844723079" sldId="282"/>
            <ac:spMk id="2" creationId="{CB9672DE-3B19-F879-37FF-3988ACE32CE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C13B74-26E1-07EA-B7B8-D1296966E9EE}"/>
              </a:ext>
            </a:extLst>
          </p:cNvPr>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1ADBA3-F600-9378-959B-7E90F134E41D}"/>
              </a:ext>
            </a:extLst>
          </p:cNvPr>
          <p:cNvSpPr>
            <a:spLocks noGrp="1"/>
          </p:cNvSpPr>
          <p:nvPr>
            <p:ph type="dt" sz="quarter" idx="1"/>
          </p:nvPr>
        </p:nvSpPr>
        <p:spPr>
          <a:xfrm>
            <a:off x="5438775" y="0"/>
            <a:ext cx="4160838" cy="366713"/>
          </a:xfrm>
          <a:prstGeom prst="rect">
            <a:avLst/>
          </a:prstGeom>
        </p:spPr>
        <p:txBody>
          <a:bodyPr vert="horz" lIns="91440" tIns="45720" rIns="91440" bIns="45720" rtlCol="0"/>
          <a:lstStyle>
            <a:lvl1pPr algn="r">
              <a:defRPr sz="1200"/>
            </a:lvl1pPr>
          </a:lstStyle>
          <a:p>
            <a:fld id="{76880605-397B-46E4-8B3D-DBDAC2873DA1}" type="datetimeFigureOut">
              <a:rPr lang="en-US" smtClean="0"/>
              <a:t>5/31/2024</a:t>
            </a:fld>
            <a:endParaRPr lang="en-US"/>
          </a:p>
        </p:txBody>
      </p:sp>
      <p:sp>
        <p:nvSpPr>
          <p:cNvPr id="4" name="Footer Placeholder 3">
            <a:extLst>
              <a:ext uri="{FF2B5EF4-FFF2-40B4-BE49-F238E27FC236}">
                <a16:creationId xmlns:a16="http://schemas.microsoft.com/office/drawing/2014/main" id="{7121A880-E6DE-5887-4D4B-529E9377261A}"/>
              </a:ext>
            </a:extLst>
          </p:cNvPr>
          <p:cNvSpPr>
            <a:spLocks noGrp="1"/>
          </p:cNvSpPr>
          <p:nvPr>
            <p:ph type="ftr" sz="quarter" idx="2"/>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30A1A7-E914-7EEF-2F11-4DA560166F3D}"/>
              </a:ext>
            </a:extLst>
          </p:cNvPr>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E7B411C9-14BD-4049-8E9A-8441F7928DBA}" type="slidenum">
              <a:rPr lang="en-US" smtClean="0"/>
              <a:t>‹#›</a:t>
            </a:fld>
            <a:endParaRPr lang="en-US"/>
          </a:p>
        </p:txBody>
      </p:sp>
    </p:spTree>
    <p:extLst>
      <p:ext uri="{BB962C8B-B14F-4D97-AF65-F5344CB8AC3E}">
        <p14:creationId xmlns:p14="http://schemas.microsoft.com/office/powerpoint/2010/main" val="5496846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38775" y="0"/>
            <a:ext cx="4160838" cy="366713"/>
          </a:xfrm>
          <a:prstGeom prst="rect">
            <a:avLst/>
          </a:prstGeom>
        </p:spPr>
        <p:txBody>
          <a:bodyPr vert="horz" lIns="91440" tIns="45720" rIns="91440" bIns="45720" rtlCol="0"/>
          <a:lstStyle>
            <a:lvl1pPr algn="r">
              <a:defRPr sz="1200"/>
            </a:lvl1pPr>
          </a:lstStyle>
          <a:p>
            <a:fld id="{073A5E4F-370D-4CE7-853E-C99E16F16125}" type="datetimeFigureOut">
              <a:rPr lang="en-US" smtClean="0"/>
              <a:t>5/31/2024</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438" y="3521075"/>
            <a:ext cx="7680325" cy="287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38775" y="6948488"/>
            <a:ext cx="4160838" cy="366712"/>
          </a:xfrm>
          <a:prstGeom prst="rect">
            <a:avLst/>
          </a:prstGeom>
        </p:spPr>
        <p:txBody>
          <a:bodyPr vert="horz" lIns="91440" tIns="45720" rIns="91440" bIns="45720" rtlCol="0" anchor="b"/>
          <a:lstStyle>
            <a:lvl1pPr algn="r">
              <a:defRPr sz="1200"/>
            </a:lvl1pPr>
          </a:lstStyle>
          <a:p>
            <a:fld id="{F3EA6C9C-47E3-4EE8-B5EE-FD8F0F6AD38C}" type="slidenum">
              <a:rPr lang="en-US" smtClean="0"/>
              <a:t>‹#›</a:t>
            </a:fld>
            <a:endParaRPr lang="en-US"/>
          </a:p>
        </p:txBody>
      </p:sp>
    </p:spTree>
    <p:extLst>
      <p:ext uri="{BB962C8B-B14F-4D97-AF65-F5344CB8AC3E}">
        <p14:creationId xmlns:p14="http://schemas.microsoft.com/office/powerpoint/2010/main" val="34626905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8235-AA4E-6D61-5756-3D3C1E8EA7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EB09D2-DD7A-DB3C-B510-820158B8C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31425F-9DEA-DD3D-D5B8-D10A2C38F6E8}"/>
              </a:ext>
            </a:extLst>
          </p:cNvPr>
          <p:cNvSpPr>
            <a:spLocks noGrp="1"/>
          </p:cNvSpPr>
          <p:nvPr>
            <p:ph type="dt" sz="half" idx="10"/>
          </p:nvPr>
        </p:nvSpPr>
        <p:spPr/>
        <p:txBody>
          <a:bodyPr/>
          <a:lstStyle/>
          <a:p>
            <a:fld id="{1E1E5C7C-56F0-4ABC-BB8F-3435905FEAE9}" type="datetime1">
              <a:rPr lang="en-US" smtClean="0"/>
              <a:t>5/31/2024</a:t>
            </a:fld>
            <a:endParaRPr lang="en-US" dirty="0"/>
          </a:p>
        </p:txBody>
      </p:sp>
      <p:sp>
        <p:nvSpPr>
          <p:cNvPr id="5" name="Footer Placeholder 4">
            <a:extLst>
              <a:ext uri="{FF2B5EF4-FFF2-40B4-BE49-F238E27FC236}">
                <a16:creationId xmlns:a16="http://schemas.microsoft.com/office/drawing/2014/main" id="{E1067CFF-44B6-D2C1-ED57-592CB35CC3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6ABCC9-4E02-4EB5-6028-13A5F4688838}"/>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103744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59CD-1BAF-7184-F57A-C943E6C0EC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72F2AD-9803-F239-A416-50B31E6A0F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62972-BEAB-B428-3C80-3E1DB1CA82D0}"/>
              </a:ext>
            </a:extLst>
          </p:cNvPr>
          <p:cNvSpPr>
            <a:spLocks noGrp="1"/>
          </p:cNvSpPr>
          <p:nvPr>
            <p:ph type="dt" sz="half" idx="10"/>
          </p:nvPr>
        </p:nvSpPr>
        <p:spPr/>
        <p:txBody>
          <a:bodyPr/>
          <a:lstStyle/>
          <a:p>
            <a:fld id="{53BBCCC7-F546-4620-A2A1-2878973B062A}" type="datetime1">
              <a:rPr lang="en-US" smtClean="0"/>
              <a:t>5/31/2024</a:t>
            </a:fld>
            <a:endParaRPr lang="en-US" dirty="0"/>
          </a:p>
        </p:txBody>
      </p:sp>
      <p:sp>
        <p:nvSpPr>
          <p:cNvPr id="5" name="Footer Placeholder 4">
            <a:extLst>
              <a:ext uri="{FF2B5EF4-FFF2-40B4-BE49-F238E27FC236}">
                <a16:creationId xmlns:a16="http://schemas.microsoft.com/office/drawing/2014/main" id="{8C558B4F-926E-2763-A5A4-0E4AE361C1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064E0D-0331-0922-6828-F552615550B9}"/>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76436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8B1B1-5BFB-544C-6C9C-A20E35580C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4CFF12-9A92-312B-41A5-A5ADF0761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B43C5-57BB-9D97-7604-96DEA3F4995A}"/>
              </a:ext>
            </a:extLst>
          </p:cNvPr>
          <p:cNvSpPr>
            <a:spLocks noGrp="1"/>
          </p:cNvSpPr>
          <p:nvPr>
            <p:ph type="dt" sz="half" idx="10"/>
          </p:nvPr>
        </p:nvSpPr>
        <p:spPr/>
        <p:txBody>
          <a:bodyPr/>
          <a:lstStyle/>
          <a:p>
            <a:fld id="{36FBC869-B511-46AA-BA31-DB9C640654AF}" type="datetime1">
              <a:rPr lang="en-US" smtClean="0"/>
              <a:t>5/31/2024</a:t>
            </a:fld>
            <a:endParaRPr lang="en-US" dirty="0"/>
          </a:p>
        </p:txBody>
      </p:sp>
      <p:sp>
        <p:nvSpPr>
          <p:cNvPr id="5" name="Footer Placeholder 4">
            <a:extLst>
              <a:ext uri="{FF2B5EF4-FFF2-40B4-BE49-F238E27FC236}">
                <a16:creationId xmlns:a16="http://schemas.microsoft.com/office/drawing/2014/main" id="{A6E41F0F-E42C-AE5F-CD15-D6F6F38CA0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BCDA6D-103B-C913-621E-BF4449DBDB91}"/>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07168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D7A78-F904-1DD7-58D9-E01326BADC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5DAA13-33F2-2BCB-1C17-E0417ED432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0BEA2-83E9-96A3-F22C-B7379A3A5623}"/>
              </a:ext>
            </a:extLst>
          </p:cNvPr>
          <p:cNvSpPr>
            <a:spLocks noGrp="1"/>
          </p:cNvSpPr>
          <p:nvPr>
            <p:ph type="dt" sz="half" idx="10"/>
          </p:nvPr>
        </p:nvSpPr>
        <p:spPr/>
        <p:txBody>
          <a:bodyPr/>
          <a:lstStyle/>
          <a:p>
            <a:fld id="{68E35C7F-84FD-445C-B430-CC7C33FAE2C2}" type="datetime1">
              <a:rPr lang="en-US" smtClean="0"/>
              <a:t>5/31/2024</a:t>
            </a:fld>
            <a:endParaRPr lang="en-US" dirty="0"/>
          </a:p>
        </p:txBody>
      </p:sp>
      <p:sp>
        <p:nvSpPr>
          <p:cNvPr id="5" name="Footer Placeholder 4">
            <a:extLst>
              <a:ext uri="{FF2B5EF4-FFF2-40B4-BE49-F238E27FC236}">
                <a16:creationId xmlns:a16="http://schemas.microsoft.com/office/drawing/2014/main" id="{E93D310E-AA33-917F-6E04-A9939BC74C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EFB2B5-2F83-2F50-9D6E-C6DCAE2021F8}"/>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340144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1A88-C02D-D356-4292-6CBE24E87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0AF8BB-C6CF-E0D8-B53D-EF7E80DED0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76B4E6-366C-9A32-6FCE-8C9873A6846B}"/>
              </a:ext>
            </a:extLst>
          </p:cNvPr>
          <p:cNvSpPr>
            <a:spLocks noGrp="1"/>
          </p:cNvSpPr>
          <p:nvPr>
            <p:ph type="dt" sz="half" idx="10"/>
          </p:nvPr>
        </p:nvSpPr>
        <p:spPr/>
        <p:txBody>
          <a:bodyPr/>
          <a:lstStyle/>
          <a:p>
            <a:fld id="{0DB1F525-51D3-44AB-8163-550B8D2415A6}" type="datetime1">
              <a:rPr lang="en-US" smtClean="0"/>
              <a:t>5/31/2024</a:t>
            </a:fld>
            <a:endParaRPr lang="en-US" dirty="0"/>
          </a:p>
        </p:txBody>
      </p:sp>
      <p:sp>
        <p:nvSpPr>
          <p:cNvPr id="5" name="Footer Placeholder 4">
            <a:extLst>
              <a:ext uri="{FF2B5EF4-FFF2-40B4-BE49-F238E27FC236}">
                <a16:creationId xmlns:a16="http://schemas.microsoft.com/office/drawing/2014/main" id="{55811EC5-FB1C-AA2F-5D06-34C0F1E710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3C42FD-DF6D-321A-F7C1-E26830251B61}"/>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61910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EBEA3-BD38-49A2-2A21-354063452E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8F1A89-D533-A138-50AF-C40F28B5C9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638907-728E-6F20-4310-9B3A3F320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E232F9-D5A0-7BFF-A32D-CCE72A597BA3}"/>
              </a:ext>
            </a:extLst>
          </p:cNvPr>
          <p:cNvSpPr>
            <a:spLocks noGrp="1"/>
          </p:cNvSpPr>
          <p:nvPr>
            <p:ph type="dt" sz="half" idx="10"/>
          </p:nvPr>
        </p:nvSpPr>
        <p:spPr/>
        <p:txBody>
          <a:bodyPr/>
          <a:lstStyle/>
          <a:p>
            <a:fld id="{443DAD1A-5AAD-443A-BDDE-2872BDAF80E4}" type="datetime1">
              <a:rPr lang="en-US" smtClean="0"/>
              <a:t>5/31/2024</a:t>
            </a:fld>
            <a:endParaRPr lang="en-US" dirty="0"/>
          </a:p>
        </p:txBody>
      </p:sp>
      <p:sp>
        <p:nvSpPr>
          <p:cNvPr id="6" name="Footer Placeholder 5">
            <a:extLst>
              <a:ext uri="{FF2B5EF4-FFF2-40B4-BE49-F238E27FC236}">
                <a16:creationId xmlns:a16="http://schemas.microsoft.com/office/drawing/2014/main" id="{24E9E61B-86CE-1C77-5472-7189A90C8E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3F7DE7-6FE1-2FDE-1E29-05BC864514FA}"/>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414973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8486-D4E8-D658-C018-231F30CA0C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FC723D-5976-5012-9D7A-D9C61192B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2B614-4814-A93A-8F00-98B4713752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0E7D37-797F-8E52-BA87-CDEC2F88B5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CA19DC-7589-2F33-596B-819A19AB96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DD9F6-66B7-1DF2-442C-CEC4B62CDFFC}"/>
              </a:ext>
            </a:extLst>
          </p:cNvPr>
          <p:cNvSpPr>
            <a:spLocks noGrp="1"/>
          </p:cNvSpPr>
          <p:nvPr>
            <p:ph type="dt" sz="half" idx="10"/>
          </p:nvPr>
        </p:nvSpPr>
        <p:spPr/>
        <p:txBody>
          <a:bodyPr/>
          <a:lstStyle/>
          <a:p>
            <a:fld id="{11FA6DF7-8D07-474E-98C8-F00FAE3B86BE}" type="datetime1">
              <a:rPr lang="en-US" smtClean="0"/>
              <a:t>5/31/2024</a:t>
            </a:fld>
            <a:endParaRPr lang="en-US" dirty="0"/>
          </a:p>
        </p:txBody>
      </p:sp>
      <p:sp>
        <p:nvSpPr>
          <p:cNvPr id="8" name="Footer Placeholder 7">
            <a:extLst>
              <a:ext uri="{FF2B5EF4-FFF2-40B4-BE49-F238E27FC236}">
                <a16:creationId xmlns:a16="http://schemas.microsoft.com/office/drawing/2014/main" id="{E5750230-6878-128C-8456-A0EB981099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C7CB46C-86BA-83C7-8547-380A97312ABC}"/>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71257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59CD-8127-C65F-592B-2824C3314C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045729-7293-33A0-7D54-E8944DDA88FA}"/>
              </a:ext>
            </a:extLst>
          </p:cNvPr>
          <p:cNvSpPr>
            <a:spLocks noGrp="1"/>
          </p:cNvSpPr>
          <p:nvPr>
            <p:ph type="dt" sz="half" idx="10"/>
          </p:nvPr>
        </p:nvSpPr>
        <p:spPr/>
        <p:txBody>
          <a:bodyPr/>
          <a:lstStyle/>
          <a:p>
            <a:fld id="{CCEB9178-1E29-4F68-86DF-2D3D9005E51B}" type="datetime1">
              <a:rPr lang="en-US" smtClean="0"/>
              <a:t>5/31/2024</a:t>
            </a:fld>
            <a:endParaRPr lang="en-US" dirty="0"/>
          </a:p>
        </p:txBody>
      </p:sp>
      <p:sp>
        <p:nvSpPr>
          <p:cNvPr id="4" name="Footer Placeholder 3">
            <a:extLst>
              <a:ext uri="{FF2B5EF4-FFF2-40B4-BE49-F238E27FC236}">
                <a16:creationId xmlns:a16="http://schemas.microsoft.com/office/drawing/2014/main" id="{D00A0F9E-61C0-8A14-0AC9-C7DED08965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E5CA1C0-529F-AC77-A393-29656AE86E05}"/>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170007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BFD68-5B0B-986E-00D2-07D6A49C2FB6}"/>
              </a:ext>
            </a:extLst>
          </p:cNvPr>
          <p:cNvSpPr>
            <a:spLocks noGrp="1"/>
          </p:cNvSpPr>
          <p:nvPr>
            <p:ph type="dt" sz="half" idx="10"/>
          </p:nvPr>
        </p:nvSpPr>
        <p:spPr/>
        <p:txBody>
          <a:bodyPr/>
          <a:lstStyle/>
          <a:p>
            <a:fld id="{4D838D59-E680-450E-A0E1-C1D733736230}" type="datetime1">
              <a:rPr lang="en-US" smtClean="0"/>
              <a:t>5/31/2024</a:t>
            </a:fld>
            <a:endParaRPr lang="en-US" dirty="0"/>
          </a:p>
        </p:txBody>
      </p:sp>
      <p:sp>
        <p:nvSpPr>
          <p:cNvPr id="3" name="Footer Placeholder 2">
            <a:extLst>
              <a:ext uri="{FF2B5EF4-FFF2-40B4-BE49-F238E27FC236}">
                <a16:creationId xmlns:a16="http://schemas.microsoft.com/office/drawing/2014/main" id="{7C58A9AD-8021-7F14-30A7-BDD303B37C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A37E543-6D27-D75D-E6EC-2869647CF2AA}"/>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7561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5A46-6289-13D8-5528-04D67186DD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21EED5-4985-1B13-15FF-74DC1EA729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A68AD2-2074-F122-93D8-78208DFB1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AEDEC-19EB-D2F3-8B18-C415D916FC17}"/>
              </a:ext>
            </a:extLst>
          </p:cNvPr>
          <p:cNvSpPr>
            <a:spLocks noGrp="1"/>
          </p:cNvSpPr>
          <p:nvPr>
            <p:ph type="dt" sz="half" idx="10"/>
          </p:nvPr>
        </p:nvSpPr>
        <p:spPr/>
        <p:txBody>
          <a:bodyPr/>
          <a:lstStyle/>
          <a:p>
            <a:fld id="{837D8CE2-6F54-4FB4-B461-EED211B18995}" type="datetime1">
              <a:rPr lang="en-US" smtClean="0"/>
              <a:t>5/31/2024</a:t>
            </a:fld>
            <a:endParaRPr lang="en-US" dirty="0"/>
          </a:p>
        </p:txBody>
      </p:sp>
      <p:sp>
        <p:nvSpPr>
          <p:cNvPr id="6" name="Footer Placeholder 5">
            <a:extLst>
              <a:ext uri="{FF2B5EF4-FFF2-40B4-BE49-F238E27FC236}">
                <a16:creationId xmlns:a16="http://schemas.microsoft.com/office/drawing/2014/main" id="{99D70436-C5EE-E806-77F5-35C3142AA5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B72904-A265-8D6B-9BF6-C50F59607675}"/>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324147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5186-491E-54AC-F3C9-BD39F6B7D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167BAB-ABBC-8671-E203-07EC80243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FA7C6B0-8DEE-615F-1A9C-F8F558F94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9713BE-B7CF-9DED-C4AA-2FFCBA98E00F}"/>
              </a:ext>
            </a:extLst>
          </p:cNvPr>
          <p:cNvSpPr>
            <a:spLocks noGrp="1"/>
          </p:cNvSpPr>
          <p:nvPr>
            <p:ph type="dt" sz="half" idx="10"/>
          </p:nvPr>
        </p:nvSpPr>
        <p:spPr/>
        <p:txBody>
          <a:bodyPr/>
          <a:lstStyle/>
          <a:p>
            <a:fld id="{8565F37E-F7F5-4D6A-A1D5-B08204DF2F0C}" type="datetime1">
              <a:rPr lang="en-US" smtClean="0"/>
              <a:t>5/31/2024</a:t>
            </a:fld>
            <a:endParaRPr lang="en-US" dirty="0"/>
          </a:p>
        </p:txBody>
      </p:sp>
      <p:sp>
        <p:nvSpPr>
          <p:cNvPr id="6" name="Footer Placeholder 5">
            <a:extLst>
              <a:ext uri="{FF2B5EF4-FFF2-40B4-BE49-F238E27FC236}">
                <a16:creationId xmlns:a16="http://schemas.microsoft.com/office/drawing/2014/main" id="{474770E8-AD32-0E07-68E3-D14CAFE4FD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E7567E-6819-B373-6862-50BCCA33902F}"/>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87756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9FD35-1ED4-C9A3-9A66-14B91F0971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AEE05A-981D-20A9-C2C9-139F237B65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85D64-C8A9-4941-675C-CD59F25705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174A9-8332-4B28-BF09-E12B2410E7DA}" type="datetime1">
              <a:rPr lang="en-US" smtClean="0"/>
              <a:t>5/31/2024</a:t>
            </a:fld>
            <a:endParaRPr lang="en-US" dirty="0"/>
          </a:p>
        </p:txBody>
      </p:sp>
      <p:sp>
        <p:nvSpPr>
          <p:cNvPr id="5" name="Footer Placeholder 4">
            <a:extLst>
              <a:ext uri="{FF2B5EF4-FFF2-40B4-BE49-F238E27FC236}">
                <a16:creationId xmlns:a16="http://schemas.microsoft.com/office/drawing/2014/main" id="{E81F4B0A-F16E-E996-6ADD-1C56615A6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E83C9D0-AB81-8316-45E2-4016AA6EC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043B0-9CDB-436F-AE83-03FC7101DDF1}" type="slidenum">
              <a:rPr lang="en-US" smtClean="0"/>
              <a:t>‹#›</a:t>
            </a:fld>
            <a:endParaRPr lang="en-US" dirty="0"/>
          </a:p>
        </p:txBody>
      </p:sp>
    </p:spTree>
    <p:extLst>
      <p:ext uri="{BB962C8B-B14F-4D97-AF65-F5344CB8AC3E}">
        <p14:creationId xmlns:p14="http://schemas.microsoft.com/office/powerpoint/2010/main" val="1577090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rev.state.la.u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ctrTitle"/>
          </p:nvPr>
        </p:nvSpPr>
        <p:spPr>
          <a:xfrm>
            <a:off x="0" y="1375996"/>
            <a:ext cx="12192000" cy="3182815"/>
          </a:xfrm>
          <a:solidFill>
            <a:srgbClr val="1A3E6F"/>
          </a:solidFill>
        </p:spPr>
        <p:txBody>
          <a:bodyPr>
            <a:normAutofit fontScale="90000"/>
          </a:bodyPr>
          <a:lstStyle/>
          <a:p>
            <a:pPr>
              <a:spcAft>
                <a:spcPts val="1200"/>
              </a:spcAft>
            </a:pPr>
            <a:r>
              <a:rPr lang="en-US" b="1" dirty="0">
                <a:solidFill>
                  <a:schemeClr val="bg1"/>
                </a:solidFill>
                <a:latin typeface="Josefin Sans" panose="00000500000000000000" pitchFamily="2" charset="0"/>
              </a:rPr>
              <a:t>PTA Leadership Training</a:t>
            </a:r>
            <a:br>
              <a:rPr lang="en-US" sz="1300" dirty="0">
                <a:solidFill>
                  <a:srgbClr val="1A3E6F"/>
                </a:solidFill>
                <a:latin typeface="Josefin Sans" panose="00000500000000000000" pitchFamily="2" charset="0"/>
              </a:rPr>
            </a:br>
            <a:r>
              <a:rPr lang="en-US" sz="16700" dirty="0">
                <a:solidFill>
                  <a:schemeClr val="bg1"/>
                </a:solidFill>
                <a:latin typeface="Josefin Sans" panose="00000500000000000000" pitchFamily="2" charset="0"/>
              </a:rPr>
              <a:t>Treasurer</a:t>
            </a:r>
            <a:endParaRPr lang="en-US" dirty="0">
              <a:solidFill>
                <a:schemeClr val="bg1"/>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type="subTitle" idx="1"/>
          </p:nvPr>
        </p:nvSpPr>
        <p:spPr>
          <a:xfrm>
            <a:off x="1524000" y="4752241"/>
            <a:ext cx="9144000" cy="1894742"/>
          </a:xfrm>
        </p:spPr>
        <p:txBody>
          <a:bodyPr>
            <a:normAutofit/>
          </a:bodyPr>
          <a:lstStyle/>
          <a:p>
            <a:r>
              <a:rPr lang="en-US" sz="4400" dirty="0">
                <a:solidFill>
                  <a:srgbClr val="1A3E6F"/>
                </a:solidFill>
                <a:latin typeface="Abadi" panose="020B0604020104020204" pitchFamily="34" charset="0"/>
              </a:rPr>
              <a:t>Hosted by Louisiana PTA</a:t>
            </a:r>
          </a:p>
          <a:p>
            <a:r>
              <a:rPr lang="en-US" sz="3200" dirty="0">
                <a:solidFill>
                  <a:srgbClr val="1A3E6F"/>
                </a:solidFill>
                <a:latin typeface="Abadi" panose="020B0604020104020204" pitchFamily="34" charset="0"/>
              </a:rPr>
              <a:t>LouisianaPTA.org/treasurer</a:t>
            </a:r>
          </a:p>
          <a:p>
            <a:r>
              <a:rPr lang="en-US" sz="3200" dirty="0">
                <a:solidFill>
                  <a:srgbClr val="1A3E6F"/>
                </a:solidFill>
                <a:latin typeface="Abadi" panose="020B0604020104020204" pitchFamily="34" charset="0"/>
              </a:rPr>
              <a:t>Treasurer@LouisianaPTA.org</a:t>
            </a:r>
            <a:endParaRPr lang="en-US" sz="4400" dirty="0">
              <a:solidFill>
                <a:srgbClr val="1A3E6F"/>
              </a:solidFill>
              <a:latin typeface="Abadi" panose="020B0604020104020204" pitchFamily="34" charset="0"/>
            </a:endParaRPr>
          </a:p>
        </p:txBody>
      </p:sp>
      <p:pic>
        <p:nvPicPr>
          <p:cNvPr id="8" name="Picture 7">
            <a:extLst>
              <a:ext uri="{FF2B5EF4-FFF2-40B4-BE49-F238E27FC236}">
                <a16:creationId xmlns:a16="http://schemas.microsoft.com/office/drawing/2014/main" id="{61763B39-A2D2-1A4D-5363-A4DE5D546B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9137" y="175706"/>
            <a:ext cx="2847730" cy="1090385"/>
          </a:xfrm>
          <a:prstGeom prst="rect">
            <a:avLst/>
          </a:prstGeom>
        </p:spPr>
      </p:pic>
    </p:spTree>
    <p:extLst>
      <p:ext uri="{BB962C8B-B14F-4D97-AF65-F5344CB8AC3E}">
        <p14:creationId xmlns:p14="http://schemas.microsoft.com/office/powerpoint/2010/main" val="3610979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pic>
        <p:nvPicPr>
          <p:cNvPr id="3" name="Content Placeholder 2" descr="Table&#10;&#10;Description automatically generated">
            <a:extLst>
              <a:ext uri="{FF2B5EF4-FFF2-40B4-BE49-F238E27FC236}">
                <a16:creationId xmlns:a16="http://schemas.microsoft.com/office/drawing/2014/main" id="{097C890E-42F5-3912-A6E1-009E73CEFAF9}"/>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501" r="6182" b="2732"/>
          <a:stretch/>
        </p:blipFill>
        <p:spPr>
          <a:xfrm>
            <a:off x="7047034" y="79132"/>
            <a:ext cx="5086349" cy="6444506"/>
          </a:xfrm>
          <a:ln>
            <a:noFill/>
          </a:ln>
        </p:spPr>
      </p:pic>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57780" y="175706"/>
            <a:ext cx="8664819" cy="656558"/>
          </a:xfrm>
        </p:spPr>
        <p:txBody>
          <a:bodyPr>
            <a:normAutofit/>
          </a:bodyPr>
          <a:lstStyle/>
          <a:p>
            <a:r>
              <a:rPr lang="en-US" sz="3100" b="1" dirty="0">
                <a:solidFill>
                  <a:srgbClr val="1A3E6F"/>
                </a:solidFill>
                <a:latin typeface="Josefin Sans" panose="00000500000000000000" pitchFamily="2" charset="0"/>
              </a:rPr>
              <a:t>Sample Budget</a:t>
            </a:r>
            <a:endParaRPr lang="en-US" dirty="0">
              <a:solidFill>
                <a:srgbClr val="1A3E6F"/>
              </a:solidFill>
              <a:latin typeface="Josefin Sans" panose="00000500000000000000" pitchFamily="2" charset="0"/>
            </a:endParaRPr>
          </a:p>
        </p:txBody>
      </p:sp>
      <p:sp>
        <p:nvSpPr>
          <p:cNvPr id="9" name="Subtitle 2">
            <a:extLst>
              <a:ext uri="{FF2B5EF4-FFF2-40B4-BE49-F238E27FC236}">
                <a16:creationId xmlns:a16="http://schemas.microsoft.com/office/drawing/2014/main" id="{E84511C8-2714-A51A-AAB5-6EBA2187F083}"/>
              </a:ext>
            </a:extLst>
          </p:cNvPr>
          <p:cNvSpPr txBox="1">
            <a:spLocks/>
          </p:cNvSpPr>
          <p:nvPr/>
        </p:nvSpPr>
        <p:spPr>
          <a:xfrm>
            <a:off x="431800" y="832265"/>
            <a:ext cx="6615234" cy="564143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Abadi" panose="020B0604020104020204" pitchFamily="34" charset="0"/>
              </a:rPr>
              <a:t>Each line item lists its income, expense, and net totals. </a:t>
            </a:r>
            <a:r>
              <a:rPr lang="en-US" sz="2600" i="1" dirty="0">
                <a:latin typeface="Abadi" panose="020B0604020104020204" pitchFamily="34" charset="0"/>
              </a:rPr>
              <a:t>This sample budget is from MoneyMinder.com and is only a suggestion. </a:t>
            </a:r>
          </a:p>
          <a:p>
            <a:pPr marL="573088"/>
            <a:r>
              <a:rPr lang="en-US" sz="2600" dirty="0">
                <a:latin typeface="Abadi" panose="020B0604020104020204" pitchFamily="34" charset="0"/>
              </a:rPr>
              <a:t>Section 1: Fundraising </a:t>
            </a:r>
          </a:p>
          <a:p>
            <a:pPr marL="573088"/>
            <a:r>
              <a:rPr lang="en-US" sz="2600" dirty="0">
                <a:latin typeface="Abadi" panose="020B0604020104020204" pitchFamily="34" charset="0"/>
              </a:rPr>
              <a:t>Section 2: Student &amp; Parent Programs</a:t>
            </a:r>
          </a:p>
          <a:p>
            <a:pPr marL="573088"/>
            <a:r>
              <a:rPr lang="en-US" sz="2600" dirty="0">
                <a:latin typeface="Abadi" panose="020B0604020104020204" pitchFamily="34" charset="0"/>
              </a:rPr>
              <a:t>Section 3: Teacher, School, &amp; Community</a:t>
            </a:r>
          </a:p>
          <a:p>
            <a:pPr marL="573088"/>
            <a:r>
              <a:rPr lang="en-US" sz="2600" dirty="0">
                <a:latin typeface="Abadi" panose="020B0604020104020204" pitchFamily="34" charset="0"/>
              </a:rPr>
              <a:t>Section 4: Administrative</a:t>
            </a:r>
          </a:p>
          <a:p>
            <a:pPr marL="0" indent="0">
              <a:buNone/>
            </a:pPr>
            <a:r>
              <a:rPr lang="en-US" sz="2600" dirty="0">
                <a:latin typeface="Abadi" panose="020B0604020104020204" pitchFamily="34" charset="0"/>
              </a:rPr>
              <a:t>Do not cluster all Hospitality events into one line item. Individualize those events, such as Staff Welcome Luncheon, Christmas Luncheon, and Teacher Appreciation Luncheon. </a:t>
            </a:r>
          </a:p>
          <a:p>
            <a:pPr marL="0" indent="0">
              <a:buNone/>
            </a:pPr>
            <a:r>
              <a:rPr lang="en-US" sz="2600" dirty="0">
                <a:latin typeface="Abadi" panose="020B0604020104020204" pitchFamily="34" charset="0"/>
              </a:rPr>
              <a:t>The IRS says a maximum of 5% of the budget can go to “Hospitality.” This is really for a Welcome Committee who, for example, might offer a cup of coffee at a sign-in table.</a:t>
            </a:r>
          </a:p>
        </p:txBody>
      </p:sp>
      <p:sp>
        <p:nvSpPr>
          <p:cNvPr id="2" name="Title 1">
            <a:extLst>
              <a:ext uri="{FF2B5EF4-FFF2-40B4-BE49-F238E27FC236}">
                <a16:creationId xmlns:a16="http://schemas.microsoft.com/office/drawing/2014/main" id="{AE3876C3-B1EC-68C8-2499-26E273C9AB54}"/>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Abadi" panose="020B0604020104020204" pitchFamily="34" charset="0"/>
              </a:rPr>
              <a:t>LouisianaPTA.org/treasurer</a:t>
            </a:r>
          </a:p>
        </p:txBody>
      </p:sp>
    </p:spTree>
    <p:extLst>
      <p:ext uri="{BB962C8B-B14F-4D97-AF65-F5344CB8AC3E}">
        <p14:creationId xmlns:p14="http://schemas.microsoft.com/office/powerpoint/2010/main" val="988757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12554" y="61545"/>
            <a:ext cx="8664819" cy="609454"/>
          </a:xfrm>
        </p:spPr>
        <p:txBody>
          <a:bodyPr>
            <a:normAutofit/>
          </a:bodyPr>
          <a:lstStyle/>
          <a:p>
            <a:r>
              <a:rPr lang="en-US" sz="3100" b="1" dirty="0">
                <a:solidFill>
                  <a:srgbClr val="1A3E6F"/>
                </a:solidFill>
                <a:latin typeface="Josefin Sans" panose="00000500000000000000" pitchFamily="2" charset="0"/>
              </a:rPr>
              <a:t>Comparison Budget Report</a:t>
            </a:r>
            <a:endParaRPr lang="en-US" dirty="0">
              <a:solidFill>
                <a:srgbClr val="1A3E6F"/>
              </a:solidFill>
              <a:latin typeface="Josefin Sans" panose="00000500000000000000" pitchFamily="2" charset="0"/>
            </a:endParaRPr>
          </a:p>
        </p:txBody>
      </p:sp>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8112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pic>
        <p:nvPicPr>
          <p:cNvPr id="7" name="Content Placeholder 6" descr="Table&#10;&#10;Description automatically generated">
            <a:extLst>
              <a:ext uri="{FF2B5EF4-FFF2-40B4-BE49-F238E27FC236}">
                <a16:creationId xmlns:a16="http://schemas.microsoft.com/office/drawing/2014/main" id="{BF450FEF-ED2B-FDDD-5DFC-B2AC2D883AF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016815" y="93540"/>
            <a:ext cx="5017405" cy="6380159"/>
          </a:xfrm>
        </p:spPr>
      </p:pic>
      <p:sp>
        <p:nvSpPr>
          <p:cNvPr id="11" name="Subtitle 2">
            <a:extLst>
              <a:ext uri="{FF2B5EF4-FFF2-40B4-BE49-F238E27FC236}">
                <a16:creationId xmlns:a16="http://schemas.microsoft.com/office/drawing/2014/main" id="{FAFAFBEC-BF33-DFD8-B17A-98DFC24F0BAF}"/>
              </a:ext>
            </a:extLst>
          </p:cNvPr>
          <p:cNvSpPr txBox="1">
            <a:spLocks/>
          </p:cNvSpPr>
          <p:nvPr/>
        </p:nvSpPr>
        <p:spPr>
          <a:xfrm>
            <a:off x="112554" y="763096"/>
            <a:ext cx="6746482" cy="5299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badi" panose="020B0604020104020204" pitchFamily="34" charset="0"/>
              </a:rPr>
              <a:t>This is the monthly report that compares the actual amounts to the budget amounts with the net total.</a:t>
            </a:r>
          </a:p>
          <a:p>
            <a:r>
              <a:rPr lang="en-US" dirty="0">
                <a:latin typeface="Abadi" panose="020B0604020104020204" pitchFamily="34" charset="0"/>
              </a:rPr>
              <a:t>If the budget needs to be amended to accommodate increased spending or unexpected income, then the proposed budget amendment needs to be approved by the General Membership. Note this for next year’s Audit Committee.</a:t>
            </a:r>
          </a:p>
        </p:txBody>
      </p:sp>
      <p:sp>
        <p:nvSpPr>
          <p:cNvPr id="2" name="Title 1">
            <a:extLst>
              <a:ext uri="{FF2B5EF4-FFF2-40B4-BE49-F238E27FC236}">
                <a16:creationId xmlns:a16="http://schemas.microsoft.com/office/drawing/2014/main" id="{8E196F91-A5D6-8C6B-AC75-4B446579C61E}"/>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Abadi" panose="020B0604020104020204" pitchFamily="34" charset="0"/>
              </a:rPr>
              <a:t>LouisianaPTA.org/treasurer</a:t>
            </a:r>
          </a:p>
        </p:txBody>
      </p:sp>
    </p:spTree>
    <p:extLst>
      <p:ext uri="{BB962C8B-B14F-4D97-AF65-F5344CB8AC3E}">
        <p14:creationId xmlns:p14="http://schemas.microsoft.com/office/powerpoint/2010/main" val="361068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434175" y="1197507"/>
            <a:ext cx="11433289" cy="5348018"/>
          </a:xfrm>
        </p:spPr>
        <p:txBody>
          <a:bodyPr>
            <a:normAutofit/>
          </a:bodyPr>
          <a:lstStyle/>
          <a:p>
            <a:r>
              <a:rPr lang="en-US" sz="2600" dirty="0">
                <a:latin typeface="Abadi" panose="020B0604020104020204" pitchFamily="34" charset="0"/>
              </a:rPr>
              <a:t>All PTAs must have their own checking account under their EIN (Employee Identification Number) with at least three authorized signers.</a:t>
            </a:r>
          </a:p>
          <a:p>
            <a:r>
              <a:rPr lang="en-US" sz="2600" dirty="0">
                <a:latin typeface="Abadi" panose="020B0604020104020204" pitchFamily="34" charset="0"/>
              </a:rPr>
              <a:t>Savings accounts are allowed. </a:t>
            </a:r>
          </a:p>
          <a:p>
            <a:r>
              <a:rPr lang="en-US" sz="2600" dirty="0">
                <a:latin typeface="Abadi" panose="020B0604020104020204" pitchFamily="34" charset="0"/>
              </a:rPr>
              <a:t>Debit cards are allowed for authorized signers only (not in Caddo). Two signatures are required on the Expense Form. Credit cards are </a:t>
            </a:r>
            <a:r>
              <a:rPr lang="en-US" sz="2600" b="1" dirty="0">
                <a:latin typeface="Abadi" panose="020B0604020104020204" pitchFamily="34" charset="0"/>
              </a:rPr>
              <a:t>not</a:t>
            </a:r>
            <a:r>
              <a:rPr lang="en-US" sz="2600" dirty="0">
                <a:latin typeface="Abadi" panose="020B0604020104020204" pitchFamily="34" charset="0"/>
              </a:rPr>
              <a:t> allowed.</a:t>
            </a:r>
          </a:p>
          <a:p>
            <a:r>
              <a:rPr lang="en-US" sz="2600" dirty="0">
                <a:latin typeface="Abadi" panose="020B0604020104020204" pitchFamily="34" charset="0"/>
              </a:rPr>
              <a:t>Recurring bills may be automatically paid with the debit card.</a:t>
            </a:r>
          </a:p>
          <a:p>
            <a:r>
              <a:rPr lang="en-US" sz="2600" dirty="0">
                <a:latin typeface="Abadi" panose="020B0604020104020204" pitchFamily="34" charset="0"/>
              </a:rPr>
              <a:t>Online and point of sale payment collection systems are allowed. </a:t>
            </a:r>
          </a:p>
          <a:p>
            <a:r>
              <a:rPr lang="en-US" sz="2600" dirty="0">
                <a:latin typeface="Abadi" panose="020B0604020104020204" pitchFamily="34" charset="0"/>
              </a:rPr>
              <a:t>Venmo and Zelle are </a:t>
            </a:r>
            <a:r>
              <a:rPr lang="en-US" sz="2600" b="1" dirty="0">
                <a:latin typeface="Abadi" panose="020B0604020104020204" pitchFamily="34" charset="0"/>
              </a:rPr>
              <a:t>not</a:t>
            </a:r>
            <a:r>
              <a:rPr lang="en-US" sz="2600" dirty="0">
                <a:latin typeface="Abadi" panose="020B0604020104020204" pitchFamily="34" charset="0"/>
              </a:rPr>
              <a:t> allowed. They leave the PTA vulnerable to fraud. PayPal is technically allowed, but there are better alternatives like CheddarUp.com or SquareUp.com.</a:t>
            </a:r>
          </a:p>
          <a:p>
            <a:r>
              <a:rPr lang="en-US" sz="2600" dirty="0">
                <a:latin typeface="Abadi" panose="020B0604020104020204" pitchFamily="34" charset="0"/>
              </a:rPr>
              <a:t>All expenses require a completed Expense Form.</a:t>
            </a:r>
          </a:p>
          <a:p>
            <a:r>
              <a:rPr lang="en-US" sz="2600" dirty="0">
                <a:latin typeface="Abadi" panose="020B0604020104020204" pitchFamily="34" charset="0"/>
              </a:rPr>
              <a:t>The full policy is in the Treasurer’s Toolkit.</a:t>
            </a:r>
          </a:p>
          <a:p>
            <a:pPr marL="0" indent="0">
              <a:buNone/>
            </a:pPr>
            <a:endParaRPr lang="en-US" sz="2600" dirty="0">
              <a:latin typeface="Abadi" panose="020B0604020104020204" pitchFamily="34"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25080" y="107122"/>
            <a:ext cx="8664819" cy="1204546"/>
          </a:xfrm>
        </p:spPr>
        <p:txBody>
          <a:bodyPr>
            <a:normAutofit/>
          </a:bodyPr>
          <a:lstStyle/>
          <a:p>
            <a:r>
              <a:rPr lang="en-US" sz="3600" b="1" dirty="0">
                <a:solidFill>
                  <a:srgbClr val="1A3E6F"/>
                </a:solidFill>
                <a:latin typeface="Josefin Sans" panose="00000500000000000000" pitchFamily="2" charset="0"/>
              </a:rPr>
              <a:t>Banking &amp; E-Commerce Policy</a:t>
            </a:r>
            <a:endParaRPr lang="en-US" sz="5400" dirty="0">
              <a:solidFill>
                <a:srgbClr val="1A3E6F"/>
              </a:solidFill>
              <a:latin typeface="Josefin Sans" panose="00000500000000000000" pitchFamily="2" charset="0"/>
            </a:endParaRPr>
          </a:p>
        </p:txBody>
      </p:sp>
      <p:sp>
        <p:nvSpPr>
          <p:cNvPr id="2" name="Title 1">
            <a:extLst>
              <a:ext uri="{FF2B5EF4-FFF2-40B4-BE49-F238E27FC236}">
                <a16:creationId xmlns:a16="http://schemas.microsoft.com/office/drawing/2014/main" id="{D4EA2A73-A61A-80D8-6186-0640E502CCF3}"/>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Abadi" panose="020B0604020104020204" pitchFamily="34" charset="0"/>
              </a:rPr>
              <a:t>LouisianaPTA.org/treasurer</a:t>
            </a:r>
          </a:p>
        </p:txBody>
      </p:sp>
    </p:spTree>
    <p:extLst>
      <p:ext uri="{BB962C8B-B14F-4D97-AF65-F5344CB8AC3E}">
        <p14:creationId xmlns:p14="http://schemas.microsoft.com/office/powerpoint/2010/main" val="2031500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388126" y="1260137"/>
            <a:ext cx="10845371" cy="5428111"/>
          </a:xfrm>
        </p:spPr>
        <p:txBody>
          <a:bodyPr>
            <a:normAutofit/>
          </a:bodyPr>
          <a:lstStyle/>
          <a:p>
            <a:r>
              <a:rPr lang="en-US" sz="2600" dirty="0">
                <a:latin typeface="Abadi" panose="020B0604020104020204" pitchFamily="34" charset="0"/>
              </a:rPr>
              <a:t>All deposits need a completed Deposit Form.</a:t>
            </a:r>
          </a:p>
          <a:p>
            <a:r>
              <a:rPr lang="en-US" sz="2600" dirty="0">
                <a:latin typeface="Abadi" panose="020B0604020104020204" pitchFamily="34" charset="0"/>
              </a:rPr>
              <a:t>Deposits are counted by two people and should be made promptly. </a:t>
            </a:r>
          </a:p>
          <a:p>
            <a:r>
              <a:rPr lang="en-US" sz="2600" dirty="0">
                <a:latin typeface="Abadi" panose="020B0604020104020204" pitchFamily="34" charset="0"/>
              </a:rPr>
              <a:t>Checks may be deposited electronically. Note confirmation number and date. Don’t destroy the check until the deposit clears.</a:t>
            </a:r>
          </a:p>
          <a:p>
            <a:r>
              <a:rPr lang="en-US" sz="2600" dirty="0">
                <a:latin typeface="Abadi" panose="020B0604020104020204" pitchFamily="34" charset="0"/>
              </a:rPr>
              <a:t>Deposit transfers from online accounts should occur at least monthly.</a:t>
            </a:r>
          </a:p>
          <a:p>
            <a:r>
              <a:rPr lang="en-US" sz="2600" dirty="0">
                <a:latin typeface="Abadi" panose="020B0604020104020204" pitchFamily="34" charset="0"/>
              </a:rPr>
              <a:t>Bank statements are mailed to the PTA’s permanent address which is the school’s address. Paperless or electronic bank statements are allowed.</a:t>
            </a:r>
          </a:p>
          <a:p>
            <a:r>
              <a:rPr lang="en-US" sz="2600" dirty="0">
                <a:latin typeface="Abadi" panose="020B0604020104020204" pitchFamily="34" charset="0"/>
              </a:rPr>
              <a:t>Have a non-bank signer review and sign every bank statement. This is easily done at Board meetings.</a:t>
            </a:r>
          </a:p>
          <a:p>
            <a:r>
              <a:rPr lang="en-US" sz="2600" dirty="0">
                <a:latin typeface="Abadi" panose="020B0604020104020204" pitchFamily="34" charset="0"/>
              </a:rPr>
              <a:t>Follow up with all NSF checks for repayment plus bank fees.</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37606" y="169752"/>
            <a:ext cx="11095892" cy="1204546"/>
          </a:xfrm>
        </p:spPr>
        <p:txBody>
          <a:bodyPr>
            <a:normAutofit/>
          </a:bodyPr>
          <a:lstStyle/>
          <a:p>
            <a:r>
              <a:rPr lang="en-US" sz="3600" b="1" dirty="0">
                <a:solidFill>
                  <a:srgbClr val="1A3E6F"/>
                </a:solidFill>
                <a:latin typeface="Josefin Sans" panose="00000500000000000000" pitchFamily="2" charset="0"/>
              </a:rPr>
              <a:t>Banking &amp; E-Commerce Policy Continued</a:t>
            </a:r>
            <a:endParaRPr lang="en-US" sz="5400" dirty="0">
              <a:solidFill>
                <a:srgbClr val="1A3E6F"/>
              </a:solidFill>
              <a:latin typeface="Josefin Sans" panose="00000500000000000000" pitchFamily="2" charset="0"/>
            </a:endParaRPr>
          </a:p>
        </p:txBody>
      </p:sp>
      <p:sp>
        <p:nvSpPr>
          <p:cNvPr id="2" name="Title 1">
            <a:extLst>
              <a:ext uri="{FF2B5EF4-FFF2-40B4-BE49-F238E27FC236}">
                <a16:creationId xmlns:a16="http://schemas.microsoft.com/office/drawing/2014/main" id="{C918691F-F6CA-D85D-783E-3DDD97496E92}"/>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Abadi" panose="020B0604020104020204" pitchFamily="34" charset="0"/>
              </a:rPr>
              <a:t>LouisianaPTA.org/treasurer</a:t>
            </a:r>
          </a:p>
        </p:txBody>
      </p:sp>
    </p:spTree>
    <p:extLst>
      <p:ext uri="{BB962C8B-B14F-4D97-AF65-F5344CB8AC3E}">
        <p14:creationId xmlns:p14="http://schemas.microsoft.com/office/powerpoint/2010/main" val="2634290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82794" y="83526"/>
            <a:ext cx="8664819" cy="1204546"/>
          </a:xfrm>
        </p:spPr>
        <p:txBody>
          <a:bodyPr>
            <a:normAutofit/>
          </a:bodyPr>
          <a:lstStyle/>
          <a:p>
            <a:r>
              <a:rPr lang="en-US" sz="3600" b="1" dirty="0">
                <a:solidFill>
                  <a:srgbClr val="1A3E6F"/>
                </a:solidFill>
                <a:latin typeface="Josefin Sans" panose="00000500000000000000" pitchFamily="2" charset="0"/>
              </a:rPr>
              <a:t>Expense Form</a:t>
            </a:r>
          </a:p>
        </p:txBody>
      </p:sp>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8112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sp>
        <p:nvSpPr>
          <p:cNvPr id="11" name="Subtitle 2">
            <a:extLst>
              <a:ext uri="{FF2B5EF4-FFF2-40B4-BE49-F238E27FC236}">
                <a16:creationId xmlns:a16="http://schemas.microsoft.com/office/drawing/2014/main" id="{FAFAFBEC-BF33-DFD8-B17A-98DFC24F0BAF}"/>
              </a:ext>
            </a:extLst>
          </p:cNvPr>
          <p:cNvSpPr txBox="1">
            <a:spLocks/>
          </p:cNvSpPr>
          <p:nvPr/>
        </p:nvSpPr>
        <p:spPr>
          <a:xfrm>
            <a:off x="763466" y="19636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pic>
        <p:nvPicPr>
          <p:cNvPr id="12" name="Picture 11" descr="Text, letter&#10;&#10;Description automatically generated with medium confidence">
            <a:extLst>
              <a:ext uri="{FF2B5EF4-FFF2-40B4-BE49-F238E27FC236}">
                <a16:creationId xmlns:a16="http://schemas.microsoft.com/office/drawing/2014/main" id="{0B7DA400-28DB-E486-ACF4-149D1A8D1B43}"/>
              </a:ext>
            </a:extLst>
          </p:cNvPr>
          <p:cNvPicPr>
            <a:picLocks noChangeAspect="1"/>
          </p:cNvPicPr>
          <p:nvPr/>
        </p:nvPicPr>
        <p:blipFill rotWithShape="1">
          <a:blip r:embed="rId3">
            <a:extLst>
              <a:ext uri="{28A0092B-C50C-407E-A947-70E740481C1C}">
                <a14:useLocalDpi xmlns:a14="http://schemas.microsoft.com/office/drawing/2010/main" val="0"/>
              </a:ext>
            </a:extLst>
          </a:blip>
          <a:srcRect l="4630" t="3549" r="4673" b="4020"/>
          <a:stretch/>
        </p:blipFill>
        <p:spPr>
          <a:xfrm>
            <a:off x="7121768" y="83526"/>
            <a:ext cx="4987438" cy="6498767"/>
          </a:xfrm>
          <a:prstGeom prst="rect">
            <a:avLst/>
          </a:prstGeom>
        </p:spPr>
      </p:pic>
      <p:sp>
        <p:nvSpPr>
          <p:cNvPr id="3" name="Content Placeholder 2">
            <a:extLst>
              <a:ext uri="{FF2B5EF4-FFF2-40B4-BE49-F238E27FC236}">
                <a16:creationId xmlns:a16="http://schemas.microsoft.com/office/drawing/2014/main" id="{E0A3D228-5771-DC7C-4709-29ED16FDAC46}"/>
              </a:ext>
            </a:extLst>
          </p:cNvPr>
          <p:cNvSpPr>
            <a:spLocks noGrp="1"/>
          </p:cNvSpPr>
          <p:nvPr>
            <p:ph sz="half" idx="1"/>
          </p:nvPr>
        </p:nvSpPr>
        <p:spPr>
          <a:xfrm>
            <a:off x="355319" y="1188252"/>
            <a:ext cx="6229385" cy="5179655"/>
          </a:xfrm>
        </p:spPr>
        <p:txBody>
          <a:bodyPr>
            <a:normAutofit/>
          </a:bodyPr>
          <a:lstStyle/>
          <a:p>
            <a:r>
              <a:rPr lang="en-US" dirty="0">
                <a:latin typeface="Abadi" panose="020B0604020104020204" pitchFamily="34" charset="0"/>
              </a:rPr>
              <a:t>Staple receipts to upper right.</a:t>
            </a:r>
          </a:p>
          <a:p>
            <a:r>
              <a:rPr lang="en-US" dirty="0">
                <a:latin typeface="Abadi" panose="020B0604020104020204" pitchFamily="34" charset="0"/>
              </a:rPr>
              <a:t>Note if it is a debit purchase or if it is to be reimbursed.</a:t>
            </a:r>
          </a:p>
          <a:p>
            <a:r>
              <a:rPr lang="en-US" dirty="0">
                <a:latin typeface="Abadi" panose="020B0604020104020204" pitchFamily="34" charset="0"/>
              </a:rPr>
              <a:t>Itemize each expense with its budget line item. </a:t>
            </a:r>
          </a:p>
          <a:p>
            <a:r>
              <a:rPr lang="en-US" dirty="0">
                <a:latin typeface="Abadi" panose="020B0604020104020204" pitchFamily="34" charset="0"/>
              </a:rPr>
              <a:t>Note the total for each budget item.</a:t>
            </a:r>
          </a:p>
          <a:p>
            <a:r>
              <a:rPr lang="en-US" dirty="0">
                <a:latin typeface="Abadi" panose="020B0604020104020204" pitchFamily="34" charset="0"/>
              </a:rPr>
              <a:t>Write the grand total.</a:t>
            </a:r>
          </a:p>
          <a:p>
            <a:r>
              <a:rPr lang="en-US" dirty="0">
                <a:latin typeface="Abadi" panose="020B0604020104020204" pitchFamily="34" charset="0"/>
              </a:rPr>
              <a:t>Get two authorized signatures. Only one is needed if a check is written because it has 2 signatures on it.</a:t>
            </a:r>
          </a:p>
          <a:p>
            <a:r>
              <a:rPr lang="en-US" dirty="0">
                <a:latin typeface="Abadi" panose="020B0604020104020204" pitchFamily="34" charset="0"/>
              </a:rPr>
              <a:t>Complete Treasurer’s Use box.</a:t>
            </a:r>
          </a:p>
        </p:txBody>
      </p:sp>
      <p:sp>
        <p:nvSpPr>
          <p:cNvPr id="2" name="Title 1">
            <a:extLst>
              <a:ext uri="{FF2B5EF4-FFF2-40B4-BE49-F238E27FC236}">
                <a16:creationId xmlns:a16="http://schemas.microsoft.com/office/drawing/2014/main" id="{A28AB3B3-1D33-3FD8-EED1-210716EC404E}"/>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Abadi" panose="020B0604020104020204" pitchFamily="34" charset="0"/>
              </a:rPr>
              <a:t>LouisianaPTA.org/treasurer</a:t>
            </a:r>
          </a:p>
        </p:txBody>
      </p:sp>
    </p:spTree>
    <p:extLst>
      <p:ext uri="{BB962C8B-B14F-4D97-AF65-F5344CB8AC3E}">
        <p14:creationId xmlns:p14="http://schemas.microsoft.com/office/powerpoint/2010/main" val="703595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8112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sp>
        <p:nvSpPr>
          <p:cNvPr id="11" name="Subtitle 2">
            <a:extLst>
              <a:ext uri="{FF2B5EF4-FFF2-40B4-BE49-F238E27FC236}">
                <a16:creationId xmlns:a16="http://schemas.microsoft.com/office/drawing/2014/main" id="{FAFAFBEC-BF33-DFD8-B17A-98DFC24F0BAF}"/>
              </a:ext>
            </a:extLst>
          </p:cNvPr>
          <p:cNvSpPr txBox="1">
            <a:spLocks/>
          </p:cNvSpPr>
          <p:nvPr/>
        </p:nvSpPr>
        <p:spPr>
          <a:xfrm>
            <a:off x="301388" y="1112366"/>
            <a:ext cx="6314342" cy="5406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badi" panose="020B0604020104020204" pitchFamily="34" charset="0"/>
              </a:rPr>
              <a:t>Itemize each check with Name, check number, and amount.</a:t>
            </a:r>
          </a:p>
          <a:p>
            <a:r>
              <a:rPr lang="en-US" sz="2600" dirty="0">
                <a:latin typeface="Abadi" panose="020B0604020104020204" pitchFamily="34" charset="0"/>
              </a:rPr>
              <a:t>Tally the cash and coin denominations.</a:t>
            </a:r>
          </a:p>
          <a:p>
            <a:r>
              <a:rPr lang="en-US" sz="2600" dirty="0">
                <a:latin typeface="Abadi" panose="020B0604020104020204" pitchFamily="34" charset="0"/>
              </a:rPr>
              <a:t>Total the number of checks.</a:t>
            </a:r>
          </a:p>
          <a:p>
            <a:r>
              <a:rPr lang="en-US" sz="2600" dirty="0">
                <a:latin typeface="Abadi" panose="020B0604020104020204" pitchFamily="34" charset="0"/>
              </a:rPr>
              <a:t>Note the check, cash, and coin totals and the grand total.</a:t>
            </a:r>
          </a:p>
          <a:p>
            <a:r>
              <a:rPr lang="en-US" sz="2600" dirty="0">
                <a:latin typeface="Abadi" panose="020B0604020104020204" pitchFamily="34" charset="0"/>
              </a:rPr>
              <a:t>List the budget items to be credited.</a:t>
            </a:r>
          </a:p>
          <a:p>
            <a:r>
              <a:rPr lang="en-US" sz="2600" dirty="0">
                <a:latin typeface="Abadi" panose="020B0604020104020204" pitchFamily="34" charset="0"/>
              </a:rPr>
              <a:t>Cash deposits require 2 signatures.</a:t>
            </a:r>
          </a:p>
          <a:p>
            <a:r>
              <a:rPr lang="en-US" sz="2600" dirty="0">
                <a:latin typeface="Abadi" panose="020B0604020104020204" pitchFamily="34" charset="0"/>
              </a:rPr>
              <a:t>Note deposit date, amount, and if it is entered into software/ledger.</a:t>
            </a:r>
          </a:p>
          <a:p>
            <a:r>
              <a:rPr lang="en-US" sz="2600" dirty="0">
                <a:latin typeface="Abadi" panose="020B0604020104020204" pitchFamily="34" charset="0"/>
              </a:rPr>
              <a:t>Staple deposit slip to back right. </a:t>
            </a:r>
          </a:p>
        </p:txBody>
      </p:sp>
      <p:pic>
        <p:nvPicPr>
          <p:cNvPr id="6" name="Content Placeholder 5" descr="Table&#10;&#10;Description automatically generated">
            <a:extLst>
              <a:ext uri="{FF2B5EF4-FFF2-40B4-BE49-F238E27FC236}">
                <a16:creationId xmlns:a16="http://schemas.microsoft.com/office/drawing/2014/main" id="{FF7C4EB4-CBC9-132E-E660-C89354D4FFCC}"/>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802" t="2705" r="4044" b="5911"/>
          <a:stretch/>
        </p:blipFill>
        <p:spPr>
          <a:xfrm>
            <a:off x="7117373" y="21981"/>
            <a:ext cx="5074626" cy="6496485"/>
          </a:xfrm>
        </p:spPr>
      </p:pic>
      <p:sp>
        <p:nvSpPr>
          <p:cNvPr id="10" name="Title 1">
            <a:extLst>
              <a:ext uri="{FF2B5EF4-FFF2-40B4-BE49-F238E27FC236}">
                <a16:creationId xmlns:a16="http://schemas.microsoft.com/office/drawing/2014/main" id="{F8C7E63C-333F-9D5F-A923-547A29274582}"/>
              </a:ext>
            </a:extLst>
          </p:cNvPr>
          <p:cNvSpPr txBox="1">
            <a:spLocks/>
          </p:cNvSpPr>
          <p:nvPr/>
        </p:nvSpPr>
        <p:spPr>
          <a:xfrm>
            <a:off x="157780" y="21981"/>
            <a:ext cx="8664819" cy="12045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Deposit Form</a:t>
            </a:r>
          </a:p>
        </p:txBody>
      </p:sp>
      <p:sp>
        <p:nvSpPr>
          <p:cNvPr id="2" name="Title 1">
            <a:extLst>
              <a:ext uri="{FF2B5EF4-FFF2-40B4-BE49-F238E27FC236}">
                <a16:creationId xmlns:a16="http://schemas.microsoft.com/office/drawing/2014/main" id="{60EA6DA5-519C-263E-71AB-47B3A911376E}"/>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Abadi" panose="020B0604020104020204" pitchFamily="34" charset="0"/>
              </a:rPr>
              <a:t>LouisianaPTA.org/treasurer</a:t>
            </a:r>
          </a:p>
        </p:txBody>
      </p:sp>
    </p:spTree>
    <p:extLst>
      <p:ext uri="{BB962C8B-B14F-4D97-AF65-F5344CB8AC3E}">
        <p14:creationId xmlns:p14="http://schemas.microsoft.com/office/powerpoint/2010/main" val="339459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191444" y="1054113"/>
            <a:ext cx="11104684" cy="5419587"/>
          </a:xfrm>
        </p:spPr>
        <p:txBody>
          <a:bodyPr>
            <a:normAutofit/>
          </a:bodyPr>
          <a:lstStyle/>
          <a:p>
            <a:pPr marL="0" indent="0">
              <a:buNone/>
            </a:pPr>
            <a:r>
              <a:rPr lang="en-US" sz="2600" dirty="0">
                <a:latin typeface="Abadi" panose="020B0604020104020204" pitchFamily="34" charset="0"/>
              </a:rPr>
              <a:t>LAPTA encourages the use of online platforms to collect membership dues and to track finances. </a:t>
            </a:r>
          </a:p>
          <a:p>
            <a:r>
              <a:rPr lang="en-US" sz="2600" dirty="0">
                <a:latin typeface="Abadi" panose="020B0604020104020204" pitchFamily="34" charset="0"/>
              </a:rPr>
              <a:t>MoneyMinder.com ($179/year) is simple accounting software for non-profits. It tracks expenses and deposits, has easy budget set-up, runs reports, and maintains history over the years. </a:t>
            </a:r>
          </a:p>
          <a:p>
            <a:r>
              <a:rPr lang="en-US" sz="2600" dirty="0">
                <a:latin typeface="Abadi" panose="020B0604020104020204" pitchFamily="34" charset="0"/>
              </a:rPr>
              <a:t>CheddarUp.com works as an online store and a simple website. There are fees that can be paid all or partially by the buyer</a:t>
            </a:r>
            <a:r>
              <a:rPr lang="en-US" sz="2600" dirty="0">
                <a:latin typeface="Abadi" panose="020B0604020104020204" pitchFamily="34" charset="0"/>
                <a:cs typeface="Times New Roman" panose="02020603050405020304" pitchFamily="18" charset="0"/>
              </a:rPr>
              <a:t>.</a:t>
            </a:r>
            <a:endParaRPr lang="en-US" sz="2600" dirty="0">
              <a:latin typeface="Abadi" panose="020B0604020104020204" pitchFamily="34" charset="0"/>
            </a:endParaRPr>
          </a:p>
          <a:p>
            <a:r>
              <a:rPr lang="en-US" sz="2600" dirty="0">
                <a:latin typeface="Abadi" panose="020B0604020104020204" pitchFamily="34" charset="0"/>
              </a:rPr>
              <a:t>If you have MoneyMinder Pro, you get the $30/month CheddarUp Team Edition free. </a:t>
            </a:r>
          </a:p>
          <a:p>
            <a:r>
              <a:rPr lang="en-US" sz="2600" dirty="0">
                <a:effectLst/>
                <a:latin typeface="Abadi" panose="020B0604020104020204" pitchFamily="34" charset="0"/>
                <a:ea typeface="Calibri" panose="020F0502020204030204" pitchFamily="34" charset="0"/>
              </a:rPr>
              <a:t>S</a:t>
            </a:r>
            <a:r>
              <a:rPr lang="en-US" sz="2600" dirty="0">
                <a:latin typeface="Abadi" panose="020B0604020104020204" pitchFamily="34" charset="0"/>
                <a:ea typeface="Calibri" panose="020F0502020204030204" pitchFamily="34" charset="0"/>
              </a:rPr>
              <a:t>ee a CheddarUp sample at </a:t>
            </a:r>
            <a:r>
              <a:rPr lang="en-US" sz="2600" b="1" dirty="0">
                <a:latin typeface="Abadi" panose="020B0604020104020204" pitchFamily="34" charset="0"/>
                <a:ea typeface="Calibri" panose="020F0502020204030204" pitchFamily="34" charset="0"/>
              </a:rPr>
              <a:t>FriendsofLAPTA.CheddarUp.com</a:t>
            </a:r>
            <a:r>
              <a:rPr lang="en-US" sz="2600" dirty="0">
                <a:latin typeface="Abadi" panose="020B0604020104020204" pitchFamily="34" charset="0"/>
                <a:ea typeface="Calibri" panose="020F0502020204030204" pitchFamily="34" charset="0"/>
              </a:rPr>
              <a:t>.</a:t>
            </a:r>
          </a:p>
          <a:p>
            <a:r>
              <a:rPr lang="en-US" sz="2600" dirty="0">
                <a:effectLst/>
                <a:latin typeface="Abadi" panose="020B0604020104020204" pitchFamily="34" charset="0"/>
                <a:ea typeface="Calibri" panose="020F0502020204030204" pitchFamily="34" charset="0"/>
              </a:rPr>
              <a:t>An alternative to CheddarUp is </a:t>
            </a:r>
            <a:r>
              <a:rPr lang="en-US" sz="2600" dirty="0" err="1">
                <a:effectLst/>
                <a:latin typeface="Abadi" panose="020B0604020104020204" pitchFamily="34" charset="0"/>
                <a:ea typeface="Calibri" panose="020F0502020204030204" pitchFamily="34" charset="0"/>
              </a:rPr>
              <a:t>PTBoard</a:t>
            </a:r>
            <a:r>
              <a:rPr lang="en-US" sz="2600" dirty="0">
                <a:effectLst/>
                <a:latin typeface="Abadi" panose="020B0604020104020204" pitchFamily="34" charset="0"/>
                <a:ea typeface="Calibri" panose="020F0502020204030204" pitchFamily="34" charset="0"/>
              </a:rPr>
              <a:t>. Wave Apps is a free alternative to MoneyMinder.</a:t>
            </a:r>
          </a:p>
          <a:p>
            <a:endParaRPr lang="en-US" sz="2600" dirty="0">
              <a:latin typeface="Abadi" panose="020B0604020104020204" pitchFamily="34"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200236" y="157226"/>
            <a:ext cx="8664819" cy="1204546"/>
          </a:xfrm>
        </p:spPr>
        <p:txBody>
          <a:bodyPr>
            <a:normAutofit/>
          </a:bodyPr>
          <a:lstStyle/>
          <a:p>
            <a:r>
              <a:rPr lang="en-US" sz="3600" b="1" dirty="0">
                <a:solidFill>
                  <a:srgbClr val="1A3E6F"/>
                </a:solidFill>
                <a:latin typeface="Josefin Sans" panose="00000500000000000000" pitchFamily="2" charset="0"/>
              </a:rPr>
              <a:t>MoneyMinder.com &amp; CheddarUp.com</a:t>
            </a:r>
            <a:endParaRPr lang="en-US" sz="5400" dirty="0">
              <a:solidFill>
                <a:srgbClr val="1A3E6F"/>
              </a:solidFill>
              <a:latin typeface="Josefin Sans" panose="00000500000000000000" pitchFamily="2" charset="0"/>
            </a:endParaRPr>
          </a:p>
        </p:txBody>
      </p:sp>
      <p:sp>
        <p:nvSpPr>
          <p:cNvPr id="2" name="Title 1">
            <a:extLst>
              <a:ext uri="{FF2B5EF4-FFF2-40B4-BE49-F238E27FC236}">
                <a16:creationId xmlns:a16="http://schemas.microsoft.com/office/drawing/2014/main" id="{879F6FE0-AEC2-2B27-D247-FFE23F9FA2B1}"/>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Abadi" panose="020B0604020104020204" pitchFamily="34" charset="0"/>
              </a:rPr>
              <a:t>LouisianaPTA.org/treasurer</a:t>
            </a:r>
          </a:p>
        </p:txBody>
      </p:sp>
    </p:spTree>
    <p:extLst>
      <p:ext uri="{BB962C8B-B14F-4D97-AF65-F5344CB8AC3E}">
        <p14:creationId xmlns:p14="http://schemas.microsoft.com/office/powerpoint/2010/main" val="216117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66572" y="175706"/>
            <a:ext cx="8664819" cy="686067"/>
          </a:xfrm>
        </p:spPr>
        <p:txBody>
          <a:bodyPr>
            <a:normAutofit/>
          </a:bodyPr>
          <a:lstStyle/>
          <a:p>
            <a:r>
              <a:rPr lang="en-US" sz="3600" b="1" dirty="0">
                <a:solidFill>
                  <a:srgbClr val="1A3E6F"/>
                </a:solidFill>
                <a:latin typeface="Josefin Sans" panose="00000500000000000000" pitchFamily="2" charset="0"/>
              </a:rPr>
              <a:t>Annual Renewals</a:t>
            </a:r>
            <a:endParaRPr lang="en-US" sz="5400" dirty="0">
              <a:solidFill>
                <a:srgbClr val="1A3E6F"/>
              </a:solidFill>
              <a:latin typeface="Josefin Sans" panose="00000500000000000000" pitchFamily="2" charset="0"/>
            </a:endParaRP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374970" y="802567"/>
            <a:ext cx="6354751" cy="5879727"/>
          </a:xfrm>
        </p:spPr>
        <p:txBody>
          <a:bodyPr>
            <a:normAutofit/>
          </a:bodyPr>
          <a:lstStyle/>
          <a:p>
            <a:r>
              <a:rPr lang="en-US" sz="2600" dirty="0">
                <a:latin typeface="Abadi" panose="020B0604020104020204" pitchFamily="34" charset="0"/>
              </a:rPr>
              <a:t>The Louisiana Secretary of State requires all non-profits to annually file a report. Go to GeauxBiz.com, log in, update the officer data, and pay the $10 fee (plus $5 for credit card). </a:t>
            </a:r>
          </a:p>
          <a:p>
            <a:r>
              <a:rPr lang="en-US" sz="2600" dirty="0">
                <a:latin typeface="Abadi" panose="020B0604020104020204" pitchFamily="34" charset="0"/>
              </a:rPr>
              <a:t>Renew the insurance policy. This is frequently with AIM, although any company is acceptable. Insurance is required. It starts at about $150 per year.</a:t>
            </a:r>
          </a:p>
          <a:p>
            <a:r>
              <a:rPr lang="en-US" sz="2600" dirty="0">
                <a:latin typeface="Abadi" panose="020B0604020104020204" pitchFamily="34" charset="0"/>
              </a:rPr>
              <a:t>Renew online subscriptions such as MoneyMinder.com and Zoom.</a:t>
            </a:r>
          </a:p>
          <a:p>
            <a:endParaRPr lang="en-US" sz="2600" dirty="0">
              <a:latin typeface="Abadi" panose="020B0604020104020204" pitchFamily="34" charset="0"/>
            </a:endParaRPr>
          </a:p>
          <a:p>
            <a:endParaRPr lang="en-US" sz="2600" dirty="0">
              <a:latin typeface="Abadi" panose="020B0604020104020204" pitchFamily="34" charset="0"/>
            </a:endParaRPr>
          </a:p>
        </p:txBody>
      </p:sp>
      <p:pic>
        <p:nvPicPr>
          <p:cNvPr id="6" name="Picture 5">
            <a:extLst>
              <a:ext uri="{FF2B5EF4-FFF2-40B4-BE49-F238E27FC236}">
                <a16:creationId xmlns:a16="http://schemas.microsoft.com/office/drawing/2014/main" id="{FF2608CE-756B-2CF3-5310-79FD6927FFC1}"/>
              </a:ext>
            </a:extLst>
          </p:cNvPr>
          <p:cNvPicPr>
            <a:picLocks noChangeAspect="1"/>
          </p:cNvPicPr>
          <p:nvPr/>
        </p:nvPicPr>
        <p:blipFill rotWithShape="1">
          <a:blip r:embed="rId3">
            <a:extLst>
              <a:ext uri="{28A0092B-C50C-407E-A947-70E740481C1C}">
                <a14:useLocalDpi xmlns:a14="http://schemas.microsoft.com/office/drawing/2010/main" val="0"/>
              </a:ext>
            </a:extLst>
          </a:blip>
          <a:srcRect l="3600" t="4293"/>
          <a:stretch/>
        </p:blipFill>
        <p:spPr bwMode="auto">
          <a:xfrm>
            <a:off x="7165731" y="72244"/>
            <a:ext cx="4974961" cy="6422466"/>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CC14F4BA-FCE2-6718-307A-1CCD0AB0B735}"/>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Abadi" panose="020B0604020104020204" pitchFamily="34" charset="0"/>
              </a:rPr>
              <a:t>LouisianaPTA.org/treasurer</a:t>
            </a:r>
          </a:p>
        </p:txBody>
      </p:sp>
    </p:spTree>
    <p:extLst>
      <p:ext uri="{BB962C8B-B14F-4D97-AF65-F5344CB8AC3E}">
        <p14:creationId xmlns:p14="http://schemas.microsoft.com/office/powerpoint/2010/main" val="4072722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388127" y="835459"/>
            <a:ext cx="11389169" cy="5638241"/>
          </a:xfrm>
        </p:spPr>
        <p:txBody>
          <a:bodyPr>
            <a:normAutofit fontScale="92500" lnSpcReduction="10000"/>
          </a:bodyPr>
          <a:lstStyle/>
          <a:p>
            <a:pPr marL="0" indent="0">
              <a:buNone/>
            </a:pPr>
            <a:r>
              <a:rPr lang="en-US" sz="2600" dirty="0">
                <a:latin typeface="Abadi" panose="020B0604020104020204" pitchFamily="34" charset="0"/>
              </a:rPr>
              <a:t>The documentation is uploaded at </a:t>
            </a:r>
            <a:r>
              <a:rPr lang="en-US" sz="2600" b="1" dirty="0">
                <a:latin typeface="Abadi" panose="020B0604020104020204" pitchFamily="34" charset="0"/>
              </a:rPr>
              <a:t>LouisianaPTA.org/affiliation</a:t>
            </a:r>
            <a:r>
              <a:rPr lang="en-US" sz="2600" dirty="0">
                <a:latin typeface="Abadi" panose="020B0604020104020204" pitchFamily="34" charset="0"/>
              </a:rPr>
              <a:t>. </a:t>
            </a:r>
          </a:p>
          <a:p>
            <a:pPr marL="514350" indent="-514350">
              <a:buFont typeface="+mj-lt"/>
              <a:buAutoNum type="arabicPeriod"/>
            </a:pPr>
            <a:r>
              <a:rPr lang="en-US" sz="2600" u="sng" dirty="0">
                <a:latin typeface="Abadi" panose="020B0604020104020204" pitchFamily="34" charset="0"/>
              </a:rPr>
              <a:t>Membership</a:t>
            </a:r>
            <a:r>
              <a:rPr lang="en-US" sz="2600" dirty="0">
                <a:latin typeface="Abadi" panose="020B0604020104020204" pitchFamily="34" charset="0"/>
              </a:rPr>
              <a:t>: Proof of at least 30 membership dues submitted to LAPTA at </a:t>
            </a:r>
            <a:r>
              <a:rPr lang="en-US" sz="2600" b="1" dirty="0">
                <a:latin typeface="Abadi" panose="020B0604020104020204" pitchFamily="34" charset="0"/>
              </a:rPr>
              <a:t>LouisianaPTA.org/membership</a:t>
            </a:r>
            <a:r>
              <a:rPr lang="en-US" sz="2600" dirty="0">
                <a:latin typeface="Abadi" panose="020B0604020104020204" pitchFamily="34" charset="0"/>
              </a:rPr>
              <a:t>.</a:t>
            </a:r>
          </a:p>
          <a:p>
            <a:pPr marL="514350" indent="-514350">
              <a:buFont typeface="+mj-lt"/>
              <a:buAutoNum type="arabicPeriod"/>
            </a:pPr>
            <a:r>
              <a:rPr lang="en-US" sz="2600" u="sng" dirty="0">
                <a:latin typeface="Abadi" panose="020B0604020104020204" pitchFamily="34" charset="0"/>
              </a:rPr>
              <a:t>Registration</a:t>
            </a:r>
            <a:r>
              <a:rPr lang="en-US" sz="2600" dirty="0">
                <a:latin typeface="Abadi" panose="020B0604020104020204" pitchFamily="34" charset="0"/>
              </a:rPr>
              <a:t>: Officers must register at </a:t>
            </a:r>
            <a:r>
              <a:rPr lang="en-US" sz="2600" b="1" dirty="0">
                <a:latin typeface="Abadi" panose="020B0604020104020204" pitchFamily="34" charset="0"/>
              </a:rPr>
              <a:t>LouisianaPTA.org/register</a:t>
            </a:r>
            <a:r>
              <a:rPr lang="en-US" sz="2600" dirty="0">
                <a:latin typeface="Abadi" panose="020B0604020104020204" pitchFamily="34" charset="0"/>
              </a:rPr>
              <a:t>. Board members are encouraged to register.</a:t>
            </a:r>
          </a:p>
          <a:p>
            <a:pPr marL="514350" indent="-514350">
              <a:buFont typeface="+mj-lt"/>
              <a:buAutoNum type="arabicPeriod"/>
            </a:pPr>
            <a:r>
              <a:rPr lang="en-US" sz="2600" u="sng" dirty="0">
                <a:latin typeface="Abadi" panose="020B0604020104020204" pitchFamily="34" charset="0"/>
              </a:rPr>
              <a:t>Training</a:t>
            </a:r>
            <a:r>
              <a:rPr lang="en-US" sz="2600" dirty="0">
                <a:latin typeface="Abadi" panose="020B0604020104020204" pitchFamily="34" charset="0"/>
              </a:rPr>
              <a:t>: All officers need 4 credits of training. See courses and Proof of Training Certificate at </a:t>
            </a:r>
            <a:r>
              <a:rPr lang="en-US" sz="2600" b="1" dirty="0">
                <a:latin typeface="Abadi" panose="020B0604020104020204" pitchFamily="34" charset="0"/>
              </a:rPr>
              <a:t>LouisianaPTA.org/training</a:t>
            </a:r>
            <a:r>
              <a:rPr lang="en-US" sz="2600" dirty="0">
                <a:latin typeface="Abadi" panose="020B0604020104020204" pitchFamily="34" charset="0"/>
              </a:rPr>
              <a:t>.</a:t>
            </a:r>
          </a:p>
          <a:p>
            <a:pPr marL="514350" indent="-514350">
              <a:buFont typeface="+mj-lt"/>
              <a:buAutoNum type="arabicPeriod"/>
            </a:pPr>
            <a:r>
              <a:rPr lang="en-US" sz="2600" u="sng" dirty="0">
                <a:latin typeface="Abadi" panose="020B0604020104020204" pitchFamily="34" charset="0"/>
              </a:rPr>
              <a:t>Bylaws</a:t>
            </a:r>
            <a:r>
              <a:rPr lang="en-US" sz="2600" dirty="0">
                <a:latin typeface="Abadi" panose="020B0604020104020204" pitchFamily="34" charset="0"/>
              </a:rPr>
              <a:t>: Upload the Bylaws file showing the approval date (expires every 3 years)</a:t>
            </a:r>
          </a:p>
          <a:p>
            <a:pPr marL="514350" indent="-514350">
              <a:buFont typeface="+mj-lt"/>
              <a:buAutoNum type="arabicPeriod"/>
            </a:pPr>
            <a:r>
              <a:rPr lang="en-US" sz="2600" u="sng" dirty="0">
                <a:latin typeface="Abadi" panose="020B0604020104020204" pitchFamily="34" charset="0"/>
              </a:rPr>
              <a:t>Taxes</a:t>
            </a:r>
            <a:r>
              <a:rPr lang="en-US" sz="2600" dirty="0">
                <a:latin typeface="Abadi" panose="020B0604020104020204" pitchFamily="34" charset="0"/>
              </a:rPr>
              <a:t>: Proof that the 2022 or 2023 Federal Taxes were filed</a:t>
            </a:r>
          </a:p>
          <a:p>
            <a:pPr marL="514350" indent="-514350">
              <a:buFont typeface="+mj-lt"/>
              <a:buAutoNum type="arabicPeriod"/>
            </a:pPr>
            <a:r>
              <a:rPr lang="en-US" sz="2600" u="sng" dirty="0">
                <a:latin typeface="Abadi" panose="020B0604020104020204" pitchFamily="34" charset="0"/>
              </a:rPr>
              <a:t>Budget</a:t>
            </a:r>
            <a:r>
              <a:rPr lang="en-US" sz="2600" dirty="0">
                <a:latin typeface="Abadi" panose="020B0604020104020204" pitchFamily="34" charset="0"/>
              </a:rPr>
              <a:t>: Budget Approval Form AND the approved annual budget; needs to include “Start Up Funds”.</a:t>
            </a:r>
          </a:p>
          <a:p>
            <a:pPr marL="514350" indent="-514350">
              <a:buFont typeface="+mj-lt"/>
              <a:buAutoNum type="arabicPeriod"/>
            </a:pPr>
            <a:r>
              <a:rPr lang="en-US" sz="2600" u="sng" dirty="0">
                <a:latin typeface="Abadi" panose="020B0604020104020204" pitchFamily="34" charset="0"/>
              </a:rPr>
              <a:t>Audit Report</a:t>
            </a:r>
            <a:r>
              <a:rPr lang="en-US" sz="2600" dirty="0">
                <a:latin typeface="Abadi" panose="020B0604020104020204" pitchFamily="34" charset="0"/>
              </a:rPr>
              <a:t>: Use the report in Treasurer’s Toolkit</a:t>
            </a:r>
          </a:p>
          <a:p>
            <a:pPr marL="514350" indent="-514350">
              <a:buFont typeface="+mj-lt"/>
              <a:buAutoNum type="arabicPeriod"/>
            </a:pPr>
            <a:r>
              <a:rPr lang="en-US" sz="2600" u="sng" dirty="0">
                <a:latin typeface="Abadi" panose="020B0604020104020204" pitchFamily="34" charset="0"/>
              </a:rPr>
              <a:t>Articles of Incorporation</a:t>
            </a:r>
            <a:r>
              <a:rPr lang="en-US" sz="2600" dirty="0">
                <a:latin typeface="Abadi" panose="020B0604020104020204" pitchFamily="34" charset="0"/>
              </a:rPr>
              <a:t>: Updated Annual Report from LA Secretary of State</a:t>
            </a:r>
          </a:p>
          <a:p>
            <a:pPr marL="514350" indent="-514350">
              <a:buFont typeface="+mj-lt"/>
              <a:buAutoNum type="arabicPeriod"/>
            </a:pPr>
            <a:r>
              <a:rPr lang="en-US" sz="2600" u="sng" dirty="0">
                <a:latin typeface="Abadi" panose="020B0604020104020204" pitchFamily="34" charset="0"/>
              </a:rPr>
              <a:t>Insurance</a:t>
            </a:r>
            <a:r>
              <a:rPr lang="en-US" sz="2600" dirty="0">
                <a:latin typeface="Abadi" panose="020B0604020104020204" pitchFamily="34" charset="0"/>
              </a:rPr>
              <a:t>: Upload the declaration page.</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236823" y="175706"/>
            <a:ext cx="11795101" cy="659753"/>
          </a:xfrm>
        </p:spPr>
        <p:txBody>
          <a:bodyPr>
            <a:normAutofit/>
          </a:bodyPr>
          <a:lstStyle/>
          <a:p>
            <a:r>
              <a:rPr lang="en-US" sz="3600" b="1" dirty="0">
                <a:solidFill>
                  <a:srgbClr val="1A3E6F"/>
                </a:solidFill>
                <a:latin typeface="Josefin Sans" panose="00000500000000000000" pitchFamily="2" charset="0"/>
              </a:rPr>
              <a:t>Active Affiliation Report Due October 31, 2024</a:t>
            </a:r>
            <a:endParaRPr lang="en-US" sz="5400" dirty="0">
              <a:solidFill>
                <a:srgbClr val="1A3E6F"/>
              </a:solidFill>
              <a:latin typeface="Josefin Sans" panose="00000500000000000000" pitchFamily="2" charset="0"/>
            </a:endParaRPr>
          </a:p>
        </p:txBody>
      </p:sp>
      <p:sp>
        <p:nvSpPr>
          <p:cNvPr id="2" name="Title 1">
            <a:extLst>
              <a:ext uri="{FF2B5EF4-FFF2-40B4-BE49-F238E27FC236}">
                <a16:creationId xmlns:a16="http://schemas.microsoft.com/office/drawing/2014/main" id="{62ED44E1-3AFE-3952-00A8-9BBAFAA175D1}"/>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Abadi" panose="020B0604020104020204" pitchFamily="34" charset="0"/>
              </a:rPr>
              <a:t>LouisianaPTA.org/treasurer</a:t>
            </a:r>
          </a:p>
        </p:txBody>
      </p:sp>
    </p:spTree>
    <p:extLst>
      <p:ext uri="{BB962C8B-B14F-4D97-AF65-F5344CB8AC3E}">
        <p14:creationId xmlns:p14="http://schemas.microsoft.com/office/powerpoint/2010/main" val="694652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406400" y="991732"/>
            <a:ext cx="6169764" cy="4855915"/>
          </a:xfrm>
        </p:spPr>
        <p:txBody>
          <a:bodyPr>
            <a:normAutofit/>
          </a:bodyPr>
          <a:lstStyle/>
          <a:p>
            <a:pPr marL="0" indent="0">
              <a:buNone/>
            </a:pPr>
            <a:r>
              <a:rPr lang="en-US" sz="2600" dirty="0">
                <a:latin typeface="Abadi" panose="020B0604020104020204" pitchFamily="34" charset="0"/>
              </a:rPr>
              <a:t>The Audit Report is an annual review of the previous year’s finances by the Audit Committee which is at least three people. This is due October 31, 2024.</a:t>
            </a:r>
          </a:p>
          <a:p>
            <a:pPr marL="0" indent="0">
              <a:buNone/>
            </a:pPr>
            <a:endParaRPr lang="en-US" sz="2600" dirty="0">
              <a:latin typeface="Abadi" panose="020B0604020104020204" pitchFamily="34" charset="0"/>
            </a:endParaRPr>
          </a:p>
          <a:p>
            <a:pPr marL="0" indent="0">
              <a:buNone/>
            </a:pPr>
            <a:r>
              <a:rPr lang="en-US" sz="2600" dirty="0">
                <a:latin typeface="Abadi" panose="020B0604020104020204" pitchFamily="34" charset="0"/>
              </a:rPr>
              <a:t>The report compares the bank statement transactions to the actual receipts in the binder. The form with complete instructions is in the LAPTA Toolkit: Treasurer.</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57780" y="167204"/>
            <a:ext cx="8664819" cy="668251"/>
          </a:xfrm>
        </p:spPr>
        <p:txBody>
          <a:bodyPr>
            <a:normAutofit/>
          </a:bodyPr>
          <a:lstStyle/>
          <a:p>
            <a:r>
              <a:rPr lang="en-US" sz="3500" b="1" dirty="0">
                <a:solidFill>
                  <a:srgbClr val="1A3E6F"/>
                </a:solidFill>
                <a:latin typeface="Josefin Sans" panose="00000500000000000000" pitchFamily="2" charset="0"/>
              </a:rPr>
              <a:t>Audit Committee and Report</a:t>
            </a:r>
            <a:endParaRPr lang="en-US" sz="3500" dirty="0">
              <a:solidFill>
                <a:srgbClr val="1A3E6F"/>
              </a:solidFill>
              <a:latin typeface="Josefin Sans" panose="00000500000000000000" pitchFamily="2" charset="0"/>
            </a:endParaRPr>
          </a:p>
        </p:txBody>
      </p:sp>
      <p:pic>
        <p:nvPicPr>
          <p:cNvPr id="3" name="Picture 2" descr="Table&#10;&#10;Description automatically generated">
            <a:extLst>
              <a:ext uri="{FF2B5EF4-FFF2-40B4-BE49-F238E27FC236}">
                <a16:creationId xmlns:a16="http://schemas.microsoft.com/office/drawing/2014/main" id="{CFB68FD6-5963-C454-832A-8BFD76A40976}"/>
              </a:ext>
            </a:extLst>
          </p:cNvPr>
          <p:cNvPicPr>
            <a:picLocks noChangeAspect="1"/>
          </p:cNvPicPr>
          <p:nvPr/>
        </p:nvPicPr>
        <p:blipFill rotWithShape="1">
          <a:blip r:embed="rId3">
            <a:extLst>
              <a:ext uri="{28A0092B-C50C-407E-A947-70E740481C1C}">
                <a14:useLocalDpi xmlns:a14="http://schemas.microsoft.com/office/drawing/2010/main" val="0"/>
              </a:ext>
            </a:extLst>
          </a:blip>
          <a:srcRect l="3856" t="4295" r="4587" b="9231"/>
          <a:stretch/>
        </p:blipFill>
        <p:spPr>
          <a:xfrm>
            <a:off x="7038242" y="94845"/>
            <a:ext cx="5029200" cy="6276032"/>
          </a:xfrm>
          <a:prstGeom prst="rect">
            <a:avLst/>
          </a:prstGeom>
          <a:ln>
            <a:solidFill>
              <a:srgbClr val="1A3E6F"/>
            </a:solidFill>
          </a:ln>
        </p:spPr>
      </p:pic>
      <p:sp>
        <p:nvSpPr>
          <p:cNvPr id="2" name="Title 1">
            <a:extLst>
              <a:ext uri="{FF2B5EF4-FFF2-40B4-BE49-F238E27FC236}">
                <a16:creationId xmlns:a16="http://schemas.microsoft.com/office/drawing/2014/main" id="{797DC650-7F87-3525-F2D6-D7CB0B5F1B56}"/>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Abadi" panose="020B0604020104020204" pitchFamily="34" charset="0"/>
              </a:rPr>
              <a:t>LouisianaPTA.org/treasurer</a:t>
            </a:r>
          </a:p>
        </p:txBody>
      </p:sp>
    </p:spTree>
    <p:extLst>
      <p:ext uri="{BB962C8B-B14F-4D97-AF65-F5344CB8AC3E}">
        <p14:creationId xmlns:p14="http://schemas.microsoft.com/office/powerpoint/2010/main" val="1584227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ctrTitle"/>
          </p:nvPr>
        </p:nvSpPr>
        <p:spPr>
          <a:xfrm>
            <a:off x="17585" y="1934304"/>
            <a:ext cx="12174415" cy="1578225"/>
          </a:xfrm>
        </p:spPr>
        <p:txBody>
          <a:bodyPr>
            <a:normAutofit fontScale="90000"/>
          </a:bodyPr>
          <a:lstStyle/>
          <a:p>
            <a:pPr>
              <a:spcAft>
                <a:spcPts val="1200"/>
              </a:spcAft>
            </a:pPr>
            <a:r>
              <a:rPr lang="en-US" b="1" dirty="0">
                <a:solidFill>
                  <a:srgbClr val="1A3E6F"/>
                </a:solidFill>
                <a:latin typeface="Josefin Sans" panose="00000500000000000000" pitchFamily="2" charset="0"/>
              </a:rPr>
              <a:t>Why are we here?</a:t>
            </a:r>
            <a:br>
              <a:rPr lang="en-US" b="1" dirty="0">
                <a:solidFill>
                  <a:srgbClr val="1A3E6F"/>
                </a:solidFill>
                <a:latin typeface="Josefin Sans" panose="00000500000000000000" pitchFamily="2" charset="0"/>
              </a:rPr>
            </a:br>
            <a:r>
              <a:rPr lang="en-US" b="1" dirty="0">
                <a:solidFill>
                  <a:srgbClr val="1A3E6F"/>
                </a:solidFill>
                <a:latin typeface="Josefin Sans" panose="00000500000000000000" pitchFamily="2" charset="0"/>
              </a:rPr>
              <a:t>Why do you PTA?</a:t>
            </a:r>
            <a:endParaRPr lang="en-US" b="1" dirty="0">
              <a:solidFill>
                <a:schemeClr val="bg1"/>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type="subTitle" idx="1"/>
          </p:nvPr>
        </p:nvSpPr>
        <p:spPr>
          <a:xfrm>
            <a:off x="17585" y="3732334"/>
            <a:ext cx="12174415" cy="1696912"/>
          </a:xfrm>
        </p:spPr>
        <p:txBody>
          <a:bodyPr>
            <a:normAutofit/>
          </a:bodyPr>
          <a:lstStyle/>
          <a:p>
            <a:r>
              <a:rPr lang="en-US" sz="3200" b="1" dirty="0">
                <a:latin typeface="Abadi" panose="020B0604020104020204" pitchFamily="34" charset="0"/>
                <a:ea typeface="Calibri" panose="020F0502020204030204" pitchFamily="34" charset="0"/>
                <a:cs typeface="Microsoft Sans Serif" panose="020B0604020202020204" pitchFamily="34" charset="0"/>
              </a:rPr>
              <a:t>To make every child’s potential a reality</a:t>
            </a:r>
            <a:endParaRPr lang="en-US" sz="3200" b="1" dirty="0">
              <a:effectLst/>
              <a:latin typeface="Abadi" panose="020B0604020104020204" pitchFamily="34" charset="0"/>
              <a:ea typeface="Calibri" panose="020F0502020204030204" pitchFamily="34" charset="0"/>
              <a:cs typeface="Microsoft Sans Serif" panose="020B0604020202020204" pitchFamily="34" charset="0"/>
            </a:endParaRPr>
          </a:p>
          <a:p>
            <a:r>
              <a:rPr lang="en-US" sz="3200" b="1" dirty="0">
                <a:effectLst/>
                <a:latin typeface="Abadi" panose="020B0604020104020204" pitchFamily="34" charset="0"/>
                <a:ea typeface="Calibri" panose="020F0502020204030204" pitchFamily="34" charset="0"/>
                <a:cs typeface="Microsoft Sans Serif" panose="020B0604020202020204" pitchFamily="34" charset="0"/>
              </a:rPr>
              <a:t>by engaging and empowering families and communities</a:t>
            </a:r>
          </a:p>
          <a:p>
            <a:r>
              <a:rPr lang="en-US" sz="3200" b="1" dirty="0">
                <a:effectLst/>
                <a:latin typeface="Abadi" panose="020B0604020104020204" pitchFamily="34" charset="0"/>
                <a:ea typeface="Calibri" panose="020F0502020204030204" pitchFamily="34" charset="0"/>
                <a:cs typeface="Microsoft Sans Serif" panose="020B0604020202020204" pitchFamily="34" charset="0"/>
              </a:rPr>
              <a:t>to advocate for all children</a:t>
            </a:r>
            <a:r>
              <a:rPr lang="en-US" sz="3200" dirty="0">
                <a:effectLst/>
                <a:latin typeface="Abadi" panose="020B0604020104020204" pitchFamily="34" charset="0"/>
                <a:ea typeface="Calibri" panose="020F0502020204030204" pitchFamily="34" charset="0"/>
                <a:cs typeface="Microsoft Sans Serif" panose="020B0604020202020204" pitchFamily="34" charset="0"/>
              </a:rPr>
              <a:t>. </a:t>
            </a:r>
            <a:endParaRPr lang="en-US" sz="3200" dirty="0">
              <a:latin typeface="Abadi" panose="020B0604020104020204" pitchFamily="34" charset="0"/>
            </a:endParaRPr>
          </a:p>
        </p:txBody>
      </p:sp>
    </p:spTree>
    <p:extLst>
      <p:ext uri="{BB962C8B-B14F-4D97-AF65-F5344CB8AC3E}">
        <p14:creationId xmlns:p14="http://schemas.microsoft.com/office/powerpoint/2010/main" val="288798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381548" y="766017"/>
            <a:ext cx="11096650" cy="5864362"/>
          </a:xfrm>
        </p:spPr>
        <p:txBody>
          <a:bodyPr>
            <a:normAutofit fontScale="92500" lnSpcReduction="10000"/>
          </a:bodyPr>
          <a:lstStyle/>
          <a:p>
            <a:r>
              <a:rPr lang="en-US" sz="2600" dirty="0">
                <a:latin typeface="Abadi" panose="020B0604020104020204" pitchFamily="34" charset="0"/>
              </a:rPr>
              <a:t>Federal tax filing is due 4 ½ months after the fiscal year ends, which is November 15. Non-profits file a Form 990 with IRS. There are different forms based on the gross income amount. </a:t>
            </a:r>
          </a:p>
          <a:p>
            <a:pPr lvl="1"/>
            <a:r>
              <a:rPr lang="en-US" sz="2600" dirty="0">
                <a:latin typeface="Abadi" panose="020B0604020104020204" pitchFamily="34" charset="0"/>
              </a:rPr>
              <a:t>Form 990-N is for gross income less than $50,000. (electronic file only)</a:t>
            </a:r>
          </a:p>
          <a:p>
            <a:pPr lvl="1"/>
            <a:r>
              <a:rPr lang="en-US" sz="2600" dirty="0">
                <a:latin typeface="Abadi" panose="020B0604020104020204" pitchFamily="34" charset="0"/>
              </a:rPr>
              <a:t>Form 990-EZ is for gross income $50,000 - $200,000. </a:t>
            </a:r>
          </a:p>
          <a:p>
            <a:pPr lvl="1"/>
            <a:r>
              <a:rPr lang="en-US" sz="2600" dirty="0">
                <a:latin typeface="Abadi" panose="020B0604020104020204" pitchFamily="34" charset="0"/>
              </a:rPr>
              <a:t>Form 990 is for gross income over $200,000. </a:t>
            </a:r>
          </a:p>
          <a:p>
            <a:r>
              <a:rPr lang="en-US" sz="2600" dirty="0">
                <a:latin typeface="Abadi" panose="020B0604020104020204" pitchFamily="34" charset="0"/>
              </a:rPr>
              <a:t>When calculating gross income, EXCLUDE member dues paid to LAPTA. For example, if you had $1200 total membership dues income and paid $434 to LAPTA for 124 members, you would net $766. Report the gross income from dues as $766.</a:t>
            </a:r>
          </a:p>
          <a:p>
            <a:pPr marL="228600" lvl="1"/>
            <a:r>
              <a:rPr lang="en-US" sz="2600" dirty="0">
                <a:latin typeface="Abadi" panose="020B0604020104020204" pitchFamily="34" charset="0"/>
              </a:rPr>
              <a:t>All money given to the PTA is a tax-deductible donation. “Thank you for your tax-deductible donation.”</a:t>
            </a:r>
          </a:p>
          <a:p>
            <a:pPr marL="228600" lvl="1"/>
            <a:r>
              <a:rPr lang="en-US" sz="2600" dirty="0">
                <a:latin typeface="Abadi" panose="020B0604020104020204" pitchFamily="34" charset="0"/>
              </a:rPr>
              <a:t>PTAs pay sales tax on all purchases. (Schools do not pay sales tax.)</a:t>
            </a:r>
          </a:p>
          <a:p>
            <a:r>
              <a:rPr lang="en-US" sz="2600" dirty="0">
                <a:latin typeface="Abadi" panose="020B0604020104020204" pitchFamily="34" charset="0"/>
              </a:rPr>
              <a:t>PTAs are to pay state sales tax on “Unrelated Business Income.” LAPTA is working to acquire an exemption for each parish, but this is not granted yet. Refer to </a:t>
            </a:r>
            <a:r>
              <a:rPr lang="en-US" sz="2600" dirty="0">
                <a:latin typeface="Abadi" panose="020B0604020104020204" pitchFamily="34" charset="0"/>
                <a:hlinkClick r:id="rId2"/>
              </a:rPr>
              <a:t>www.rev.state.la.us</a:t>
            </a:r>
            <a:r>
              <a:rPr lang="en-US" sz="2600" dirty="0">
                <a:latin typeface="Abadi" panose="020B0604020104020204" pitchFamily="34" charset="0"/>
              </a:rPr>
              <a:t> for further details.</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243401" y="227621"/>
            <a:ext cx="8125525" cy="534569"/>
          </a:xfrm>
        </p:spPr>
        <p:txBody>
          <a:bodyPr>
            <a:normAutofit fontScale="90000"/>
          </a:bodyPr>
          <a:lstStyle/>
          <a:p>
            <a:r>
              <a:rPr lang="en-US" sz="3600" b="1" dirty="0">
                <a:solidFill>
                  <a:srgbClr val="1A3E6F"/>
                </a:solidFill>
                <a:latin typeface="Josefin Sans" panose="00000500000000000000" pitchFamily="2" charset="0"/>
              </a:rPr>
              <a:t>Federal &amp; State Taxes</a:t>
            </a:r>
            <a:endParaRPr lang="en-US" sz="5400" dirty="0">
              <a:solidFill>
                <a:srgbClr val="1A3E6F"/>
              </a:solidFill>
              <a:latin typeface="Josefin Sans" panose="00000500000000000000" pitchFamily="2" charset="0"/>
            </a:endParaRPr>
          </a:p>
        </p:txBody>
      </p:sp>
      <p:sp>
        <p:nvSpPr>
          <p:cNvPr id="2" name="Title 1">
            <a:extLst>
              <a:ext uri="{FF2B5EF4-FFF2-40B4-BE49-F238E27FC236}">
                <a16:creationId xmlns:a16="http://schemas.microsoft.com/office/drawing/2014/main" id="{CB9672DE-3B19-F879-37FF-3988ACE32CEA}"/>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Abadi" panose="020B0604020104020204" pitchFamily="34" charset="0"/>
              </a:rPr>
              <a:t>LouisianaPTA.org/treasurer</a:t>
            </a:r>
          </a:p>
        </p:txBody>
      </p:sp>
    </p:spTree>
    <p:extLst>
      <p:ext uri="{BB962C8B-B14F-4D97-AF65-F5344CB8AC3E}">
        <p14:creationId xmlns:p14="http://schemas.microsoft.com/office/powerpoint/2010/main" val="2844723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342078" y="1164381"/>
            <a:ext cx="11342899" cy="5445686"/>
          </a:xfrm>
        </p:spPr>
        <p:txBody>
          <a:bodyPr>
            <a:normAutofit/>
          </a:bodyPr>
          <a:lstStyle/>
          <a:p>
            <a:r>
              <a:rPr lang="en-US" sz="2600" dirty="0">
                <a:latin typeface="Abadi" panose="020B0604020104020204" pitchFamily="34" charset="0"/>
              </a:rPr>
              <a:t>Have the Passwords &amp; Accounts Summary Sheet accurate and up to date.</a:t>
            </a:r>
          </a:p>
          <a:p>
            <a:r>
              <a:rPr lang="en-US" sz="2600" dirty="0">
                <a:latin typeface="Abadi" panose="020B0604020104020204" pitchFamily="34" charset="0"/>
              </a:rPr>
              <a:t>All Expense &amp; Deposit Forms are documented, complete, and entered into accounting software/ledger.</a:t>
            </a:r>
          </a:p>
          <a:p>
            <a:r>
              <a:rPr lang="en-US" sz="2600" dirty="0">
                <a:latin typeface="Abadi" panose="020B0604020104020204" pitchFamily="34" charset="0"/>
              </a:rPr>
              <a:t>All bank statements, monthly reconciliation reports, budget reports, agendas, minutes, and annual budget are included.</a:t>
            </a:r>
          </a:p>
          <a:p>
            <a:r>
              <a:rPr lang="en-US" sz="2600" dirty="0">
                <a:latin typeface="Abadi" panose="020B0604020104020204" pitchFamily="34" charset="0"/>
              </a:rPr>
              <a:t>Include previous Audit Report, EIN, Articles of Incorporation, IRS tax filings, and insurance policy.</a:t>
            </a:r>
          </a:p>
          <a:p>
            <a:r>
              <a:rPr lang="en-US" sz="2600" dirty="0">
                <a:latin typeface="Abadi" panose="020B0604020104020204" pitchFamily="34" charset="0"/>
              </a:rPr>
              <a:t>Review records retention policy and keep required documents. </a:t>
            </a:r>
          </a:p>
          <a:p>
            <a:r>
              <a:rPr lang="en-US" sz="2600" dirty="0">
                <a:latin typeface="Abadi" panose="020B0604020104020204" pitchFamily="34" charset="0"/>
              </a:rPr>
              <a:t>Meet with the incoming Treasurer and President. Turn over check book, debit cards, binder, past records, and all PTA papers. Be available for any questions for the next Audit Committee.</a:t>
            </a:r>
          </a:p>
          <a:p>
            <a:r>
              <a:rPr lang="en-US" sz="2600" dirty="0">
                <a:latin typeface="Abadi" panose="020B0604020104020204" pitchFamily="34" charset="0"/>
              </a:rPr>
              <a:t>Transfer any accounts to the incoming officers, such as CheddarUp.com.</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342078" y="538928"/>
            <a:ext cx="8942599" cy="896887"/>
          </a:xfrm>
        </p:spPr>
        <p:txBody>
          <a:bodyPr>
            <a:normAutofit fontScale="90000"/>
          </a:bodyPr>
          <a:lstStyle/>
          <a:p>
            <a:r>
              <a:rPr lang="en-US" sz="3600" b="1" dirty="0">
                <a:solidFill>
                  <a:srgbClr val="1A3E6F"/>
                </a:solidFill>
                <a:latin typeface="Josefin Sans" panose="00000500000000000000" pitchFamily="2" charset="0"/>
              </a:rPr>
              <a:t>Year-End Duties</a:t>
            </a:r>
            <a:br>
              <a:rPr lang="en-US" sz="3600" b="1" dirty="0">
                <a:solidFill>
                  <a:srgbClr val="1A3E6F"/>
                </a:solidFill>
                <a:latin typeface="Josefin Sans" panose="00000500000000000000" pitchFamily="2" charset="0"/>
              </a:rPr>
            </a:br>
            <a:r>
              <a:rPr lang="en-US" sz="2700" i="1" dirty="0">
                <a:latin typeface="Atkinson Hyperlegible" pitchFamily="50" charset="0"/>
              </a:rPr>
              <a:t>The Year-End Financial Checklist is in the Toolkit.</a:t>
            </a:r>
            <a:br>
              <a:rPr lang="en-US" sz="2700" i="1" dirty="0">
                <a:latin typeface="Atkinson Hyperlegible" pitchFamily="50" charset="0"/>
              </a:rPr>
            </a:br>
            <a:endParaRPr lang="en-US" sz="5400" dirty="0">
              <a:solidFill>
                <a:srgbClr val="1A3E6F"/>
              </a:solidFill>
              <a:latin typeface="Josefin Sans" panose="00000500000000000000" pitchFamily="2" charset="0"/>
            </a:endParaRPr>
          </a:p>
        </p:txBody>
      </p:sp>
      <p:sp>
        <p:nvSpPr>
          <p:cNvPr id="7" name="Title 1">
            <a:extLst>
              <a:ext uri="{FF2B5EF4-FFF2-40B4-BE49-F238E27FC236}">
                <a16:creationId xmlns:a16="http://schemas.microsoft.com/office/drawing/2014/main" id="{C9CF52DB-E920-7FA7-E21F-E478BB7304F8}"/>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Abadi" panose="020B0604020104020204" pitchFamily="34" charset="0"/>
              </a:rPr>
              <a:t>LouisianaPTA.org/treasurer</a:t>
            </a:r>
          </a:p>
        </p:txBody>
      </p:sp>
    </p:spTree>
    <p:extLst>
      <p:ext uri="{BB962C8B-B14F-4D97-AF65-F5344CB8AC3E}">
        <p14:creationId xmlns:p14="http://schemas.microsoft.com/office/powerpoint/2010/main" val="476783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Abadi" panose="020B0604020104020204" pitchFamily="34"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381548" y="855194"/>
            <a:ext cx="11255071" cy="5980824"/>
          </a:xfrm>
        </p:spPr>
        <p:txBody>
          <a:bodyPr>
            <a:normAutofit/>
          </a:bodyPr>
          <a:lstStyle/>
          <a:p>
            <a:r>
              <a:rPr lang="en-US" sz="2600" dirty="0">
                <a:latin typeface="Abadi" panose="020B0604020104020204" pitchFamily="34" charset="0"/>
              </a:rPr>
              <a:t>Know the LAPTA Toolkit: Treasurer Section 3.</a:t>
            </a:r>
          </a:p>
          <a:p>
            <a:r>
              <a:rPr lang="en-US" sz="2600" dirty="0">
                <a:latin typeface="Abadi" panose="020B0604020104020204" pitchFamily="34" charset="0"/>
              </a:rPr>
              <a:t>Get the budget approved by the General Membership ASAP.</a:t>
            </a:r>
          </a:p>
          <a:p>
            <a:r>
              <a:rPr lang="en-US" sz="2600" dirty="0">
                <a:latin typeface="Abadi" panose="020B0604020104020204" pitchFamily="34" charset="0"/>
              </a:rPr>
              <a:t>Active Affiliation Report is due </a:t>
            </a:r>
            <a:r>
              <a:rPr lang="en-US" sz="2600" b="1" dirty="0">
                <a:latin typeface="Abadi" panose="020B0604020104020204" pitchFamily="34" charset="0"/>
              </a:rPr>
              <a:t>October 31, 2024</a:t>
            </a:r>
            <a:r>
              <a:rPr lang="en-US" sz="2600" dirty="0">
                <a:latin typeface="Abadi" panose="020B0604020104020204" pitchFamily="34" charset="0"/>
              </a:rPr>
              <a:t>. Work on it now.</a:t>
            </a:r>
          </a:p>
          <a:p>
            <a:r>
              <a:rPr lang="en-US" sz="2600" dirty="0">
                <a:latin typeface="Abadi" panose="020B0604020104020204" pitchFamily="34" charset="0"/>
              </a:rPr>
              <a:t>2023 IRS Tax filing is due </a:t>
            </a:r>
            <a:r>
              <a:rPr lang="en-US" sz="2600" b="1" dirty="0">
                <a:latin typeface="Abadi" panose="020B0604020104020204" pitchFamily="34" charset="0"/>
              </a:rPr>
              <a:t>November 15</a:t>
            </a:r>
            <a:r>
              <a:rPr lang="en-US" sz="2600" dirty="0">
                <a:latin typeface="Abadi" panose="020B0604020104020204" pitchFamily="34" charset="0"/>
              </a:rPr>
              <a:t>. Do it now.</a:t>
            </a:r>
          </a:p>
          <a:p>
            <a:r>
              <a:rPr lang="en-US" sz="2600" dirty="0">
                <a:latin typeface="Abadi" panose="020B0604020104020204" pitchFamily="34" charset="0"/>
              </a:rPr>
              <a:t>Submit member dues monthly through </a:t>
            </a:r>
            <a:r>
              <a:rPr lang="en-US" sz="2600" b="1" dirty="0">
                <a:latin typeface="Abadi" panose="020B0604020104020204" pitchFamily="34" charset="0"/>
              </a:rPr>
              <a:t>LousianaPTA.org/membership</a:t>
            </a:r>
            <a:r>
              <a:rPr lang="en-US" sz="2600" dirty="0">
                <a:latin typeface="Abadi" panose="020B0604020104020204" pitchFamily="34" charset="0"/>
              </a:rPr>
              <a:t>.</a:t>
            </a:r>
          </a:p>
          <a:p>
            <a:r>
              <a:rPr lang="en-US" sz="2600" dirty="0">
                <a:latin typeface="Abadi" panose="020B0604020104020204" pitchFamily="34" charset="0"/>
              </a:rPr>
              <a:t>Debit cards are allowed only if each purchase has two signatures.</a:t>
            </a:r>
          </a:p>
          <a:p>
            <a:r>
              <a:rPr lang="en-US" sz="2600" dirty="0">
                <a:latin typeface="Abadi" panose="020B0604020104020204" pitchFamily="34" charset="0"/>
              </a:rPr>
              <a:t>There will be future Zoom meetings to cover Treasurer questions.</a:t>
            </a:r>
          </a:p>
          <a:p>
            <a:r>
              <a:rPr lang="en-US" sz="2600" dirty="0">
                <a:latin typeface="Abadi" panose="020B0604020104020204" pitchFamily="34" charset="0"/>
              </a:rPr>
              <a:t>Contact LAPTA Treasurer Ashley Snell at treasurer@LouisianaPTA.org. </a:t>
            </a:r>
          </a:p>
          <a:p>
            <a:pPr marL="0" indent="0" algn="ctr">
              <a:buNone/>
            </a:pPr>
            <a:endParaRPr lang="en-US" sz="1200" b="1" dirty="0">
              <a:solidFill>
                <a:srgbClr val="1A3E6F"/>
              </a:solidFill>
              <a:latin typeface="Abadi" panose="020B0604020104020204" pitchFamily="34" charset="0"/>
            </a:endParaRPr>
          </a:p>
          <a:p>
            <a:pPr marL="0" indent="0" algn="ctr">
              <a:buNone/>
            </a:pPr>
            <a:r>
              <a:rPr lang="en-US" sz="2400" b="1" dirty="0">
                <a:solidFill>
                  <a:srgbClr val="1A3E6F"/>
                </a:solidFill>
                <a:latin typeface="Abadi" panose="020B0604020104020204" pitchFamily="34" charset="0"/>
              </a:rPr>
              <a:t>THANK YOU for volunteering and supporting the </a:t>
            </a:r>
          </a:p>
          <a:p>
            <a:pPr marL="0" indent="0" algn="ctr">
              <a:buNone/>
            </a:pPr>
            <a:r>
              <a:rPr lang="en-US" sz="2400" b="1" dirty="0">
                <a:solidFill>
                  <a:srgbClr val="1A3E6F"/>
                </a:solidFill>
                <a:latin typeface="Abadi" panose="020B0604020104020204" pitchFamily="34" charset="0"/>
              </a:rPr>
              <a:t>PTA mission of helping all children reach their potential.</a:t>
            </a:r>
            <a:endParaRPr lang="en-US" sz="2600" dirty="0">
              <a:latin typeface="Abadi" panose="020B0604020104020204" pitchFamily="34" charset="0"/>
            </a:endParaRPr>
          </a:p>
          <a:p>
            <a:endParaRPr lang="en-US" sz="2600" dirty="0">
              <a:latin typeface="Abadi" panose="020B0604020104020204" pitchFamily="34"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223666" y="96649"/>
            <a:ext cx="9061011" cy="705918"/>
          </a:xfrm>
        </p:spPr>
        <p:txBody>
          <a:bodyPr>
            <a:normAutofit/>
          </a:bodyPr>
          <a:lstStyle/>
          <a:p>
            <a:r>
              <a:rPr lang="en-US" sz="3600" b="1" dirty="0">
                <a:solidFill>
                  <a:srgbClr val="1A3E6F"/>
                </a:solidFill>
                <a:latin typeface="Josefin Sans" panose="00000500000000000000" pitchFamily="2" charset="0"/>
              </a:rPr>
              <a:t>Summary</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81794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title"/>
          </p:nvPr>
        </p:nvSpPr>
        <p:spPr>
          <a:xfrm>
            <a:off x="278343" y="161208"/>
            <a:ext cx="10745771" cy="967522"/>
          </a:xfrm>
        </p:spPr>
        <p:txBody>
          <a:bodyPr>
            <a:normAutofit/>
          </a:bodyPr>
          <a:lstStyle/>
          <a:p>
            <a:r>
              <a:rPr lang="en-US" sz="3600" b="1" dirty="0">
                <a:solidFill>
                  <a:srgbClr val="1A3E6F"/>
                </a:solidFill>
                <a:latin typeface="Josefin Sans" panose="00000500000000000000" pitchFamily="2" charset="0"/>
              </a:rPr>
              <a:t>Sign-Ups &amp; Downloads</a:t>
            </a:r>
          </a:p>
        </p:txBody>
      </p:sp>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330895" y="1128730"/>
            <a:ext cx="11668137" cy="4277456"/>
          </a:xfrm>
        </p:spPr>
        <p:txBody>
          <a:bodyPr>
            <a:normAutofit/>
          </a:bodyPr>
          <a:lstStyle/>
          <a:p>
            <a:r>
              <a:rPr lang="en-US" sz="2600" dirty="0">
                <a:latin typeface="Abadi" panose="020B0604020104020204" pitchFamily="34" charset="0"/>
              </a:rPr>
              <a:t>Visit </a:t>
            </a:r>
            <a:r>
              <a:rPr lang="en-US" sz="2600" b="1" dirty="0">
                <a:latin typeface="Abadi" panose="020B0604020104020204" pitchFamily="34" charset="0"/>
              </a:rPr>
              <a:t>LouisianaPTA.org/treasurer </a:t>
            </a:r>
            <a:r>
              <a:rPr lang="en-US" sz="2600" dirty="0">
                <a:latin typeface="Abadi" panose="020B0604020104020204" pitchFamily="34" charset="0"/>
              </a:rPr>
              <a:t>for everything.</a:t>
            </a:r>
          </a:p>
          <a:p>
            <a:r>
              <a:rPr lang="en-US" sz="2600" dirty="0">
                <a:latin typeface="Abadi" panose="020B0604020104020204" pitchFamily="34" charset="0"/>
              </a:rPr>
              <a:t>Download the </a:t>
            </a:r>
            <a:r>
              <a:rPr lang="en-US" sz="2600" b="1" dirty="0">
                <a:latin typeface="Abadi" panose="020B0604020104020204" pitchFamily="34" charset="0"/>
              </a:rPr>
              <a:t>LAPTA Toolkit: Treasurer Sec 3</a:t>
            </a:r>
            <a:r>
              <a:rPr lang="en-US" sz="2600" dirty="0">
                <a:latin typeface="Abadi" panose="020B0604020104020204" pitchFamily="34" charset="0"/>
              </a:rPr>
              <a:t>. The Toolkit contains further information, complete details, and all forms at LouisianaPTA.org/toolkits.</a:t>
            </a:r>
          </a:p>
          <a:p>
            <a:r>
              <a:rPr lang="en-US" sz="2600" dirty="0">
                <a:latin typeface="Abadi" panose="020B0604020104020204" pitchFamily="34" charset="0"/>
              </a:rPr>
              <a:t>Register at </a:t>
            </a:r>
            <a:r>
              <a:rPr lang="en-US" sz="2600" b="1" dirty="0">
                <a:latin typeface="Abadi" panose="020B0604020104020204" pitchFamily="34" charset="0"/>
              </a:rPr>
              <a:t>LouisianaPTA.org/register</a:t>
            </a:r>
            <a:r>
              <a:rPr lang="en-US" sz="2600" dirty="0">
                <a:latin typeface="Abadi" panose="020B0604020104020204" pitchFamily="34" charset="0"/>
              </a:rPr>
              <a:t>. This is required and will allow you to receive Treasurer emails.</a:t>
            </a:r>
          </a:p>
          <a:p>
            <a:r>
              <a:rPr lang="en-US" sz="2600" dirty="0">
                <a:latin typeface="Abadi" panose="020B0604020104020204" pitchFamily="34" charset="0"/>
              </a:rPr>
              <a:t>Create an account at </a:t>
            </a:r>
            <a:r>
              <a:rPr lang="en-US" sz="2600" b="1" dirty="0">
                <a:latin typeface="Abadi" panose="020B0604020104020204" pitchFamily="34" charset="0"/>
              </a:rPr>
              <a:t>PTA.org and create an account.</a:t>
            </a:r>
            <a:r>
              <a:rPr lang="en-US" sz="2600" dirty="0">
                <a:latin typeface="Abadi" panose="020B0604020104020204" pitchFamily="34" charset="0"/>
              </a:rPr>
              <a:t> There is lots of information and programs.</a:t>
            </a:r>
          </a:p>
          <a:p>
            <a:r>
              <a:rPr lang="en-US" sz="2600" dirty="0">
                <a:latin typeface="Abadi" panose="020B0604020104020204" pitchFamily="34" charset="0"/>
              </a:rPr>
              <a:t>All Board members need to be </a:t>
            </a:r>
            <a:r>
              <a:rPr lang="en-US" sz="2600" b="1" dirty="0">
                <a:latin typeface="Abadi" panose="020B0604020104020204" pitchFamily="34" charset="0"/>
              </a:rPr>
              <a:t>PTA members </a:t>
            </a:r>
            <a:r>
              <a:rPr lang="en-US" sz="2600" dirty="0">
                <a:latin typeface="Abadi" panose="020B0604020104020204" pitchFamily="34" charset="0"/>
              </a:rPr>
              <a:t>of their Local PTA Units which also makes them LAPTA and National PTA members.</a:t>
            </a:r>
          </a:p>
        </p:txBody>
      </p:sp>
      <p:sp>
        <p:nvSpPr>
          <p:cNvPr id="4" name="Title 1">
            <a:extLst>
              <a:ext uri="{FF2B5EF4-FFF2-40B4-BE49-F238E27FC236}">
                <a16:creationId xmlns:a16="http://schemas.microsoft.com/office/drawing/2014/main" id="{2D6517D4-2BAB-EC0B-2BDD-73BD2A5F25FE}"/>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Abadi" panose="020B0604020104020204" pitchFamily="34" charset="0"/>
              </a:rPr>
              <a:t>LouisianaPTA.org/treasurer</a:t>
            </a:r>
          </a:p>
        </p:txBody>
      </p:sp>
    </p:spTree>
    <p:extLst>
      <p:ext uri="{BB962C8B-B14F-4D97-AF65-F5344CB8AC3E}">
        <p14:creationId xmlns:p14="http://schemas.microsoft.com/office/powerpoint/2010/main" val="406651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title"/>
          </p:nvPr>
        </p:nvSpPr>
        <p:spPr>
          <a:xfrm>
            <a:off x="150131" y="101954"/>
            <a:ext cx="11796275" cy="1516602"/>
          </a:xfrm>
        </p:spPr>
        <p:txBody>
          <a:bodyPr>
            <a:normAutofit/>
          </a:bodyPr>
          <a:lstStyle/>
          <a:p>
            <a:r>
              <a:rPr lang="en-US" sz="3600" b="1" dirty="0">
                <a:solidFill>
                  <a:srgbClr val="1A3E6F"/>
                </a:solidFill>
                <a:latin typeface="Josefin Sans" panose="00000500000000000000" pitchFamily="2" charset="0"/>
              </a:rPr>
              <a:t>All money must be properly authorized, documented, tracked, and verified.</a:t>
            </a:r>
            <a:endParaRPr lang="en-US" sz="5400" dirty="0">
              <a:solidFill>
                <a:srgbClr val="1A3E6F"/>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411272" y="1504396"/>
            <a:ext cx="11456193" cy="4087260"/>
          </a:xfrm>
        </p:spPr>
        <p:txBody>
          <a:bodyPr>
            <a:normAutofit/>
          </a:bodyPr>
          <a:lstStyle/>
          <a:p>
            <a:pPr marL="514350" indent="-514350">
              <a:buFont typeface="+mj-lt"/>
              <a:buAutoNum type="arabicPeriod"/>
            </a:pPr>
            <a:r>
              <a:rPr lang="en-US" sz="2600" b="1" dirty="0">
                <a:latin typeface="Abadi" panose="020B0604020104020204" pitchFamily="34" charset="0"/>
              </a:rPr>
              <a:t>Authorization</a:t>
            </a:r>
            <a:r>
              <a:rPr lang="en-US" sz="2600" dirty="0">
                <a:latin typeface="Abadi" panose="020B0604020104020204" pitchFamily="34" charset="0"/>
              </a:rPr>
              <a:t> comes from the General Membership’s approving vote of the Annual Budget at the first meeting of the year.</a:t>
            </a:r>
          </a:p>
          <a:p>
            <a:pPr marL="514350" indent="-514350">
              <a:buFont typeface="+mj-lt"/>
              <a:buAutoNum type="arabicPeriod"/>
            </a:pPr>
            <a:r>
              <a:rPr lang="en-US" sz="2600" b="1" dirty="0">
                <a:latin typeface="Abadi" panose="020B0604020104020204" pitchFamily="34" charset="0"/>
              </a:rPr>
              <a:t>Documentation</a:t>
            </a:r>
            <a:r>
              <a:rPr lang="en-US" sz="2600" dirty="0">
                <a:latin typeface="Abadi" panose="020B0604020104020204" pitchFamily="34" charset="0"/>
              </a:rPr>
              <a:t> involves receipts for expenses and deposits organized in a binder.</a:t>
            </a:r>
          </a:p>
          <a:p>
            <a:pPr marL="514350" indent="-514350">
              <a:buFont typeface="+mj-lt"/>
              <a:buAutoNum type="arabicPeriod"/>
            </a:pPr>
            <a:r>
              <a:rPr lang="en-US" sz="2600" b="1" dirty="0">
                <a:latin typeface="Abadi" panose="020B0604020104020204" pitchFamily="34" charset="0"/>
              </a:rPr>
              <a:t>Tracking</a:t>
            </a:r>
            <a:r>
              <a:rPr lang="en-US" sz="2600" dirty="0">
                <a:latin typeface="Abadi" panose="020B0604020104020204" pitchFamily="34" charset="0"/>
              </a:rPr>
              <a:t> is through a ledger or accounting software which generates monthly reports such as MoneyMinder.com or QuickBooks.</a:t>
            </a:r>
          </a:p>
          <a:p>
            <a:pPr marL="514350" indent="-514350">
              <a:buFont typeface="+mj-lt"/>
              <a:buAutoNum type="arabicPeriod"/>
            </a:pPr>
            <a:r>
              <a:rPr lang="en-US" sz="2600" b="1" dirty="0">
                <a:latin typeface="Abadi" panose="020B0604020104020204" pitchFamily="34" charset="0"/>
              </a:rPr>
              <a:t>Verification</a:t>
            </a:r>
            <a:r>
              <a:rPr lang="en-US" sz="2600" dirty="0">
                <a:latin typeface="Abadi" panose="020B0604020104020204" pitchFamily="34" charset="0"/>
              </a:rPr>
              <a:t> is through the annual IRS tax filing, Audit Report, and portions of the LAPTA Active Affiliation Report.</a:t>
            </a:r>
          </a:p>
          <a:p>
            <a:pPr marL="0" indent="0">
              <a:buNone/>
            </a:pPr>
            <a:endParaRPr lang="en-US" sz="3200" dirty="0">
              <a:latin typeface="Abadi" panose="020B0604020104020204" pitchFamily="34" charset="0"/>
            </a:endParaRPr>
          </a:p>
          <a:p>
            <a:endParaRPr lang="en-US" sz="3200" dirty="0">
              <a:latin typeface="Abadi" panose="020B0604020104020204" pitchFamily="34" charset="0"/>
            </a:endParaRPr>
          </a:p>
        </p:txBody>
      </p:sp>
      <p:sp>
        <p:nvSpPr>
          <p:cNvPr id="4" name="Title 1">
            <a:extLst>
              <a:ext uri="{FF2B5EF4-FFF2-40B4-BE49-F238E27FC236}">
                <a16:creationId xmlns:a16="http://schemas.microsoft.com/office/drawing/2014/main" id="{1A08C6E6-CC89-8F99-AB88-CFD6AC1EE586}"/>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Abadi" panose="020B0604020104020204" pitchFamily="34" charset="0"/>
              </a:rPr>
              <a:t>LouisianaPTA.org/treasurer</a:t>
            </a:r>
          </a:p>
        </p:txBody>
      </p:sp>
    </p:spTree>
    <p:extLst>
      <p:ext uri="{BB962C8B-B14F-4D97-AF65-F5344CB8AC3E}">
        <p14:creationId xmlns:p14="http://schemas.microsoft.com/office/powerpoint/2010/main" val="210878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381546" y="1022798"/>
            <a:ext cx="11597751" cy="5509570"/>
          </a:xfrm>
        </p:spPr>
        <p:txBody>
          <a:bodyPr>
            <a:normAutofit/>
          </a:bodyPr>
          <a:lstStyle/>
          <a:p>
            <a:r>
              <a:rPr lang="en-US" sz="2600" dirty="0">
                <a:latin typeface="Abadi" panose="020B0604020104020204" pitchFamily="34" charset="0"/>
              </a:rPr>
              <a:t>Use an on-line accounting software.</a:t>
            </a:r>
          </a:p>
          <a:p>
            <a:r>
              <a:rPr lang="en-US" sz="2600" dirty="0">
                <a:latin typeface="Abadi" panose="020B0604020104020204" pitchFamily="34" charset="0"/>
              </a:rPr>
              <a:t>Attends and presents the Budget Report at all PTA meetings.</a:t>
            </a:r>
          </a:p>
          <a:p>
            <a:r>
              <a:rPr lang="en-US" sz="2600" dirty="0">
                <a:latin typeface="Abadi" panose="020B0604020104020204" pitchFamily="34" charset="0"/>
              </a:rPr>
              <a:t>Reconciles the bank account monthly. Present the reconciliation report at all Board meetings.</a:t>
            </a:r>
          </a:p>
          <a:p>
            <a:r>
              <a:rPr lang="en-US" sz="2600" dirty="0">
                <a:latin typeface="Abadi" panose="020B0604020104020204" pitchFamily="34" charset="0"/>
              </a:rPr>
              <a:t>Review all Expense and Deposit Forms for the month to get any missing information or receipts. Make sure all transactions are accounted for.</a:t>
            </a:r>
          </a:p>
          <a:p>
            <a:r>
              <a:rPr lang="en-US" sz="2600" dirty="0">
                <a:latin typeface="Abadi" panose="020B0604020104020204" pitchFamily="34" charset="0"/>
              </a:rPr>
              <a:t>Have bank statement reviewed and signed by a non-signer.</a:t>
            </a:r>
          </a:p>
          <a:p>
            <a:r>
              <a:rPr lang="en-US" sz="2600" dirty="0">
                <a:latin typeface="Abadi" panose="020B0604020104020204" pitchFamily="34" charset="0"/>
              </a:rPr>
              <a:t>Submit member dues for new members at </a:t>
            </a:r>
            <a:r>
              <a:rPr lang="en-US" sz="2600" b="1" dirty="0">
                <a:latin typeface="Abadi" panose="020B0604020104020204" pitchFamily="34" charset="0"/>
              </a:rPr>
              <a:t>LouisianaPTA.org/membership</a:t>
            </a:r>
            <a:r>
              <a:rPr lang="en-US" sz="2600" dirty="0">
                <a:latin typeface="Abadi" panose="020B0604020104020204" pitchFamily="34" charset="0"/>
              </a:rPr>
              <a:t>. All PTAs submit $3.50 for each of their members to LAPTA. LAPTA pays $2.25 to National PTA and retains $1.25 for itself. </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93973" y="125911"/>
            <a:ext cx="8664819" cy="755597"/>
          </a:xfrm>
        </p:spPr>
        <p:txBody>
          <a:bodyPr>
            <a:normAutofit/>
          </a:bodyPr>
          <a:lstStyle/>
          <a:p>
            <a:r>
              <a:rPr lang="en-US" sz="3600" b="1" dirty="0">
                <a:solidFill>
                  <a:srgbClr val="1A3E6F"/>
                </a:solidFill>
                <a:latin typeface="Josefin Sans" panose="00000500000000000000" pitchFamily="2" charset="0"/>
              </a:rPr>
              <a:t>Treasurer’s Monthly Duties</a:t>
            </a:r>
            <a:endParaRPr lang="en-US" sz="5400" dirty="0">
              <a:solidFill>
                <a:srgbClr val="1A3E6F"/>
              </a:solidFill>
              <a:latin typeface="Josefin Sans" panose="00000500000000000000" pitchFamily="2" charset="0"/>
            </a:endParaRPr>
          </a:p>
        </p:txBody>
      </p:sp>
      <p:sp>
        <p:nvSpPr>
          <p:cNvPr id="2" name="Title 1">
            <a:extLst>
              <a:ext uri="{FF2B5EF4-FFF2-40B4-BE49-F238E27FC236}">
                <a16:creationId xmlns:a16="http://schemas.microsoft.com/office/drawing/2014/main" id="{D0FE521F-DC36-E9F6-CE09-4B45DC5C8DB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Abadi" panose="020B0604020104020204" pitchFamily="34" charset="0"/>
              </a:rPr>
              <a:t>LouisianaPTA.org/treasurer</a:t>
            </a:r>
          </a:p>
        </p:txBody>
      </p:sp>
    </p:spTree>
    <p:extLst>
      <p:ext uri="{BB962C8B-B14F-4D97-AF65-F5344CB8AC3E}">
        <p14:creationId xmlns:p14="http://schemas.microsoft.com/office/powerpoint/2010/main" val="336781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473646" y="901243"/>
            <a:ext cx="11242514" cy="5427193"/>
          </a:xfrm>
        </p:spPr>
        <p:txBody>
          <a:bodyPr>
            <a:normAutofit/>
          </a:bodyPr>
          <a:lstStyle/>
          <a:p>
            <a:pPr>
              <a:buSzPct val="100000"/>
            </a:pPr>
            <a:r>
              <a:rPr lang="en-US" sz="2600" b="1" dirty="0">
                <a:latin typeface="Abadi" panose="020B0604020104020204" pitchFamily="34" charset="0"/>
              </a:rPr>
              <a:t>Update bank signers </a:t>
            </a:r>
            <a:r>
              <a:rPr lang="en-US" sz="2600" dirty="0">
                <a:latin typeface="Abadi" panose="020B0604020104020204" pitchFamily="34" charset="0"/>
              </a:rPr>
              <a:t>to have at least three authorized signers. You cannot sign a check payable to yourself. All checks need two signatures. The school principal is not allowed to be a signer. </a:t>
            </a:r>
          </a:p>
          <a:p>
            <a:pPr>
              <a:buSzPct val="100000"/>
            </a:pPr>
            <a:r>
              <a:rPr lang="en-US" sz="2600" dirty="0">
                <a:latin typeface="Abadi" panose="020B0604020104020204" pitchFamily="34" charset="0"/>
              </a:rPr>
              <a:t>If you use CheddarUp.com, confirm that the account is linked to a current officer. If not, “transfer account” using an officer’s personal information.</a:t>
            </a:r>
          </a:p>
          <a:p>
            <a:pPr>
              <a:buSzPct val="100000"/>
            </a:pPr>
            <a:r>
              <a:rPr lang="en-US" sz="2600" b="1" dirty="0">
                <a:latin typeface="Abadi" panose="020B0604020104020204" pitchFamily="34" charset="0"/>
              </a:rPr>
              <a:t>Order debit cards </a:t>
            </a:r>
            <a:r>
              <a:rPr lang="en-US" sz="2600" dirty="0">
                <a:latin typeface="Abadi" panose="020B0604020104020204" pitchFamily="34" charset="0"/>
              </a:rPr>
              <a:t>for the bank signers (not allowed in Caddo). The PTA name and the person’s name both need to be on the debit card.</a:t>
            </a:r>
          </a:p>
          <a:p>
            <a:pPr>
              <a:buSzPct val="100000"/>
            </a:pPr>
            <a:r>
              <a:rPr lang="en-US" sz="2600" b="1" dirty="0">
                <a:latin typeface="Abadi" panose="020B0604020104020204" pitchFamily="34" charset="0"/>
              </a:rPr>
              <a:t>Chair the Budget Committee</a:t>
            </a:r>
            <a:r>
              <a:rPr lang="en-US" sz="2600" dirty="0">
                <a:latin typeface="Abadi" panose="020B0604020104020204" pitchFamily="34" charset="0"/>
              </a:rPr>
              <a:t> to create the budget.</a:t>
            </a:r>
            <a:r>
              <a:rPr lang="en-US" sz="2600" b="1" dirty="0">
                <a:latin typeface="Abadi" panose="020B0604020104020204" pitchFamily="34" charset="0"/>
              </a:rPr>
              <a:t> </a:t>
            </a:r>
            <a:r>
              <a:rPr lang="en-US" sz="2600" dirty="0">
                <a:latin typeface="Abadi" panose="020B0604020104020204" pitchFamily="34" charset="0"/>
              </a:rPr>
              <a:t>Present the Annual Budget at the first General Membership Meeting. A motion needs to be made to accept the proposed budget and authorize spending.</a:t>
            </a:r>
            <a:r>
              <a:rPr lang="en-US" sz="2600" b="1" dirty="0">
                <a:latin typeface="Abadi" panose="020B0604020104020204" pitchFamily="34" charset="0"/>
              </a:rPr>
              <a:t> </a:t>
            </a:r>
          </a:p>
          <a:p>
            <a:pPr>
              <a:buSzPct val="100000"/>
            </a:pPr>
            <a:r>
              <a:rPr lang="en-US" sz="2600" b="1" dirty="0">
                <a:latin typeface="Abadi" panose="020B0604020104020204" pitchFamily="34" charset="0"/>
              </a:rPr>
              <a:t>Organize the Audit Committee </a:t>
            </a:r>
            <a:r>
              <a:rPr lang="en-US" sz="2600" dirty="0">
                <a:latin typeface="Abadi" panose="020B0604020104020204" pitchFamily="34" charset="0"/>
              </a:rPr>
              <a:t>to conduct the Audit Report on the previous year. Members may not be authorized bank signers.</a:t>
            </a:r>
            <a:endParaRPr lang="en-US" sz="2600" b="1" dirty="0">
              <a:latin typeface="Abadi" panose="020B0604020104020204" pitchFamily="34" charset="0"/>
            </a:endParaRPr>
          </a:p>
          <a:p>
            <a:pPr>
              <a:buSzPct val="100000"/>
            </a:pPr>
            <a:r>
              <a:rPr lang="en-US" sz="2600" b="1" dirty="0">
                <a:latin typeface="Abadi" panose="020B0604020104020204" pitchFamily="34" charset="0"/>
              </a:rPr>
              <a:t>Get a Treasurer Binder</a:t>
            </a:r>
            <a:r>
              <a:rPr lang="en-US" sz="2600" dirty="0">
                <a:latin typeface="Abadi" panose="020B0604020104020204" pitchFamily="34" charset="0"/>
              </a:rPr>
              <a:t>. </a:t>
            </a:r>
            <a:endParaRPr lang="en-US" sz="3200" dirty="0">
              <a:latin typeface="Abadi" panose="020B0604020104020204" pitchFamily="34" charset="0"/>
            </a:endParaRPr>
          </a:p>
          <a:p>
            <a:endParaRPr lang="en-US" sz="3200" dirty="0">
              <a:latin typeface="Abadi" panose="020B0604020104020204" pitchFamily="34" charset="0"/>
            </a:endParaRPr>
          </a:p>
        </p:txBody>
      </p:sp>
      <p:sp>
        <p:nvSpPr>
          <p:cNvPr id="9" name="Title 1">
            <a:extLst>
              <a:ext uri="{FF2B5EF4-FFF2-40B4-BE49-F238E27FC236}">
                <a16:creationId xmlns:a16="http://schemas.microsoft.com/office/drawing/2014/main" id="{79627971-4DE4-5FC9-1C37-A12BBC48216A}"/>
              </a:ext>
            </a:extLst>
          </p:cNvPr>
          <p:cNvSpPr>
            <a:spLocks noGrp="1"/>
          </p:cNvSpPr>
          <p:nvPr>
            <p:ph type="title"/>
          </p:nvPr>
        </p:nvSpPr>
        <p:spPr>
          <a:xfrm>
            <a:off x="162658" y="119648"/>
            <a:ext cx="8664819" cy="689497"/>
          </a:xfrm>
        </p:spPr>
        <p:txBody>
          <a:bodyPr>
            <a:normAutofit/>
          </a:bodyPr>
          <a:lstStyle/>
          <a:p>
            <a:r>
              <a:rPr lang="en-US" sz="3600" b="1" dirty="0">
                <a:solidFill>
                  <a:srgbClr val="1A3E6F"/>
                </a:solidFill>
                <a:latin typeface="Josefin Sans" panose="00000500000000000000" pitchFamily="2" charset="0"/>
              </a:rPr>
              <a:t>Getting Started</a:t>
            </a:r>
            <a:endParaRPr lang="en-US" sz="5400" dirty="0">
              <a:solidFill>
                <a:srgbClr val="1A3E6F"/>
              </a:solidFill>
              <a:latin typeface="Josefin Sans" panose="00000500000000000000" pitchFamily="2" charset="0"/>
            </a:endParaRPr>
          </a:p>
        </p:txBody>
      </p:sp>
      <p:sp>
        <p:nvSpPr>
          <p:cNvPr id="2" name="Title 1">
            <a:extLst>
              <a:ext uri="{FF2B5EF4-FFF2-40B4-BE49-F238E27FC236}">
                <a16:creationId xmlns:a16="http://schemas.microsoft.com/office/drawing/2014/main" id="{7D6F2E0E-B44E-E6E3-5265-9FC20D77E6AC}"/>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Abadi" panose="020B0604020104020204" pitchFamily="34" charset="0"/>
              </a:rPr>
              <a:t>LouisianaPTA.org/treasurer</a:t>
            </a:r>
          </a:p>
        </p:txBody>
      </p:sp>
    </p:spTree>
    <p:extLst>
      <p:ext uri="{BB962C8B-B14F-4D97-AF65-F5344CB8AC3E}">
        <p14:creationId xmlns:p14="http://schemas.microsoft.com/office/powerpoint/2010/main" val="984533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539430" y="1004009"/>
            <a:ext cx="11404136" cy="5278379"/>
          </a:xfrm>
        </p:spPr>
        <p:txBody>
          <a:bodyPr>
            <a:normAutofit/>
          </a:bodyPr>
          <a:lstStyle/>
          <a:p>
            <a:pPr marL="342900" marR="0" lvl="0" indent="-342900" algn="just">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badi" panose="020B0604020104020204" pitchFamily="34" charset="0"/>
                <a:ea typeface="Symbol" panose="05050102010706020507" pitchFamily="18" charset="2"/>
                <a:cs typeface="Microsoft Sans Serif" panose="020B0604020202020204" pitchFamily="34" charset="0"/>
              </a:rPr>
              <a:t>Accounts, debit cards, &amp; passwords summary sheet; Board roster</a:t>
            </a:r>
            <a:endParaRPr lang="en-US" sz="2600" dirty="0">
              <a:effectLst/>
              <a:latin typeface="Abadi" panose="020B0604020104020204" pitchFamily="34" charset="0"/>
              <a:ea typeface="Symbol" panose="05050102010706020507" pitchFamily="18" charset="2"/>
              <a:cs typeface="Symbol" panose="05050102010706020507" pitchFamily="18" charset="2"/>
            </a:endParaRPr>
          </a:p>
          <a:p>
            <a:pPr marL="342900" marR="0" lvl="0" indent="-342900" algn="just">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badi" panose="020B0604020104020204" pitchFamily="34" charset="0"/>
                <a:ea typeface="Symbol" panose="05050102010706020507" pitchFamily="18" charset="2"/>
                <a:cs typeface="Microsoft Sans Serif" panose="020B0604020202020204" pitchFamily="34" charset="0"/>
              </a:rPr>
              <a:t>Expense Forms</a:t>
            </a:r>
            <a:endParaRPr lang="en-US" sz="2600" dirty="0">
              <a:effectLst/>
              <a:latin typeface="Abadi" panose="020B0604020104020204" pitchFamily="34" charset="0"/>
              <a:ea typeface="Symbol" panose="05050102010706020507" pitchFamily="18" charset="2"/>
              <a:cs typeface="Symbol" panose="05050102010706020507" pitchFamily="18" charset="2"/>
            </a:endParaRPr>
          </a:p>
          <a:p>
            <a:pPr marL="342900" marR="0" lvl="0" indent="-342900" algn="just">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badi" panose="020B0604020104020204" pitchFamily="34" charset="0"/>
                <a:ea typeface="Symbol" panose="05050102010706020507" pitchFamily="18" charset="2"/>
                <a:cs typeface="Microsoft Sans Serif" panose="020B0604020202020204" pitchFamily="34" charset="0"/>
              </a:rPr>
              <a:t>Deposit Forms</a:t>
            </a:r>
            <a:endParaRPr lang="en-US" sz="2600" dirty="0">
              <a:effectLst/>
              <a:latin typeface="Abadi" panose="020B0604020104020204" pitchFamily="34" charset="0"/>
              <a:ea typeface="Symbol" panose="05050102010706020507" pitchFamily="18" charset="2"/>
              <a:cs typeface="Symbol" panose="05050102010706020507" pitchFamily="18" charset="2"/>
            </a:endParaRPr>
          </a:p>
          <a:p>
            <a:pPr marL="342900" marR="0" lvl="0" indent="-342900" algn="just">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badi" panose="020B0604020104020204" pitchFamily="34" charset="0"/>
                <a:ea typeface="Symbol" panose="05050102010706020507" pitchFamily="18" charset="2"/>
                <a:cs typeface="Microsoft Sans Serif" panose="020B0604020202020204" pitchFamily="34" charset="0"/>
              </a:rPr>
              <a:t>Monthly bank statements and reconciliation reports</a:t>
            </a:r>
            <a:endParaRPr lang="en-US" sz="2600" dirty="0">
              <a:effectLst/>
              <a:latin typeface="Abadi" panose="020B0604020104020204" pitchFamily="34" charset="0"/>
              <a:ea typeface="Symbol" panose="05050102010706020507" pitchFamily="18" charset="2"/>
              <a:cs typeface="Symbol" panose="05050102010706020507" pitchFamily="18" charset="2"/>
            </a:endParaRPr>
          </a:p>
          <a:p>
            <a:pPr marL="342900" marR="0" lvl="0" indent="-342900" algn="just">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badi" panose="020B0604020104020204" pitchFamily="34" charset="0"/>
                <a:ea typeface="Symbol" panose="05050102010706020507" pitchFamily="18" charset="2"/>
                <a:cs typeface="Microsoft Sans Serif" panose="020B0604020202020204" pitchFamily="34" charset="0"/>
              </a:rPr>
              <a:t>Annual Budget, Budget Approval Form, monthly Budget Reports </a:t>
            </a:r>
            <a:endParaRPr lang="en-US" sz="2600" dirty="0">
              <a:effectLst/>
              <a:latin typeface="Abadi" panose="020B0604020104020204" pitchFamily="34" charset="0"/>
              <a:ea typeface="Symbol" panose="05050102010706020507" pitchFamily="18" charset="2"/>
              <a:cs typeface="Symbol" panose="05050102010706020507" pitchFamily="18" charset="2"/>
            </a:endParaRPr>
          </a:p>
          <a:p>
            <a:pPr marL="342900" marR="0" lvl="0" indent="-342900" algn="just">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badi" panose="020B0604020104020204" pitchFamily="34" charset="0"/>
                <a:ea typeface="Symbol" panose="05050102010706020507" pitchFamily="18" charset="2"/>
                <a:cs typeface="Microsoft Sans Serif" panose="020B0604020202020204" pitchFamily="34" charset="0"/>
              </a:rPr>
              <a:t>All agendas and minutes from all meetings</a:t>
            </a:r>
            <a:endParaRPr lang="en-US" sz="2600" dirty="0">
              <a:effectLst/>
              <a:latin typeface="Abadi" panose="020B0604020104020204" pitchFamily="34" charset="0"/>
              <a:ea typeface="Symbol" panose="05050102010706020507" pitchFamily="18" charset="2"/>
              <a:cs typeface="Symbol" panose="05050102010706020507" pitchFamily="18" charset="2"/>
            </a:endParaRPr>
          </a:p>
          <a:p>
            <a:pPr marL="342900" marR="0" lvl="0" indent="-342900">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badi" panose="020B0604020104020204" pitchFamily="34" charset="0"/>
                <a:ea typeface="Symbol" panose="05050102010706020507" pitchFamily="18" charset="2"/>
                <a:cs typeface="Microsoft Sans Serif" panose="020B0604020202020204" pitchFamily="34" charset="0"/>
              </a:rPr>
              <a:t>Charter info: IRS tax filings, Bylaws, Standing Rules, LAPTA Toolkit, Articles of Incorporation Annual Report, Audit Reports, insurance policy, etc.</a:t>
            </a:r>
            <a:endParaRPr lang="en-US" sz="2600" dirty="0">
              <a:effectLst/>
              <a:latin typeface="Abadi" panose="020B0604020104020204" pitchFamily="34" charset="0"/>
              <a:ea typeface="Symbol" panose="05050102010706020507" pitchFamily="18" charset="2"/>
              <a:cs typeface="Symbol" panose="05050102010706020507" pitchFamily="18" charset="2"/>
            </a:endParaRPr>
          </a:p>
          <a:p>
            <a:pPr marL="342900" marR="0" lvl="0" indent="-342900" algn="just">
              <a:spcBef>
                <a:spcPts val="0"/>
              </a:spcBef>
              <a:spcAft>
                <a:spcPts val="1000"/>
              </a:spcAft>
              <a:buSzPct val="100000"/>
              <a:buFont typeface="Symbol" panose="05050102010706020507" pitchFamily="18" charset="2"/>
              <a:buChar char=""/>
              <a:tabLst>
                <a:tab pos="1191260" algn="l"/>
                <a:tab pos="1191895" algn="l"/>
              </a:tabLst>
            </a:pPr>
            <a:r>
              <a:rPr lang="en-US" sz="2600" dirty="0">
                <a:solidFill>
                  <a:srgbClr val="000000"/>
                </a:solidFill>
                <a:effectLst/>
                <a:latin typeface="Abadi" panose="020B0604020104020204" pitchFamily="34" charset="0"/>
                <a:ea typeface="Symbol" panose="05050102010706020507" pitchFamily="18" charset="2"/>
                <a:cs typeface="Microsoft Sans Serif" panose="020B0604020202020204" pitchFamily="34" charset="0"/>
              </a:rPr>
              <a:t>Miscellaneous papers</a:t>
            </a:r>
            <a:endParaRPr lang="en-US" sz="2600" dirty="0">
              <a:effectLst/>
              <a:latin typeface="Abadi" panose="020B0604020104020204" pitchFamily="34" charset="0"/>
              <a:ea typeface="Symbol" panose="05050102010706020507" pitchFamily="18" charset="2"/>
              <a:cs typeface="Symbol" panose="05050102010706020507" pitchFamily="18" charset="2"/>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50132" y="107122"/>
            <a:ext cx="8664819" cy="787543"/>
          </a:xfrm>
        </p:spPr>
        <p:txBody>
          <a:bodyPr>
            <a:normAutofit/>
          </a:bodyPr>
          <a:lstStyle/>
          <a:p>
            <a:r>
              <a:rPr lang="en-US" sz="3600" b="1" dirty="0">
                <a:solidFill>
                  <a:srgbClr val="1A3E6F"/>
                </a:solidFill>
                <a:latin typeface="Josefin Sans" panose="00000500000000000000" pitchFamily="2" charset="0"/>
              </a:rPr>
              <a:t>Treasurer’s Binder Sections</a:t>
            </a:r>
            <a:endParaRPr lang="en-US" sz="5400" dirty="0">
              <a:solidFill>
                <a:srgbClr val="1A3E6F"/>
              </a:solidFill>
              <a:latin typeface="Josefin Sans" panose="00000500000000000000" pitchFamily="2" charset="0"/>
            </a:endParaRPr>
          </a:p>
        </p:txBody>
      </p:sp>
      <p:sp>
        <p:nvSpPr>
          <p:cNvPr id="2" name="Title 1">
            <a:extLst>
              <a:ext uri="{FF2B5EF4-FFF2-40B4-BE49-F238E27FC236}">
                <a16:creationId xmlns:a16="http://schemas.microsoft.com/office/drawing/2014/main" id="{24962B20-702C-A30E-0D06-54041EF2A83A}"/>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Abadi" panose="020B0604020104020204" pitchFamily="34" charset="0"/>
              </a:rPr>
              <a:t>LouisianaPTA.org/treasurer</a:t>
            </a:r>
          </a:p>
        </p:txBody>
      </p:sp>
    </p:spTree>
    <p:extLst>
      <p:ext uri="{BB962C8B-B14F-4D97-AF65-F5344CB8AC3E}">
        <p14:creationId xmlns:p14="http://schemas.microsoft.com/office/powerpoint/2010/main" val="194171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421019" y="1191244"/>
            <a:ext cx="10505532" cy="4662417"/>
          </a:xfrm>
        </p:spPr>
        <p:txBody>
          <a:bodyPr>
            <a:normAutofit/>
          </a:bodyPr>
          <a:lstStyle/>
          <a:p>
            <a:r>
              <a:rPr lang="en-US" sz="2600" dirty="0">
                <a:latin typeface="Abadi" panose="020B0604020104020204" pitchFamily="34" charset="0"/>
              </a:rPr>
              <a:t>All PTA money and only PTA money may be deposited directly into a PTA’s bank account. </a:t>
            </a:r>
          </a:p>
          <a:p>
            <a:r>
              <a:rPr lang="en-US" sz="2600" dirty="0">
                <a:latin typeface="Abadi" panose="020B0604020104020204" pitchFamily="34" charset="0"/>
              </a:rPr>
              <a:t>There is no authorization to spend money until there is an approved budget, except for the previous budget’s “Start-Up Funds.”</a:t>
            </a:r>
          </a:p>
          <a:p>
            <a:r>
              <a:rPr lang="en-US" sz="2600" dirty="0">
                <a:latin typeface="Abadi" panose="020B0604020104020204" pitchFamily="34" charset="0"/>
              </a:rPr>
              <a:t>Never sign a blank check or make a check out to “Cash.”</a:t>
            </a:r>
          </a:p>
          <a:p>
            <a:r>
              <a:rPr lang="en-US" sz="2600" dirty="0">
                <a:latin typeface="Abadi" panose="020B0604020104020204" pitchFamily="34" charset="0"/>
              </a:rPr>
              <a:t>Always have two people sign every expense.</a:t>
            </a:r>
          </a:p>
          <a:p>
            <a:r>
              <a:rPr lang="en-US" sz="2600" dirty="0">
                <a:latin typeface="Abadi" panose="020B0604020104020204" pitchFamily="34" charset="0"/>
              </a:rPr>
              <a:t>Never pay with cash. </a:t>
            </a:r>
          </a:p>
          <a:p>
            <a:r>
              <a:rPr lang="en-US" sz="2600" dirty="0">
                <a:latin typeface="Abadi" panose="020B0604020104020204" pitchFamily="34" charset="0"/>
              </a:rPr>
              <a:t>Issue cash receipt if you receive a cash payment.</a:t>
            </a:r>
          </a:p>
          <a:p>
            <a:r>
              <a:rPr lang="en-US" sz="2600" dirty="0">
                <a:latin typeface="Abadi" panose="020B0604020104020204" pitchFamily="34" charset="0"/>
              </a:rPr>
              <a:t>Insurance for the PTA is required, especially for those who handle money. </a:t>
            </a:r>
          </a:p>
          <a:p>
            <a:endParaRPr lang="en-US" sz="2600" dirty="0">
              <a:latin typeface="Abadi" panose="020B0604020104020204" pitchFamily="34" charset="0"/>
            </a:endParaRPr>
          </a:p>
          <a:p>
            <a:endParaRPr lang="en-US" sz="2600" dirty="0">
              <a:latin typeface="Abadi" panose="020B0604020104020204" pitchFamily="34"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81239" y="100859"/>
            <a:ext cx="8664819" cy="1204546"/>
          </a:xfrm>
        </p:spPr>
        <p:txBody>
          <a:bodyPr>
            <a:normAutofit/>
          </a:bodyPr>
          <a:lstStyle/>
          <a:p>
            <a:r>
              <a:rPr lang="en-US" sz="3600" b="1" dirty="0">
                <a:solidFill>
                  <a:srgbClr val="1A3E6F"/>
                </a:solidFill>
                <a:latin typeface="Josefin Sans" panose="00000500000000000000" pitchFamily="2" charset="0"/>
              </a:rPr>
              <a:t>Financial Management Principles</a:t>
            </a:r>
            <a:endParaRPr lang="en-US" sz="5400" dirty="0">
              <a:solidFill>
                <a:srgbClr val="1A3E6F"/>
              </a:solidFill>
              <a:latin typeface="Josefin Sans" panose="00000500000000000000" pitchFamily="2" charset="0"/>
            </a:endParaRPr>
          </a:p>
        </p:txBody>
      </p:sp>
      <p:sp>
        <p:nvSpPr>
          <p:cNvPr id="2" name="Title 1">
            <a:extLst>
              <a:ext uri="{FF2B5EF4-FFF2-40B4-BE49-F238E27FC236}">
                <a16:creationId xmlns:a16="http://schemas.microsoft.com/office/drawing/2014/main" id="{A9165F09-C1EB-03C1-D8D4-A4851F2B8DEC}"/>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Abadi" panose="020B0604020104020204" pitchFamily="34" charset="0"/>
              </a:rPr>
              <a:t>LouisianaPTA.org/treasurer</a:t>
            </a:r>
          </a:p>
        </p:txBody>
      </p:sp>
    </p:spTree>
    <p:extLst>
      <p:ext uri="{BB962C8B-B14F-4D97-AF65-F5344CB8AC3E}">
        <p14:creationId xmlns:p14="http://schemas.microsoft.com/office/powerpoint/2010/main" val="3336427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447332" y="1235085"/>
            <a:ext cx="10548112" cy="4662417"/>
          </a:xfrm>
        </p:spPr>
        <p:txBody>
          <a:bodyPr>
            <a:normAutofit fontScale="92500" lnSpcReduction="10000"/>
          </a:bodyPr>
          <a:lstStyle/>
          <a:p>
            <a:r>
              <a:rPr lang="en-US" sz="2600" dirty="0">
                <a:latin typeface="Abadi" panose="020B0604020104020204" pitchFamily="34" charset="0"/>
              </a:rPr>
              <a:t>The budget estimates the PTA’s expenses and deposits for the year which is July 1 through June 30.</a:t>
            </a:r>
          </a:p>
          <a:p>
            <a:r>
              <a:rPr lang="en-US" sz="2600" dirty="0">
                <a:latin typeface="Abadi" panose="020B0604020104020204" pitchFamily="34" charset="0"/>
              </a:rPr>
              <a:t>Fundraising is used to support the programs and services of the PTA. Only raise what is needed. </a:t>
            </a:r>
          </a:p>
          <a:p>
            <a:r>
              <a:rPr lang="en-US" sz="2600" dirty="0">
                <a:latin typeface="Abadi" panose="020B0604020104020204" pitchFamily="34" charset="0"/>
              </a:rPr>
              <a:t>The Budget Committee creates the budget. The Treasurer is the chair of the committee. See your Bylaws for details on how the committee is created. </a:t>
            </a:r>
          </a:p>
          <a:p>
            <a:r>
              <a:rPr lang="en-US" sz="2600" dirty="0">
                <a:latin typeface="Abadi" panose="020B0604020104020204" pitchFamily="34" charset="0"/>
              </a:rPr>
              <a:t>It includes line items for each category which lists the income, expense, and net total.</a:t>
            </a:r>
          </a:p>
          <a:p>
            <a:r>
              <a:rPr lang="en-US" sz="2600" dirty="0">
                <a:latin typeface="Abadi" panose="020B0604020104020204" pitchFamily="34" charset="0"/>
              </a:rPr>
              <a:t>The budget must include </a:t>
            </a:r>
            <a:r>
              <a:rPr lang="en-US" sz="2600" b="1" dirty="0">
                <a:latin typeface="Abadi" panose="020B0604020104020204" pitchFamily="34" charset="0"/>
              </a:rPr>
              <a:t>Start Up Funds </a:t>
            </a:r>
            <a:r>
              <a:rPr lang="en-US" sz="2600" dirty="0">
                <a:latin typeface="Abadi" panose="020B0604020104020204" pitchFamily="34" charset="0"/>
              </a:rPr>
              <a:t>which allows a PTA to spend money that designated amount before the budget is approved. It is listed as an expense and income for a net zero on the budget.</a:t>
            </a:r>
          </a:p>
          <a:p>
            <a:r>
              <a:rPr lang="en-US" sz="2600" b="1" dirty="0">
                <a:latin typeface="Abadi" panose="020B0604020104020204" pitchFamily="34" charset="0"/>
              </a:rPr>
              <a:t>Complete the Budget Approval Form </a:t>
            </a:r>
            <a:r>
              <a:rPr lang="en-US" sz="2600" dirty="0">
                <a:latin typeface="Abadi" panose="020B0604020104020204" pitchFamily="34" charset="0"/>
              </a:rPr>
              <a:t>which is due October 31, 2024.</a:t>
            </a:r>
          </a:p>
          <a:p>
            <a:endParaRPr lang="en-US" sz="2600" dirty="0">
              <a:latin typeface="Abadi" panose="020B0604020104020204" pitchFamily="34"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50132" y="144700"/>
            <a:ext cx="8664819" cy="1204546"/>
          </a:xfrm>
        </p:spPr>
        <p:txBody>
          <a:bodyPr>
            <a:normAutofit/>
          </a:bodyPr>
          <a:lstStyle/>
          <a:p>
            <a:r>
              <a:rPr lang="en-US" sz="3600" b="1" dirty="0">
                <a:solidFill>
                  <a:srgbClr val="1A3E6F"/>
                </a:solidFill>
                <a:latin typeface="Josefin Sans" panose="00000500000000000000" pitchFamily="2" charset="0"/>
              </a:rPr>
              <a:t>Budget</a:t>
            </a:r>
            <a:endParaRPr lang="en-US" sz="5400" dirty="0">
              <a:solidFill>
                <a:srgbClr val="1A3E6F"/>
              </a:solidFill>
              <a:latin typeface="Josefin Sans" panose="00000500000000000000" pitchFamily="2" charset="0"/>
            </a:endParaRPr>
          </a:p>
        </p:txBody>
      </p:sp>
      <p:sp>
        <p:nvSpPr>
          <p:cNvPr id="2" name="Title 1">
            <a:extLst>
              <a:ext uri="{FF2B5EF4-FFF2-40B4-BE49-F238E27FC236}">
                <a16:creationId xmlns:a16="http://schemas.microsoft.com/office/drawing/2014/main" id="{1D5F54C9-6FEE-7307-606E-205521A9D39B}"/>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Abadi" panose="020B0604020104020204" pitchFamily="34" charset="0"/>
              </a:rPr>
              <a:t>LouisianaPTA.org/treasurer</a:t>
            </a:r>
          </a:p>
        </p:txBody>
      </p:sp>
    </p:spTree>
    <p:extLst>
      <p:ext uri="{BB962C8B-B14F-4D97-AF65-F5344CB8AC3E}">
        <p14:creationId xmlns:p14="http://schemas.microsoft.com/office/powerpoint/2010/main" val="3351002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5399</TotalTime>
  <Words>2391</Words>
  <Application>Microsoft Office PowerPoint</Application>
  <PresentationFormat>Widescreen</PresentationFormat>
  <Paragraphs>177</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Abadi</vt:lpstr>
      <vt:lpstr>Arial</vt:lpstr>
      <vt:lpstr>Atkinson Hyperlegible</vt:lpstr>
      <vt:lpstr>Calibri</vt:lpstr>
      <vt:lpstr>Calibri Light</vt:lpstr>
      <vt:lpstr>Josefin Sans</vt:lpstr>
      <vt:lpstr>Symbol</vt:lpstr>
      <vt:lpstr>Office Theme</vt:lpstr>
      <vt:lpstr>PTA Leadership Training Treasurer</vt:lpstr>
      <vt:lpstr>Why are we here? Why do you PTA?</vt:lpstr>
      <vt:lpstr>Sign-Ups &amp; Downloads</vt:lpstr>
      <vt:lpstr>All money must be properly authorized, documented, tracked, and verified.</vt:lpstr>
      <vt:lpstr>Treasurer’s Monthly Duties</vt:lpstr>
      <vt:lpstr>Getting Started</vt:lpstr>
      <vt:lpstr>Treasurer’s Binder Sections</vt:lpstr>
      <vt:lpstr>Financial Management Principles</vt:lpstr>
      <vt:lpstr>Budget</vt:lpstr>
      <vt:lpstr>Sample Budget</vt:lpstr>
      <vt:lpstr>Comparison Budget Report</vt:lpstr>
      <vt:lpstr>Banking &amp; E-Commerce Policy</vt:lpstr>
      <vt:lpstr>Banking &amp; E-Commerce Policy Continued</vt:lpstr>
      <vt:lpstr>Expense Form</vt:lpstr>
      <vt:lpstr>PowerPoint Presentation</vt:lpstr>
      <vt:lpstr>MoneyMinder.com &amp; CheddarUp.com</vt:lpstr>
      <vt:lpstr>Annual Renewals</vt:lpstr>
      <vt:lpstr>Active Affiliation Report Due October 31, 2024</vt:lpstr>
      <vt:lpstr>Audit Committee and Report</vt:lpstr>
      <vt:lpstr>Federal &amp; State Taxes</vt:lpstr>
      <vt:lpstr>Year-End Duties The Year-End Financial Checklist is in the Toolkit.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PTA Leadership Training Treasurer</dc:title>
  <dc:creator>Beth Maillho</dc:creator>
  <cp:lastModifiedBy>affiliation@louisianapta.org</cp:lastModifiedBy>
  <cp:revision>2</cp:revision>
  <cp:lastPrinted>2022-07-13T22:24:23Z</cp:lastPrinted>
  <dcterms:created xsi:type="dcterms:W3CDTF">2022-07-11T22:19:33Z</dcterms:created>
  <dcterms:modified xsi:type="dcterms:W3CDTF">2024-05-31T18:53:21Z</dcterms:modified>
</cp:coreProperties>
</file>