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8" r:id="rId3"/>
    <p:sldId id="280" r:id="rId4"/>
    <p:sldId id="281" r:id="rId5"/>
    <p:sldId id="282" r:id="rId6"/>
    <p:sldId id="294" r:id="rId7"/>
    <p:sldId id="458" r:id="rId8"/>
    <p:sldId id="283" r:id="rId9"/>
    <p:sldId id="284" r:id="rId10"/>
    <p:sldId id="297" r:id="rId11"/>
    <p:sldId id="296" r:id="rId12"/>
    <p:sldId id="301" r:id="rId13"/>
    <p:sldId id="299"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DD990-FA15-447E-B74D-01E455C2F259}" v="3" dt="2022-08-01T19:52:06.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5643" autoAdjust="0"/>
  </p:normalViewPr>
  <p:slideViewPr>
    <p:cSldViewPr snapToGrid="0">
      <p:cViewPr varScale="1">
        <p:scale>
          <a:sx n="74" d="100"/>
          <a:sy n="74" d="100"/>
        </p:scale>
        <p:origin x="19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70162" cy="481311"/>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4143829" y="3"/>
            <a:ext cx="3170162" cy="481311"/>
          </a:xfrm>
          <a:prstGeom prst="rect">
            <a:avLst/>
          </a:prstGeom>
        </p:spPr>
        <p:txBody>
          <a:bodyPr vert="horz" lIns="91427" tIns="45713" rIns="91427" bIns="45713" rtlCol="0"/>
          <a:lstStyle>
            <a:lvl1pPr algn="r">
              <a:defRPr sz="1200"/>
            </a:lvl1pPr>
          </a:lstStyle>
          <a:p>
            <a:fld id="{91AE491A-40F7-48E8-83AC-4FBCEACDAFC6}" type="datetimeFigureOut">
              <a:rPr lang="en-US" smtClean="0"/>
              <a:t>8/19/2022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31764" y="4621413"/>
            <a:ext cx="5851676" cy="3779639"/>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92"/>
            <a:ext cx="3170162" cy="481309"/>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4143829" y="9119892"/>
            <a:ext cx="3170162" cy="481309"/>
          </a:xfrm>
          <a:prstGeom prst="rect">
            <a:avLst/>
          </a:prstGeom>
        </p:spPr>
        <p:txBody>
          <a:bodyPr vert="horz" lIns="91427" tIns="45713" rIns="91427" bIns="45713" rtlCol="0" anchor="b"/>
          <a:lstStyle>
            <a:lvl1pPr algn="r">
              <a:defRPr sz="1200"/>
            </a:lvl1pPr>
          </a:lstStyle>
          <a:p>
            <a:fld id="{C0FFB42D-AEAA-4AD7-A5B6-FB8AA48CEB91}" type="slidenum">
              <a:rPr lang="en-US" smtClean="0"/>
              <a:t>‹#›</a:t>
            </a:fld>
            <a:endParaRPr lang="en-US"/>
          </a:p>
        </p:txBody>
      </p:sp>
    </p:spTree>
    <p:extLst>
      <p:ext uri="{BB962C8B-B14F-4D97-AF65-F5344CB8AC3E}">
        <p14:creationId xmlns:p14="http://schemas.microsoft.com/office/powerpoint/2010/main" val="114148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UnicodeMS"/>
              </a:rPr>
              <a:t>[WELCOME] </a:t>
            </a:r>
            <a:endParaRPr lang="en-US" altLang="en-US" dirty="0">
              <a:latin typeface="ArialUnicodeMS"/>
            </a:endParaRPr>
          </a:p>
          <a:p>
            <a:pPr eaLnBrk="1" hangingPunct="1">
              <a:spcBef>
                <a:spcPct val="0"/>
              </a:spcBef>
            </a:pPr>
            <a:r>
              <a:rPr lang="en-US" altLang="en-US" dirty="0">
                <a:latin typeface="ArialUnicodeMS"/>
              </a:rPr>
              <a:t>I am proud and excited to present this workshop on behalf of the National PTA. Thank you for taking your time to come to this session.  </a:t>
            </a:r>
          </a:p>
          <a:p>
            <a:pPr eaLnBrk="1" hangingPunct="1">
              <a:spcBef>
                <a:spcPct val="0"/>
              </a:spcBef>
            </a:pPr>
            <a:r>
              <a:rPr lang="en-US" altLang="en-US" i="1" dirty="0">
                <a:latin typeface="ArialUnicodeMS"/>
              </a:rPr>
              <a:t> </a:t>
            </a:r>
            <a:endParaRPr lang="en-US" altLang="en-US" dirty="0">
              <a:latin typeface="ArialUnicodeMS"/>
            </a:endParaRPr>
          </a:p>
          <a:p>
            <a:pPr eaLnBrk="1" hangingPunct="1">
              <a:spcBef>
                <a:spcPct val="0"/>
              </a:spcBef>
            </a:pPr>
            <a:r>
              <a:rPr lang="en-US" altLang="en-US" i="1" dirty="0">
                <a:latin typeface="ArialUnicodeMS"/>
              </a:rPr>
              <a:t>Name Dianira Young (Call me </a:t>
            </a:r>
            <a:r>
              <a:rPr lang="en-US" altLang="en-US" i="1" dirty="0" err="1">
                <a:latin typeface="ArialUnicodeMS"/>
              </a:rPr>
              <a:t>Dia</a:t>
            </a:r>
            <a:r>
              <a:rPr lang="en-US" altLang="en-US" i="1" dirty="0">
                <a:latin typeface="ArialUnicodeMS"/>
              </a:rPr>
              <a:t>)</a:t>
            </a:r>
          </a:p>
          <a:p>
            <a:pPr eaLnBrk="1" hangingPunct="1">
              <a:spcBef>
                <a:spcPct val="0"/>
              </a:spcBef>
            </a:pPr>
            <a:r>
              <a:rPr lang="en-US" altLang="en-US" i="1" dirty="0">
                <a:latin typeface="ArialUnicodeMS"/>
              </a:rPr>
              <a:t>where you are from </a:t>
            </a:r>
            <a:r>
              <a:rPr lang="en-US" altLang="en-US" i="1" dirty="0" err="1">
                <a:latin typeface="ArialUnicodeMS"/>
              </a:rPr>
              <a:t>From</a:t>
            </a:r>
            <a:r>
              <a:rPr lang="en-US" altLang="en-US" i="1" dirty="0">
                <a:latin typeface="ArialUnicodeMS"/>
              </a:rPr>
              <a:t> McAllen Tx and moved to Slidell after Hurricane Katrina for business.</a:t>
            </a:r>
          </a:p>
          <a:p>
            <a:pPr eaLnBrk="1" hangingPunct="1">
              <a:spcBef>
                <a:spcPct val="0"/>
              </a:spcBef>
            </a:pPr>
            <a:r>
              <a:rPr lang="en-US" altLang="en-US" i="1" dirty="0">
                <a:latin typeface="ArialUnicodeMS"/>
              </a:rPr>
              <a:t>how long you have been engaged in PTA I have been involved with PTA since 2010. I started at CCE (insert story), and Moved to Mayfield Elem, SJH, SHS. But I did District PTA for 4 years and State PTA for 2 ½ years. National PTA for a year. </a:t>
            </a:r>
          </a:p>
          <a:p>
            <a:pPr eaLnBrk="1" hangingPunct="1">
              <a:spcBef>
                <a:spcPct val="0"/>
              </a:spcBef>
            </a:pPr>
            <a:r>
              <a:rPr lang="en-US" altLang="en-US" i="1" dirty="0">
                <a:latin typeface="ArialUnicodeMS"/>
              </a:rPr>
              <a:t>PTA/other positions I have been a Reflections Chair, Treasurer, Vice President, President at 2 schools, and a lot of subcommittees.</a:t>
            </a:r>
            <a:endParaRPr lang="en-US" altLang="en-US" dirty="0">
              <a:latin typeface="ArialUnicodeMS"/>
            </a:endParaRPr>
          </a:p>
          <a:p>
            <a:pPr eaLnBrk="1" hangingPunct="1">
              <a:spcBef>
                <a:spcPct val="0"/>
              </a:spcBef>
            </a:pPr>
            <a:r>
              <a:rPr lang="en-US" altLang="en-US" dirty="0">
                <a:latin typeface="ArialUnicodeMS"/>
              </a:rPr>
              <a:t> </a:t>
            </a:r>
          </a:p>
          <a:p>
            <a:pPr eaLnBrk="1" hangingPunct="1">
              <a:spcBef>
                <a:spcPct val="0"/>
              </a:spcBef>
            </a:pPr>
            <a:r>
              <a:rPr lang="en-US" altLang="en-US" dirty="0">
                <a:latin typeface="ArialUnicodeMS"/>
              </a:rPr>
              <a:t>Raise your hand if are:</a:t>
            </a:r>
          </a:p>
          <a:p>
            <a:pPr eaLnBrk="1" hangingPunct="1">
              <a:spcBef>
                <a:spcPct val="0"/>
              </a:spcBef>
            </a:pPr>
            <a:r>
              <a:rPr lang="en-US" altLang="en-US" dirty="0">
                <a:latin typeface="ArialUnicodeMS"/>
              </a:rPr>
              <a:t>Unit leader/committee member</a:t>
            </a:r>
          </a:p>
          <a:p>
            <a:pPr eaLnBrk="1" hangingPunct="1">
              <a:spcBef>
                <a:spcPct val="0"/>
              </a:spcBef>
            </a:pPr>
            <a:r>
              <a:rPr lang="en-US" altLang="en-US" dirty="0">
                <a:latin typeface="ArialUnicodeMS"/>
              </a:rPr>
              <a:t>State leader</a:t>
            </a:r>
          </a:p>
          <a:p>
            <a:pPr eaLnBrk="1" hangingPunct="1">
              <a:spcBef>
                <a:spcPct val="0"/>
              </a:spcBef>
            </a:pPr>
            <a:r>
              <a:rPr lang="en-US" altLang="en-US" dirty="0">
                <a:latin typeface="ArialUnicodeMS"/>
              </a:rPr>
              <a:t>Member looking to become a PTA leader/ Other - invite sharing</a:t>
            </a:r>
          </a:p>
          <a:p>
            <a:pPr eaLnBrk="1" hangingPunct="1">
              <a:spcBef>
                <a:spcPct val="0"/>
              </a:spcBef>
            </a:pPr>
            <a:r>
              <a:rPr lang="en-US" altLang="en-US" b="1" dirty="0">
                <a:latin typeface="ArialUnicodeMS"/>
              </a:rPr>
              <a:t> </a:t>
            </a:r>
          </a:p>
          <a:p>
            <a:pPr eaLnBrk="1" hangingPunct="1">
              <a:spcBef>
                <a:spcPct val="0"/>
              </a:spcBef>
            </a:pPr>
            <a:r>
              <a:rPr lang="en-US" altLang="en-US" b="1" dirty="0">
                <a:latin typeface="ArialUnicodeMS"/>
              </a:rPr>
              <a:t>[CLICK TO NEXT SLIDE]</a:t>
            </a:r>
            <a:endParaRPr lang="en-US" dirty="0">
              <a:latin typeface="ArialUnicodeMS"/>
            </a:endParaRPr>
          </a:p>
        </p:txBody>
      </p:sp>
      <p:sp>
        <p:nvSpPr>
          <p:cNvPr id="4" name="Slide Number Placeholder 3"/>
          <p:cNvSpPr>
            <a:spLocks noGrp="1"/>
          </p:cNvSpPr>
          <p:nvPr>
            <p:ph type="sldNum" sz="quarter" idx="5"/>
          </p:nvPr>
        </p:nvSpPr>
        <p:spPr/>
        <p:txBody>
          <a:bodyPr/>
          <a:lstStyle/>
          <a:p>
            <a:fld id="{C0FFB42D-AEAA-4AD7-A5B6-FB8AA48CEB91}" type="slidenum">
              <a:rPr lang="en-US" smtClean="0"/>
              <a:t>1</a:t>
            </a:fld>
            <a:endParaRPr lang="en-US"/>
          </a:p>
        </p:txBody>
      </p:sp>
    </p:spTree>
    <p:extLst>
      <p:ext uri="{BB962C8B-B14F-4D97-AF65-F5344CB8AC3E}">
        <p14:creationId xmlns:p14="http://schemas.microsoft.com/office/powerpoint/2010/main" val="8538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[DISTRIBUTE HANDOUT]  </a:t>
            </a:r>
          </a:p>
          <a:p>
            <a:pPr eaLnBrk="1" hangingPunct="1">
              <a:spcBef>
                <a:spcPct val="0"/>
              </a:spcBef>
            </a:pPr>
            <a:endParaRPr lang="en-US" altLang="en-US" b="1" dirty="0"/>
          </a:p>
          <a:p>
            <a:pPr eaLnBrk="1" hangingPunct="1">
              <a:spcBef>
                <a:spcPct val="0"/>
              </a:spcBef>
            </a:pPr>
            <a:r>
              <a:rPr lang="en-US" altLang="en-US" dirty="0"/>
              <a:t>The first step of your diversity and inclusion plan is to assess where you are – who are your members, your leaders and are they reflective of the diverse perspectives in your community? What do the members of your school or community care about?</a:t>
            </a:r>
          </a:p>
          <a:p>
            <a:pPr eaLnBrk="1" hangingPunct="1">
              <a:spcBef>
                <a:spcPct val="0"/>
              </a:spcBef>
            </a:pPr>
            <a:r>
              <a:rPr lang="en-US" altLang="en-US" dirty="0"/>
              <a:t> </a:t>
            </a:r>
          </a:p>
          <a:p>
            <a:pPr eaLnBrk="1" hangingPunct="1">
              <a:spcBef>
                <a:spcPct val="0"/>
              </a:spcBef>
            </a:pPr>
            <a:r>
              <a:rPr lang="en-US" altLang="en-US" dirty="0"/>
              <a:t>We’ve developed this template planning tool to help you gather more info about who your families are, what they care about all in one place.  </a:t>
            </a:r>
          </a:p>
          <a:p>
            <a:pPr eaLnBrk="1" hangingPunct="1">
              <a:spcBef>
                <a:spcPct val="0"/>
              </a:spcBef>
            </a:pPr>
            <a:r>
              <a:rPr lang="en-US" altLang="en-US" dirty="0"/>
              <a:t> </a:t>
            </a:r>
          </a:p>
          <a:p>
            <a:pPr eaLnBrk="1" hangingPunct="1">
              <a:spcBef>
                <a:spcPct val="0"/>
              </a:spcBef>
            </a:pPr>
            <a:r>
              <a:rPr lang="en-US" altLang="en-US" dirty="0"/>
              <a:t>Check out GreatSchools.org to gather important facts. Remember these are only the tip of the iceberg. To be inclusive, seek to understand more about the families and students you serve. Ask, survey and LISTEN. Value different perspectives. Share your power and invite others to lead.</a:t>
            </a:r>
          </a:p>
          <a:p>
            <a:pPr eaLnBrk="1" hangingPunct="1">
              <a:spcBef>
                <a:spcPct val="0"/>
              </a:spcBef>
            </a:pPr>
            <a:br>
              <a:rPr lang="en-US" altLang="en-US" dirty="0"/>
            </a:br>
            <a:r>
              <a:rPr lang="en-US" altLang="en-US" dirty="0"/>
              <a:t>It’s not easy to listen and assess. In fact it’s difficult and sometimes disappointing because you work so hard – you just want everything to look/feel great! </a:t>
            </a:r>
          </a:p>
          <a:p>
            <a:pPr eaLnBrk="1" hangingPunct="1">
              <a:spcBef>
                <a:spcPct val="0"/>
              </a:spcBef>
            </a:pPr>
            <a:r>
              <a:rPr lang="en-US" altLang="en-US" dirty="0"/>
              <a:t> </a:t>
            </a:r>
          </a:p>
          <a:p>
            <a:pPr eaLnBrk="1" hangingPunct="1">
              <a:spcBef>
                <a:spcPct val="0"/>
              </a:spcBef>
            </a:pPr>
            <a:r>
              <a:rPr lang="en-US" altLang="en-US" dirty="0"/>
              <a:t>There is a reason we take “selfies.” Because we have control of the angle of the camera. We know which angle looks best. With this exercise, you need to hand over the camera and let others share what they think could be better. Be vulnerable and willing to listen. Be willing to adjust - we call it PTA Flexible! Learn from what you hear – perception always has some reality. </a:t>
            </a:r>
          </a:p>
          <a:p>
            <a:pPr eaLnBrk="1" hangingPunct="1">
              <a:spcBef>
                <a:spcPct val="0"/>
              </a:spcBef>
            </a:pPr>
            <a:r>
              <a:rPr lang="en-US" altLang="en-US" dirty="0"/>
              <a:t> </a:t>
            </a:r>
          </a:p>
          <a:p>
            <a:pPr eaLnBrk="1" hangingPunct="1">
              <a:spcBef>
                <a:spcPct val="0"/>
              </a:spcBef>
            </a:pPr>
            <a:r>
              <a:rPr lang="en-US" altLang="en-US" b="1" dirty="0"/>
              <a:t>[CLICK TO NEXT SLIDE]</a:t>
            </a:r>
          </a:p>
          <a:p>
            <a:pPr eaLnBrk="1" hangingPunct="1">
              <a:spcBef>
                <a:spcPct val="0"/>
              </a:spcBef>
            </a:pPr>
            <a:endParaRPr lang="en-US" altLang="en-US" b="1" dirty="0"/>
          </a:p>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10</a:t>
            </a:fld>
            <a:endParaRPr lang="en-US"/>
          </a:p>
        </p:txBody>
      </p:sp>
    </p:spTree>
    <p:extLst>
      <p:ext uri="{BB962C8B-B14F-4D97-AF65-F5344CB8AC3E}">
        <p14:creationId xmlns:p14="http://schemas.microsoft.com/office/powerpoint/2010/main" val="9804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National PTA’s policy describes that an organization must value differences and similarities in people through actions and accountability. </a:t>
            </a:r>
          </a:p>
          <a:p>
            <a:pPr>
              <a:defRPr/>
            </a:pPr>
            <a:endParaRPr lang="en-US" dirty="0"/>
          </a:p>
          <a:p>
            <a:pPr>
              <a:defRPr/>
            </a:pPr>
            <a:r>
              <a:rPr lang="en-US" dirty="0"/>
              <a:t>Since developing this policy, National PTA has been taking action to support implementation of this policy at every level of PTA. Some examples include:</a:t>
            </a:r>
          </a:p>
          <a:p>
            <a:pPr>
              <a:defRPr/>
            </a:pPr>
            <a:endParaRPr lang="en-US" dirty="0"/>
          </a:p>
          <a:p>
            <a:pPr marL="181213" indent="-181213">
              <a:buFontTx/>
              <a:buChar char="-"/>
              <a:defRPr/>
            </a:pPr>
            <a:r>
              <a:rPr lang="en-US" dirty="0"/>
              <a:t>Working with State PTAs to develop their diversity and inclusion plans</a:t>
            </a:r>
          </a:p>
          <a:p>
            <a:pPr marL="181213" indent="-181213">
              <a:buFontTx/>
              <a:buChar char="-"/>
              <a:defRPr/>
            </a:pPr>
            <a:r>
              <a:rPr lang="en-US" dirty="0"/>
              <a:t>Launching the Diversity &amp; Inclusion Toolkit, which you can find at PTA.org/Diversity</a:t>
            </a:r>
          </a:p>
          <a:p>
            <a:pPr marL="181213" indent="-181213">
              <a:buFontTx/>
              <a:buChar char="-"/>
              <a:defRPr/>
            </a:pPr>
            <a:r>
              <a:rPr lang="en-US" dirty="0"/>
              <a:t>Evolving the special education toolkit, which you can find at PTA.org/</a:t>
            </a:r>
            <a:r>
              <a:rPr lang="en-US" dirty="0" err="1"/>
              <a:t>SpecialEducation</a:t>
            </a:r>
            <a:endParaRPr lang="en-US" dirty="0"/>
          </a:p>
          <a:p>
            <a:pPr marL="181213" indent="-181213">
              <a:buFontTx/>
              <a:buChar char="-"/>
              <a:defRPr/>
            </a:pPr>
            <a:r>
              <a:rPr lang="en-US" dirty="0"/>
              <a:t>Advocating on a number of resolutions including one of our most recent resolutions focused on protecting LGBTQ students as a protected class</a:t>
            </a:r>
          </a:p>
          <a:p>
            <a:pPr marL="181213" indent="-181213">
              <a:buFontTx/>
              <a:buChar char="-"/>
              <a:defRPr/>
            </a:pPr>
            <a:r>
              <a:rPr lang="en-US" dirty="0"/>
              <a:t>Promoting a public awareness and leadership development campaign focused on educating our PTA leaders about the ways to engage under-represented families in PTA called Every Child in Focus. We have numerous tools for sharing and leadership development at PTA.org/</a:t>
            </a:r>
            <a:r>
              <a:rPr lang="en-US" dirty="0" err="1"/>
              <a:t>EveryChild</a:t>
            </a:r>
            <a:endParaRPr lang="en-US" dirty="0"/>
          </a:p>
          <a:p>
            <a:pPr marL="181213" indent="-181213">
              <a:buFontTx/>
              <a:buChar char="-"/>
              <a:defRPr/>
            </a:pPr>
            <a:endParaRPr lang="en-US" dirty="0"/>
          </a:p>
          <a:p>
            <a:pPr marL="181213" indent="-181213">
              <a:buFontTx/>
              <a:buChar char="-"/>
              <a:defRPr/>
            </a:pPr>
            <a:r>
              <a:rPr lang="en-US" dirty="0"/>
              <a:t>Finally, we have been celebrating Diversity &amp; Inclusion at each level of PTA – local, regional and state – to recognize excellence in Diversity. It is called the Jan Harp </a:t>
            </a:r>
            <a:r>
              <a:rPr lang="en-US" dirty="0" err="1"/>
              <a:t>Domene</a:t>
            </a:r>
            <a:r>
              <a:rPr lang="en-US" dirty="0"/>
              <a:t> Diversity &amp; Inclusion Award. So be sure to be apply if Diversity &amp; Inclusion is something you’ve worked hard to embody at your PTA!</a:t>
            </a:r>
          </a:p>
          <a:p>
            <a:pPr>
              <a:defRPr/>
            </a:pPr>
            <a:endParaRPr lang="en-US" dirty="0"/>
          </a:p>
          <a:p>
            <a:pPr>
              <a:defRPr/>
            </a:pPr>
            <a:endParaRPr lang="en-US" dirty="0"/>
          </a:p>
          <a:p>
            <a:pPr>
              <a:defRPr/>
            </a:pPr>
            <a:r>
              <a:rPr lang="en-US" b="1" dirty="0"/>
              <a:t>IF YOU HAVE TIME:</a:t>
            </a:r>
          </a:p>
          <a:p>
            <a:pPr>
              <a:defRPr/>
            </a:pPr>
            <a:endParaRPr lang="en-US" dirty="0"/>
          </a:p>
          <a:p>
            <a:pPr>
              <a:defRPr/>
            </a:pPr>
            <a:r>
              <a:rPr lang="en-US" dirty="0"/>
              <a:t>Now that you know what diversity and inclusion mean and why it’s so important for PTA, let’s talk about how you can bring it to life in your PTA.</a:t>
            </a:r>
          </a:p>
          <a:p>
            <a:pPr>
              <a:defRPr/>
            </a:pPr>
            <a:endParaRPr lang="en-US" dirty="0"/>
          </a:p>
          <a:p>
            <a:pPr>
              <a:defRPr/>
            </a:pPr>
            <a:r>
              <a:rPr lang="en-US" dirty="0"/>
              <a:t>We’ll open up that Diversity &amp; Inclusion Toolkit and share some initial steps to get started.</a:t>
            </a:r>
          </a:p>
          <a:p>
            <a:pPr>
              <a:defRPr/>
            </a:pPr>
            <a:endParaRPr lang="en-US" b="1" dirty="0"/>
          </a:p>
          <a:p>
            <a:pPr>
              <a:defRPr/>
            </a:pPr>
            <a:r>
              <a:rPr lang="en-US" b="1" dirty="0"/>
              <a:t>[CLICK TO NEXT SLIDE]</a:t>
            </a:r>
          </a:p>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11</a:t>
            </a:fld>
            <a:endParaRPr lang="en-US"/>
          </a:p>
        </p:txBody>
      </p:sp>
    </p:spTree>
    <p:extLst>
      <p:ext uri="{BB962C8B-B14F-4D97-AF65-F5344CB8AC3E}">
        <p14:creationId xmlns:p14="http://schemas.microsoft.com/office/powerpoint/2010/main" val="96614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12</a:t>
            </a:fld>
            <a:endParaRPr lang="en-US"/>
          </a:p>
        </p:txBody>
      </p:sp>
    </p:spTree>
    <p:extLst>
      <p:ext uri="{BB962C8B-B14F-4D97-AF65-F5344CB8AC3E}">
        <p14:creationId xmlns:p14="http://schemas.microsoft.com/office/powerpoint/2010/main" val="377749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13</a:t>
            </a:fld>
            <a:endParaRPr lang="en-US"/>
          </a:p>
        </p:txBody>
      </p:sp>
    </p:spTree>
    <p:extLst>
      <p:ext uri="{BB962C8B-B14F-4D97-AF65-F5344CB8AC3E}">
        <p14:creationId xmlns:p14="http://schemas.microsoft.com/office/powerpoint/2010/main" val="192026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UnicodeMS"/>
              </a:rPr>
              <a:t>[DESCRIBE MISSION]</a:t>
            </a:r>
          </a:p>
          <a:p>
            <a:pPr eaLnBrk="1" hangingPunct="1">
              <a:spcBef>
                <a:spcPct val="0"/>
              </a:spcBef>
            </a:pPr>
            <a:endParaRPr lang="en-US" altLang="en-US" dirty="0">
              <a:latin typeface="ArialUnicodeMS"/>
            </a:endParaRPr>
          </a:p>
          <a:p>
            <a:pPr eaLnBrk="1" hangingPunct="1">
              <a:spcBef>
                <a:spcPct val="0"/>
              </a:spcBef>
            </a:pPr>
            <a:r>
              <a:rPr lang="en-US" altLang="en-US" dirty="0">
                <a:latin typeface="ArialUnicodeMS"/>
              </a:rPr>
              <a:t>That everlasting flame is our vision and mission to make every child’s potential a reality by engaging and empowering families and communities to advocate for all children.</a:t>
            </a:r>
          </a:p>
          <a:p>
            <a:pPr eaLnBrk="1" hangingPunct="1">
              <a:spcBef>
                <a:spcPct val="0"/>
              </a:spcBef>
            </a:pPr>
            <a:endParaRPr lang="en-US" altLang="en-US" dirty="0">
              <a:latin typeface="ArialUnicodeMS"/>
            </a:endParaRPr>
          </a:p>
          <a:p>
            <a:pPr eaLnBrk="1" hangingPunct="1">
              <a:spcBef>
                <a:spcPct val="0"/>
              </a:spcBef>
            </a:pPr>
            <a:r>
              <a:rPr lang="en-US" altLang="en-US" dirty="0">
                <a:latin typeface="ArialUnicodeMS"/>
              </a:rPr>
              <a:t>Since February 17, 1897 when more than 2,000 concerned parents, educators, and community leaders came together for the first time and created the PTA. The people assembled with incredibly diverse perspectives but they had one incredible cause: our kids.</a:t>
            </a:r>
          </a:p>
          <a:p>
            <a:pPr eaLnBrk="1" hangingPunct="1">
              <a:spcBef>
                <a:spcPct val="0"/>
              </a:spcBef>
            </a:pPr>
            <a:r>
              <a:rPr lang="en-US" altLang="en-US" dirty="0">
                <a:latin typeface="ArialUnicodeMS"/>
              </a:rPr>
              <a:t> </a:t>
            </a:r>
          </a:p>
          <a:p>
            <a:pPr eaLnBrk="1" hangingPunct="1">
              <a:spcBef>
                <a:spcPct val="0"/>
              </a:spcBef>
            </a:pPr>
            <a:r>
              <a:rPr lang="en-US" altLang="en-US" dirty="0">
                <a:latin typeface="ArialUnicodeMS"/>
              </a:rPr>
              <a:t>Describe in your own words why this mission matters so much to you. </a:t>
            </a:r>
          </a:p>
          <a:p>
            <a:pPr eaLnBrk="1" hangingPunct="1">
              <a:spcBef>
                <a:spcPct val="0"/>
              </a:spcBef>
            </a:pPr>
            <a:r>
              <a:rPr lang="en-US" altLang="en-US" dirty="0">
                <a:latin typeface="ArialUnicodeMS"/>
              </a:rPr>
              <a:t>Ask others in the audience to share why they care so much about what we do.</a:t>
            </a:r>
          </a:p>
          <a:p>
            <a:pPr eaLnBrk="1" hangingPunct="1">
              <a:spcBef>
                <a:spcPct val="0"/>
              </a:spcBef>
            </a:pPr>
            <a:endParaRPr lang="en-US" altLang="en-US" dirty="0">
              <a:latin typeface="ArialUnicodeMS"/>
            </a:endParaRPr>
          </a:p>
          <a:p>
            <a:pPr eaLnBrk="1" hangingPunct="1">
              <a:spcBef>
                <a:spcPct val="0"/>
              </a:spcBef>
              <a:buFont typeface="Courier New" panose="02070309020205020404" pitchFamily="49" charset="0"/>
              <a:buNone/>
            </a:pPr>
            <a:r>
              <a:rPr lang="en-US" altLang="en-US" dirty="0">
                <a:latin typeface="ArialUnicodeMS"/>
              </a:rPr>
              <a:t>[CLICK TO NEXT SLIDE] </a:t>
            </a:r>
            <a:endParaRPr lang="en-US" dirty="0">
              <a:latin typeface="ArialUnicodeMS"/>
            </a:endParaRPr>
          </a:p>
        </p:txBody>
      </p:sp>
      <p:sp>
        <p:nvSpPr>
          <p:cNvPr id="4" name="Slide Number Placeholder 3"/>
          <p:cNvSpPr>
            <a:spLocks noGrp="1"/>
          </p:cNvSpPr>
          <p:nvPr>
            <p:ph type="sldNum" sz="quarter" idx="5"/>
          </p:nvPr>
        </p:nvSpPr>
        <p:spPr/>
        <p:txBody>
          <a:bodyPr/>
          <a:lstStyle/>
          <a:p>
            <a:fld id="{C0FFB42D-AEAA-4AD7-A5B6-FB8AA48CEB91}" type="slidenum">
              <a:rPr lang="en-US" smtClean="0"/>
              <a:t>2</a:t>
            </a:fld>
            <a:endParaRPr lang="en-US"/>
          </a:p>
        </p:txBody>
      </p:sp>
    </p:spTree>
    <p:extLst>
      <p:ext uri="{BB962C8B-B14F-4D97-AF65-F5344CB8AC3E}">
        <p14:creationId xmlns:p14="http://schemas.microsoft.com/office/powerpoint/2010/main" val="342849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UnicodeMS"/>
              </a:rPr>
              <a:t>By the end of this workshop, you will be able to:</a:t>
            </a:r>
            <a:endParaRPr lang="en-US" b="1" dirty="0">
              <a:latin typeface="ArialUnicodeMS"/>
            </a:endParaRPr>
          </a:p>
          <a:p>
            <a:pPr>
              <a:defRPr/>
            </a:pPr>
            <a:endParaRPr lang="en-US" b="1" dirty="0">
              <a:latin typeface="ArialUnicodeMS"/>
            </a:endParaRPr>
          </a:p>
          <a:p>
            <a:pPr marL="181196" indent="-181196">
              <a:buFontTx/>
              <a:buChar char="-"/>
              <a:defRPr/>
            </a:pPr>
            <a:r>
              <a:rPr lang="en-US" b="1" dirty="0">
                <a:solidFill>
                  <a:schemeClr val="accent1"/>
                </a:solidFill>
                <a:latin typeface="ArialUnicodeMS"/>
              </a:rPr>
              <a:t>Explore the meanings of diversity and inclusion: </a:t>
            </a:r>
            <a:r>
              <a:rPr lang="en-US" dirty="0">
                <a:solidFill>
                  <a:schemeClr val="accent1"/>
                </a:solidFill>
                <a:latin typeface="ArialUnicodeMS"/>
              </a:rPr>
              <a:t> We will talk about how diversity is one piece of the puzzle. Inclusion is key to </a:t>
            </a:r>
            <a:r>
              <a:rPr lang="en-US" dirty="0">
                <a:latin typeface="ArialUnicodeMS"/>
              </a:rPr>
              <a:t>making each person feels valued, welcome, and comfortable.  </a:t>
            </a:r>
            <a:endParaRPr lang="en-US" b="1" dirty="0">
              <a:latin typeface="ArialUnicodeMS"/>
            </a:endParaRPr>
          </a:p>
          <a:p>
            <a:pPr marL="181196" indent="-181196">
              <a:buFontTx/>
              <a:buChar char="-"/>
              <a:defRPr/>
            </a:pPr>
            <a:endParaRPr lang="en-US" b="1" dirty="0">
              <a:latin typeface="ArialUnicodeMS"/>
            </a:endParaRPr>
          </a:p>
          <a:p>
            <a:pPr marL="181196" indent="-181196">
              <a:buFontTx/>
              <a:buChar char="-"/>
              <a:defRPr/>
            </a:pPr>
            <a:r>
              <a:rPr lang="en-US" b="1" dirty="0">
                <a:latin typeface="ArialUnicodeMS"/>
              </a:rPr>
              <a:t>Understanding why building a diverse PTA is important –</a:t>
            </a:r>
            <a:r>
              <a:rPr lang="en-US" dirty="0">
                <a:latin typeface="ArialUnicodeMS"/>
              </a:rPr>
              <a:t> You’ll understand why this is a national, state and local priority.</a:t>
            </a:r>
          </a:p>
          <a:p>
            <a:pPr>
              <a:defRPr/>
            </a:pPr>
            <a:endParaRPr lang="en-US" b="1" dirty="0">
              <a:latin typeface="ArialUnicodeMS"/>
            </a:endParaRPr>
          </a:p>
          <a:p>
            <a:pPr marL="181196" indent="-181196">
              <a:buFontTx/>
              <a:buChar char="-"/>
              <a:defRPr/>
            </a:pPr>
            <a:r>
              <a:rPr lang="en-US" b="1" dirty="0">
                <a:latin typeface="ArialUnicodeMS"/>
              </a:rPr>
              <a:t>Assess your PTA’s diversity and identify ways to be more inclusive – </a:t>
            </a:r>
            <a:r>
              <a:rPr lang="en-US" dirty="0">
                <a:latin typeface="ArialUnicodeMS"/>
              </a:rPr>
              <a:t>We will explore ways to assess your PTA’s diversity and brainstorm specific strategies that you can use for to be more inclusive. Each of you will walk away with the beginning of a plan that you can work with your PTA board to complete.</a:t>
            </a:r>
          </a:p>
          <a:p>
            <a:pPr>
              <a:defRPr/>
            </a:pPr>
            <a:endParaRPr lang="en-US" dirty="0">
              <a:latin typeface="ArialUnicodeMS"/>
            </a:endParaRPr>
          </a:p>
          <a:p>
            <a:pPr>
              <a:spcBef>
                <a:spcPct val="0"/>
              </a:spcBef>
              <a:defRPr/>
            </a:pPr>
            <a:r>
              <a:rPr lang="en-US" b="1" dirty="0">
                <a:latin typeface="ArialUnicodeMS"/>
              </a:rPr>
              <a:t>[CLICK TO NEXT SLIDE] </a:t>
            </a:r>
            <a:endParaRPr lang="en-US" dirty="0">
              <a:latin typeface="ArialUnicodeMS"/>
            </a:endParaRPr>
          </a:p>
        </p:txBody>
      </p:sp>
      <p:sp>
        <p:nvSpPr>
          <p:cNvPr id="4" name="Slide Number Placeholder 3"/>
          <p:cNvSpPr>
            <a:spLocks noGrp="1"/>
          </p:cNvSpPr>
          <p:nvPr>
            <p:ph type="sldNum" sz="quarter" idx="5"/>
          </p:nvPr>
        </p:nvSpPr>
        <p:spPr/>
        <p:txBody>
          <a:bodyPr/>
          <a:lstStyle/>
          <a:p>
            <a:fld id="{C0FFB42D-AEAA-4AD7-A5B6-FB8AA48CEB91}" type="slidenum">
              <a:rPr lang="en-US" smtClean="0"/>
              <a:t>3</a:t>
            </a:fld>
            <a:endParaRPr lang="en-US"/>
          </a:p>
        </p:txBody>
      </p:sp>
    </p:spTree>
    <p:extLst>
      <p:ext uri="{BB962C8B-B14F-4D97-AF65-F5344CB8AC3E}">
        <p14:creationId xmlns:p14="http://schemas.microsoft.com/office/powerpoint/2010/main" val="289567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accent6"/>
                </a:solidFill>
                <a:latin typeface="ArialUnicodeMS"/>
              </a:rPr>
              <a:t>Step 1: Take a moment to think about what diversity means to you.</a:t>
            </a:r>
          </a:p>
          <a:p>
            <a:pPr>
              <a:defRPr/>
            </a:pPr>
            <a:endParaRPr lang="en-US" dirty="0">
              <a:solidFill>
                <a:schemeClr val="accent6"/>
              </a:solidFill>
              <a:latin typeface="ArialUnicodeMS"/>
            </a:endParaRPr>
          </a:p>
          <a:p>
            <a:pPr>
              <a:defRPr/>
            </a:pPr>
            <a:r>
              <a:rPr lang="en-US" dirty="0">
                <a:solidFill>
                  <a:schemeClr val="accent6"/>
                </a:solidFill>
                <a:latin typeface="ArialUnicodeMS"/>
              </a:rPr>
              <a:t>Step 2: Pair up with a neighbor and share your definition with each other. Are there similarities? Are there any differences?  </a:t>
            </a:r>
          </a:p>
          <a:p>
            <a:pPr>
              <a:defRPr/>
            </a:pPr>
            <a:endParaRPr lang="en-US" dirty="0">
              <a:solidFill>
                <a:schemeClr val="accent6"/>
              </a:solidFill>
              <a:latin typeface="ArialUnicodeMS"/>
            </a:endParaRPr>
          </a:p>
          <a:p>
            <a:pPr>
              <a:defRPr/>
            </a:pPr>
            <a:r>
              <a:rPr lang="en-US" dirty="0">
                <a:solidFill>
                  <a:schemeClr val="accent6"/>
                </a:solidFill>
                <a:latin typeface="ArialUnicodeMS"/>
              </a:rPr>
              <a:t>Step 3: Write a shared definition of diversity. </a:t>
            </a:r>
          </a:p>
          <a:p>
            <a:pPr>
              <a:defRPr/>
            </a:pPr>
            <a:endParaRPr lang="en-US" dirty="0">
              <a:solidFill>
                <a:schemeClr val="accent6"/>
              </a:solidFill>
              <a:latin typeface="ArialUnicodeMS"/>
            </a:endParaRPr>
          </a:p>
          <a:p>
            <a:pPr>
              <a:defRPr/>
            </a:pPr>
            <a:r>
              <a:rPr lang="en-US" dirty="0">
                <a:solidFill>
                  <a:schemeClr val="accent6"/>
                </a:solidFill>
                <a:latin typeface="ArialUnicodeMS"/>
              </a:rPr>
              <a:t>Step 4: Report out to the group at large.</a:t>
            </a:r>
          </a:p>
          <a:p>
            <a:pPr>
              <a:defRPr/>
            </a:pPr>
            <a:endParaRPr lang="en-US" dirty="0">
              <a:latin typeface="ArialUnicodeMS"/>
            </a:endParaRPr>
          </a:p>
          <a:p>
            <a:pPr>
              <a:defRPr/>
            </a:pPr>
            <a:r>
              <a:rPr lang="en-US" b="1" dirty="0">
                <a:latin typeface="ArialUnicodeMS"/>
              </a:rPr>
              <a:t>[LARGE GROUP DISCUSSION]</a:t>
            </a:r>
          </a:p>
          <a:p>
            <a:pPr>
              <a:defRPr/>
            </a:pPr>
            <a:endParaRPr lang="en-US" dirty="0">
              <a:latin typeface="ArialUnicodeMS"/>
            </a:endParaRPr>
          </a:p>
          <a:p>
            <a:pPr>
              <a:defRPr/>
            </a:pPr>
            <a:r>
              <a:rPr lang="en-US" dirty="0">
                <a:latin typeface="ArialUnicodeMS"/>
              </a:rPr>
              <a:t>Facilitate a dialogue about the definition. Use flip chart (if available) to generate commonalities in messaging.</a:t>
            </a:r>
          </a:p>
          <a:p>
            <a:pPr>
              <a:defRPr/>
            </a:pPr>
            <a:r>
              <a:rPr lang="en-US" dirty="0">
                <a:latin typeface="ArialUnicodeMS"/>
              </a:rPr>
              <a:t> </a:t>
            </a:r>
          </a:p>
          <a:p>
            <a:pPr>
              <a:defRPr/>
            </a:pPr>
            <a:r>
              <a:rPr lang="en-US" b="1" dirty="0">
                <a:latin typeface="ArialUnicodeMS"/>
              </a:rPr>
              <a:t>[CLICK TO NEXT SLIDE]</a:t>
            </a:r>
            <a:endParaRPr lang="en-US" dirty="0">
              <a:latin typeface="ArialUnicodeMS"/>
            </a:endParaRPr>
          </a:p>
        </p:txBody>
      </p:sp>
      <p:sp>
        <p:nvSpPr>
          <p:cNvPr id="4" name="Slide Number Placeholder 3"/>
          <p:cNvSpPr>
            <a:spLocks noGrp="1"/>
          </p:cNvSpPr>
          <p:nvPr>
            <p:ph type="sldNum" sz="quarter" idx="5"/>
          </p:nvPr>
        </p:nvSpPr>
        <p:spPr/>
        <p:txBody>
          <a:bodyPr/>
          <a:lstStyle/>
          <a:p>
            <a:fld id="{C0FFB42D-AEAA-4AD7-A5B6-FB8AA48CEB91}" type="slidenum">
              <a:rPr lang="en-US" smtClean="0"/>
              <a:t>4</a:t>
            </a:fld>
            <a:endParaRPr lang="en-US"/>
          </a:p>
        </p:txBody>
      </p:sp>
    </p:spTree>
    <p:extLst>
      <p:ext uri="{BB962C8B-B14F-4D97-AF65-F5344CB8AC3E}">
        <p14:creationId xmlns:p14="http://schemas.microsoft.com/office/powerpoint/2010/main" val="258289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solidFill>
                  <a:srgbClr val="000000"/>
                </a:solidFill>
                <a:latin typeface="ArialUnicodeMS"/>
                <a:cs typeface="Arial" panose="020B0604020202020204" pitchFamily="34" charset="0"/>
              </a:rPr>
              <a:t>[SELF REFLECTION]</a:t>
            </a:r>
          </a:p>
          <a:p>
            <a:pPr eaLnBrk="1" hangingPunct="1">
              <a:spcBef>
                <a:spcPct val="0"/>
              </a:spcBef>
            </a:pPr>
            <a:r>
              <a:rPr lang="en-US" altLang="en-US" dirty="0">
                <a:solidFill>
                  <a:srgbClr val="000000"/>
                </a:solidFill>
                <a:latin typeface="ArialUnicodeMS"/>
                <a:cs typeface="Arial" panose="020B0604020202020204" pitchFamily="34" charset="0"/>
              </a:rPr>
              <a:t>Take a minute to study this slide. </a:t>
            </a:r>
          </a:p>
          <a:p>
            <a:pPr eaLnBrk="1" hangingPunct="1">
              <a:spcBef>
                <a:spcPct val="0"/>
              </a:spcBef>
            </a:pPr>
            <a:endParaRPr lang="en-US" altLang="en-US" b="1" dirty="0">
              <a:solidFill>
                <a:srgbClr val="000000"/>
              </a:solidFill>
              <a:latin typeface="ArialUnicodeMS"/>
              <a:cs typeface="Arial" panose="020B0604020202020204" pitchFamily="34" charset="0"/>
            </a:endParaRPr>
          </a:p>
          <a:p>
            <a:pPr eaLnBrk="1" hangingPunct="1">
              <a:spcBef>
                <a:spcPct val="0"/>
              </a:spcBef>
            </a:pPr>
            <a:r>
              <a:rPr lang="en-US" altLang="en-US" b="1" dirty="0">
                <a:solidFill>
                  <a:srgbClr val="000000"/>
                </a:solidFill>
                <a:latin typeface="ArialUnicodeMS"/>
                <a:cs typeface="Arial" panose="020B0604020202020204" pitchFamily="34" charset="0"/>
              </a:rPr>
              <a:t>[LARGE GROUP DISCUSSION]</a:t>
            </a:r>
          </a:p>
          <a:p>
            <a:pPr eaLnBrk="1" hangingPunct="1">
              <a:spcBef>
                <a:spcPct val="0"/>
              </a:spcBef>
            </a:pPr>
            <a:endParaRPr lang="en-US" altLang="en-US" b="1" dirty="0">
              <a:solidFill>
                <a:srgbClr val="000000"/>
              </a:solidFill>
              <a:latin typeface="ArialUnicodeMS"/>
              <a:cs typeface="Arial" panose="020B0604020202020204" pitchFamily="34" charset="0"/>
            </a:endParaRPr>
          </a:p>
          <a:p>
            <a:pPr eaLnBrk="1" hangingPunct="1">
              <a:spcBef>
                <a:spcPct val="0"/>
              </a:spcBef>
            </a:pPr>
            <a:r>
              <a:rPr lang="en-US" altLang="en-US" dirty="0">
                <a:solidFill>
                  <a:srgbClr val="000000"/>
                </a:solidFill>
                <a:latin typeface="ArialUnicodeMS"/>
                <a:cs typeface="Arial" panose="020B0604020202020204" pitchFamily="34" charset="0"/>
              </a:rPr>
              <a:t>Who wants to share what you see here? </a:t>
            </a:r>
          </a:p>
          <a:p>
            <a:pPr eaLnBrk="1" hangingPunct="1">
              <a:spcBef>
                <a:spcPct val="0"/>
              </a:spcBef>
            </a:pPr>
            <a:r>
              <a:rPr lang="en-US" altLang="en-US" dirty="0">
                <a:solidFill>
                  <a:srgbClr val="000000"/>
                </a:solidFill>
                <a:latin typeface="ArialUnicodeMS"/>
                <a:cs typeface="Arial" panose="020B0604020202020204" pitchFamily="34" charset="0"/>
              </a:rPr>
              <a:t>What are your key takeaways? </a:t>
            </a:r>
          </a:p>
          <a:p>
            <a:pPr eaLnBrk="1" hangingPunct="1">
              <a:spcBef>
                <a:spcPct val="0"/>
              </a:spcBef>
            </a:pPr>
            <a:r>
              <a:rPr lang="en-US" altLang="en-US" dirty="0">
                <a:solidFill>
                  <a:srgbClr val="000000"/>
                </a:solidFill>
                <a:latin typeface="ArialUnicodeMS"/>
                <a:cs typeface="Arial" panose="020B0604020202020204" pitchFamily="34" charset="0"/>
              </a:rPr>
              <a:t>Do you feel like anything is missing?</a:t>
            </a:r>
            <a:endParaRPr lang="en-US" altLang="en-US" b="1" dirty="0">
              <a:solidFill>
                <a:srgbClr val="000000"/>
              </a:solidFill>
              <a:latin typeface="ArialUnicodeMS"/>
              <a:cs typeface="Arial" panose="020B0604020202020204" pitchFamily="34" charset="0"/>
            </a:endParaRPr>
          </a:p>
          <a:p>
            <a:pPr eaLnBrk="1" hangingPunct="1">
              <a:spcBef>
                <a:spcPct val="0"/>
              </a:spcBef>
            </a:pPr>
            <a:endParaRPr lang="en-US" altLang="en-US" b="1" dirty="0">
              <a:solidFill>
                <a:srgbClr val="000000"/>
              </a:solidFill>
              <a:latin typeface="ArialUnicodeMS"/>
              <a:cs typeface="Arial" panose="020B0604020202020204" pitchFamily="34" charset="0"/>
            </a:endParaRPr>
          </a:p>
          <a:p>
            <a:pPr eaLnBrk="1" hangingPunct="1">
              <a:spcBef>
                <a:spcPct val="0"/>
              </a:spcBef>
            </a:pPr>
            <a:r>
              <a:rPr lang="en-US" altLang="en-US" b="1" dirty="0">
                <a:solidFill>
                  <a:srgbClr val="000000"/>
                </a:solidFill>
                <a:latin typeface="ArialUnicodeMS"/>
                <a:cs typeface="Arial" panose="020B0604020202020204" pitchFamily="34" charset="0"/>
              </a:rPr>
              <a:t>Summarize key points:</a:t>
            </a:r>
          </a:p>
          <a:p>
            <a:pPr eaLnBrk="1" hangingPunct="1">
              <a:spcBef>
                <a:spcPct val="0"/>
              </a:spcBef>
            </a:pPr>
            <a:r>
              <a:rPr lang="en-US" altLang="en-US" dirty="0">
                <a:solidFill>
                  <a:srgbClr val="000000"/>
                </a:solidFill>
                <a:latin typeface="ArialUnicodeMS"/>
                <a:cs typeface="Arial" panose="020B0604020202020204" pitchFamily="34" charset="0"/>
              </a:rPr>
              <a:t>Diversity is deeper than the tip of the iceberg of a person and seeing the many layers of a person’s perspective. </a:t>
            </a:r>
          </a:p>
          <a:p>
            <a:pPr eaLnBrk="1" hangingPunct="1">
              <a:spcBef>
                <a:spcPct val="0"/>
              </a:spcBef>
            </a:pPr>
            <a:endParaRPr lang="en-US" altLang="en-US" dirty="0">
              <a:solidFill>
                <a:srgbClr val="000000"/>
              </a:solidFill>
              <a:latin typeface="ArialUnicodeMS"/>
              <a:cs typeface="Arial" panose="020B0604020202020204" pitchFamily="34" charset="0"/>
            </a:endParaRPr>
          </a:p>
          <a:p>
            <a:pPr eaLnBrk="1" hangingPunct="1">
              <a:spcBef>
                <a:spcPct val="0"/>
              </a:spcBef>
            </a:pPr>
            <a:r>
              <a:rPr lang="en-US" altLang="en-US" dirty="0">
                <a:latin typeface="ArialUnicodeMS"/>
              </a:rPr>
              <a:t>Race, language and gender are very important factors that may influence a perspective because people often judge others and make assumptions based on what they can see about you. They observe you and think they know what you are about. But the reality is – there are so many more factors that define your point of view, your behaviors and your actions.  </a:t>
            </a:r>
          </a:p>
          <a:p>
            <a:pPr eaLnBrk="1" hangingPunct="1">
              <a:spcBef>
                <a:spcPct val="0"/>
              </a:spcBef>
            </a:pPr>
            <a:r>
              <a:rPr lang="en-US" altLang="en-US" dirty="0">
                <a:latin typeface="ArialUnicodeMS"/>
              </a:rPr>
              <a:t> </a:t>
            </a:r>
            <a:endParaRPr lang="en-US" altLang="en-US" dirty="0">
              <a:solidFill>
                <a:srgbClr val="000000"/>
              </a:solidFill>
              <a:latin typeface="ArialUnicodeMS"/>
              <a:cs typeface="Arial" panose="020B0604020202020204" pitchFamily="34" charset="0"/>
            </a:endParaRPr>
          </a:p>
          <a:p>
            <a:pPr eaLnBrk="1" hangingPunct="1">
              <a:spcBef>
                <a:spcPct val="0"/>
              </a:spcBef>
            </a:pPr>
            <a:r>
              <a:rPr lang="en-US" altLang="en-US" b="1" dirty="0">
                <a:solidFill>
                  <a:srgbClr val="000000"/>
                </a:solidFill>
                <a:latin typeface="ArialUnicodeMS"/>
                <a:cs typeface="Arial" panose="020B0604020202020204" pitchFamily="34" charset="0"/>
              </a:rPr>
              <a:t>[CLICK TO NEXT SLIDE]</a:t>
            </a:r>
          </a:p>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5</a:t>
            </a:fld>
            <a:endParaRPr lang="en-US"/>
          </a:p>
        </p:txBody>
      </p:sp>
    </p:spTree>
    <p:extLst>
      <p:ext uri="{BB962C8B-B14F-4D97-AF65-F5344CB8AC3E}">
        <p14:creationId xmlns:p14="http://schemas.microsoft.com/office/powerpoint/2010/main" val="100974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r>
              <a:rPr lang="en-US" b="1" i="1" dirty="0">
                <a:latin typeface="ArialUnicodeMS"/>
              </a:rPr>
              <a:t>Diversity</a:t>
            </a:r>
            <a:r>
              <a:rPr lang="en-US" dirty="0">
                <a:latin typeface="ArialUnicodeMS"/>
              </a:rPr>
              <a:t> is differences in racial and ethnic, socioeconomic, geographic, and academic/professional backgrounds. People with different opinions, backgrounds (degrees and social experience), religious beliefs, political beliefs, sexual orientations, heritage, and life experience.</a:t>
            </a:r>
          </a:p>
          <a:p>
            <a:pPr defTabSz="914265"/>
            <a:endParaRPr lang="en-US" dirty="0">
              <a:latin typeface="ArialUnicodeMS"/>
            </a:endParaRPr>
          </a:p>
          <a:p>
            <a:pPr defTabSz="914265"/>
            <a:r>
              <a:rPr lang="en-US" dirty="0">
                <a:latin typeface="ArialUnicodeMS"/>
              </a:rPr>
              <a:t>Just as you see in this cake ingrediencies </a:t>
            </a:r>
          </a:p>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6</a:t>
            </a:fld>
            <a:endParaRPr lang="en-US"/>
          </a:p>
        </p:txBody>
      </p:sp>
    </p:spTree>
    <p:extLst>
      <p:ext uri="{BB962C8B-B14F-4D97-AF65-F5344CB8AC3E}">
        <p14:creationId xmlns:p14="http://schemas.microsoft.com/office/powerpoint/2010/main" val="147942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r>
              <a:rPr lang="en-US" b="1" i="1" dirty="0">
                <a:latin typeface="ArialUnicodeMS"/>
              </a:rPr>
              <a:t>Inclusion</a:t>
            </a:r>
            <a:r>
              <a:rPr lang="en-US" b="1" dirty="0">
                <a:latin typeface="ArialUnicodeMS"/>
              </a:rPr>
              <a:t> </a:t>
            </a:r>
            <a:r>
              <a:rPr lang="en-US" dirty="0">
                <a:latin typeface="ArialUnicodeMS"/>
              </a:rPr>
              <a:t>involves bringing together and harnessing diverse forces and resources in a way that is beneficial. Inclusion puts the concept and practice of diversity into action by creating an environment of involvement, respect, and connection—where the richness of ideas, backgrounds, and perspectives are harnessed to create business value and overall success. </a:t>
            </a:r>
          </a:p>
          <a:p>
            <a:pPr defTabSz="914265"/>
            <a:endParaRPr lang="en-US" dirty="0">
              <a:latin typeface="ArialUnicodeMS"/>
            </a:endParaRPr>
          </a:p>
          <a:p>
            <a:pPr defTabSz="914265"/>
            <a:r>
              <a:rPr lang="en-US" dirty="0">
                <a:latin typeface="ArialUnicodeMS"/>
              </a:rPr>
              <a:t>Just as you see here in the beautiful cake that was made from those ingrediencies (diverse outlooks)</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1"/>
            <a:ext cx="2902857" cy="375321"/>
          </a:xfrm>
          <a:prstGeom prst="rect">
            <a:avLst/>
          </a:prstGeom>
          <a:noFill/>
        </p:spPr>
        <p:txBody>
          <a:bodyPr vert="horz" lIns="91427" tIns="45713" rIns="91427" bIns="45713" rtlCol="0">
            <a:spAutoFit/>
          </a:bodyPr>
          <a:lstStyle/>
          <a:p>
            <a:endParaRPr lang="en-US" dirty="0"/>
          </a:p>
        </p:txBody>
      </p:sp>
    </p:spTree>
    <p:extLst>
      <p:ext uri="{BB962C8B-B14F-4D97-AF65-F5344CB8AC3E}">
        <p14:creationId xmlns:p14="http://schemas.microsoft.com/office/powerpoint/2010/main" val="160082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00"/>
                </a:solidFill>
                <a:latin typeface="ArialUnicodeMS"/>
                <a:cs typeface="Arial" panose="020B0604020202020204" pitchFamily="34" charset="0"/>
              </a:rPr>
              <a:t>Think about your own diversity for a minute as we prep to have some fun bringing our own glaciers to life through a fun game we call…</a:t>
            </a:r>
          </a:p>
          <a:p>
            <a:pPr eaLnBrk="1" hangingPunct="1">
              <a:spcBef>
                <a:spcPct val="0"/>
              </a:spcBef>
            </a:pPr>
            <a:endParaRPr lang="en-US" altLang="en-US" dirty="0">
              <a:latin typeface="ArialUnicodeMS"/>
            </a:endParaRPr>
          </a:p>
          <a:p>
            <a:pPr eaLnBrk="1" hangingPunct="1">
              <a:spcBef>
                <a:spcPct val="0"/>
              </a:spcBef>
            </a:pPr>
            <a:r>
              <a:rPr lang="en-US" altLang="en-US" dirty="0">
                <a:latin typeface="ArialUnicodeMS"/>
              </a:rPr>
              <a:t>Step 1. Distribute required handout: BINGO CARDS </a:t>
            </a:r>
          </a:p>
          <a:p>
            <a:pPr eaLnBrk="1" hangingPunct="1">
              <a:spcBef>
                <a:spcPct val="0"/>
              </a:spcBef>
            </a:pPr>
            <a:endParaRPr lang="en-US" altLang="en-US" dirty="0">
              <a:latin typeface="ArialUnicodeMS"/>
            </a:endParaRPr>
          </a:p>
          <a:p>
            <a:pPr eaLnBrk="1" hangingPunct="1">
              <a:spcBef>
                <a:spcPct val="0"/>
              </a:spcBef>
            </a:pPr>
            <a:r>
              <a:rPr lang="en-US" altLang="en-US" dirty="0">
                <a:latin typeface="ArialUnicodeMS"/>
              </a:rPr>
              <a:t>Step 2. Take 5 minutes to find as many people as you can to sign your boxes. No rules – you can sign one card multiple times! Just have fun getting to know each other. The goal is to get as many boxes signed as you can!</a:t>
            </a:r>
          </a:p>
          <a:p>
            <a:pPr eaLnBrk="1" hangingPunct="1">
              <a:spcBef>
                <a:spcPct val="0"/>
              </a:spcBef>
            </a:pPr>
            <a:endParaRPr lang="en-US" altLang="en-US" dirty="0">
              <a:latin typeface="ArialUnicodeMS"/>
            </a:endParaRPr>
          </a:p>
          <a:p>
            <a:pPr eaLnBrk="1" hangingPunct="1">
              <a:spcBef>
                <a:spcPct val="0"/>
              </a:spcBef>
            </a:pPr>
            <a:r>
              <a:rPr lang="en-US" altLang="en-US" dirty="0">
                <a:latin typeface="ArialUnicodeMS"/>
              </a:rPr>
              <a:t>Step. 3. Call time at 5 minutes. Ask who got more than 10 boxes? 15? 20 – go on until you identify the person(s) with the highest number of boxes. Was there any box the audience had a hard time filling? Is there a box we didn’t fill in this room? </a:t>
            </a:r>
          </a:p>
          <a:p>
            <a:pPr eaLnBrk="1" hangingPunct="1">
              <a:spcBef>
                <a:spcPct val="0"/>
              </a:spcBef>
            </a:pPr>
            <a:endParaRPr lang="en-US" altLang="en-US" dirty="0">
              <a:latin typeface="ArialUnicodeMS"/>
            </a:endParaRPr>
          </a:p>
          <a:p>
            <a:pPr eaLnBrk="1" hangingPunct="1">
              <a:spcBef>
                <a:spcPct val="0"/>
              </a:spcBef>
            </a:pPr>
            <a:r>
              <a:rPr lang="en-US" altLang="en-US" b="1" dirty="0">
                <a:latin typeface="ArialUnicodeMS"/>
              </a:rPr>
              <a:t>[FACILITATE LARGE GROUP DISCUSSION]</a:t>
            </a:r>
          </a:p>
          <a:p>
            <a:pPr eaLnBrk="1" hangingPunct="1">
              <a:spcBef>
                <a:spcPct val="0"/>
              </a:spcBef>
            </a:pPr>
            <a:endParaRPr lang="en-US" altLang="en-US" b="1" dirty="0">
              <a:latin typeface="ArialUnicodeMS"/>
            </a:endParaRPr>
          </a:p>
          <a:p>
            <a:pPr eaLnBrk="1" hangingPunct="1">
              <a:spcBef>
                <a:spcPct val="0"/>
              </a:spcBef>
            </a:pPr>
            <a:r>
              <a:rPr lang="en-US" altLang="en-US" dirty="0">
                <a:latin typeface="ArialUnicodeMS"/>
              </a:rPr>
              <a:t>Share some of who YOU are on this list as a transition to facilitating a dialogue about the experience.</a:t>
            </a:r>
          </a:p>
          <a:p>
            <a:pPr eaLnBrk="1" hangingPunct="1">
              <a:spcBef>
                <a:spcPct val="0"/>
              </a:spcBef>
            </a:pPr>
            <a:endParaRPr lang="en-US" altLang="en-US" dirty="0">
              <a:latin typeface="ArialUnicodeMS"/>
            </a:endParaRPr>
          </a:p>
          <a:p>
            <a:pPr eaLnBrk="1" hangingPunct="1">
              <a:spcBef>
                <a:spcPct val="0"/>
              </a:spcBef>
            </a:pPr>
            <a:r>
              <a:rPr lang="en-US" altLang="en-US" dirty="0">
                <a:latin typeface="ArialUnicodeMS"/>
              </a:rPr>
              <a:t>Ask about the experience of sharing what you can see – and what you can’t see about yourself.  Was it comfortable? Uncomfortable? </a:t>
            </a:r>
          </a:p>
          <a:p>
            <a:pPr eaLnBrk="1" hangingPunct="1">
              <a:spcBef>
                <a:spcPct val="0"/>
              </a:spcBef>
            </a:pPr>
            <a:endParaRPr lang="en-US" altLang="en-US" dirty="0">
              <a:latin typeface="ArialUnicodeMS"/>
            </a:endParaRPr>
          </a:p>
          <a:p>
            <a:pPr eaLnBrk="1" hangingPunct="1">
              <a:spcBef>
                <a:spcPct val="0"/>
              </a:spcBef>
            </a:pPr>
            <a:r>
              <a:rPr lang="en-US" altLang="en-US" dirty="0">
                <a:latin typeface="ArialUnicodeMS"/>
              </a:rPr>
              <a:t>How did you feel when you found someone who had something in common with you that you didn’t expect? Or something you didn’t know about a person you thought you knew well?</a:t>
            </a:r>
          </a:p>
          <a:p>
            <a:pPr eaLnBrk="1" hangingPunct="1">
              <a:spcBef>
                <a:spcPct val="0"/>
              </a:spcBef>
            </a:pPr>
            <a:endParaRPr lang="en-US" altLang="en-US" dirty="0">
              <a:latin typeface="ArialUnicodeMS"/>
            </a:endParaRPr>
          </a:p>
          <a:p>
            <a:pPr eaLnBrk="1" hangingPunct="1">
              <a:spcBef>
                <a:spcPct val="0"/>
              </a:spcBef>
            </a:pPr>
            <a:r>
              <a:rPr lang="en-US" altLang="en-US" dirty="0">
                <a:latin typeface="ArialUnicodeMS"/>
              </a:rPr>
              <a:t>Did you notice anything about the questions asked? What did you learn about diversity?</a:t>
            </a:r>
          </a:p>
          <a:p>
            <a:pPr eaLnBrk="1" hangingPunct="1">
              <a:spcBef>
                <a:spcPct val="0"/>
              </a:spcBef>
            </a:pPr>
            <a:endParaRPr lang="en-US" altLang="en-US" dirty="0">
              <a:latin typeface="ArialUnicodeMS"/>
            </a:endParaRPr>
          </a:p>
          <a:p>
            <a:pPr eaLnBrk="1" hangingPunct="1">
              <a:spcBef>
                <a:spcPct val="0"/>
              </a:spcBef>
            </a:pPr>
            <a:r>
              <a:rPr lang="en-US" altLang="en-US" b="1" dirty="0">
                <a:latin typeface="ArialUnicodeMS"/>
              </a:rPr>
              <a:t>Summarize key points:</a:t>
            </a:r>
          </a:p>
          <a:p>
            <a:pPr eaLnBrk="1" hangingPunct="1">
              <a:spcBef>
                <a:spcPct val="0"/>
              </a:spcBef>
            </a:pPr>
            <a:endParaRPr lang="en-US" altLang="en-US" dirty="0">
              <a:latin typeface="ArialUnicodeMS"/>
            </a:endParaRPr>
          </a:p>
          <a:p>
            <a:pPr eaLnBrk="1" hangingPunct="1">
              <a:spcBef>
                <a:spcPct val="0"/>
              </a:spcBef>
            </a:pPr>
            <a:r>
              <a:rPr lang="en-US" altLang="en-US" dirty="0">
                <a:solidFill>
                  <a:srgbClr val="000000"/>
                </a:solidFill>
                <a:latin typeface="ArialUnicodeMS"/>
                <a:cs typeface="Arial" panose="020B0604020202020204" pitchFamily="34" charset="0"/>
              </a:rPr>
              <a:t>Often when people focus on diversity, they focus on the things that can be seen – or the differences among us. The point is – we’re all different in many ways. That’s what makes us exciting as a collective group. It’s important to respect our differences, yet acknowledge shared interests that unite us. No one person will feel exactly the way you do about any given topic. Nor will they bring the same exact strengths to the table. You can’t generalize what a person will feel or how they will respond based on one perspective they have.  No one box on the Bingo card defines you.</a:t>
            </a:r>
          </a:p>
          <a:p>
            <a:pPr eaLnBrk="1" hangingPunct="1">
              <a:spcBef>
                <a:spcPct val="0"/>
              </a:spcBef>
            </a:pPr>
            <a:endParaRPr lang="en-US" altLang="en-US" dirty="0">
              <a:solidFill>
                <a:srgbClr val="000000"/>
              </a:solidFill>
              <a:latin typeface="ArialUnicodeMS"/>
              <a:cs typeface="Arial" panose="020B0604020202020204" pitchFamily="34" charset="0"/>
            </a:endParaRPr>
          </a:p>
          <a:p>
            <a:pPr eaLnBrk="1" hangingPunct="1">
              <a:spcBef>
                <a:spcPct val="0"/>
              </a:spcBef>
            </a:pPr>
            <a:r>
              <a:rPr lang="en-US" altLang="en-US" dirty="0">
                <a:solidFill>
                  <a:srgbClr val="000000"/>
                </a:solidFill>
                <a:latin typeface="ArialUnicodeMS"/>
                <a:cs typeface="Arial" panose="020B0604020202020204" pitchFamily="34" charset="0"/>
              </a:rPr>
              <a:t>Having a diverse PTA means – you reflect the kids and families you serve in terms of what you can see – but also in terms of lived experience. Your PTA knows what kids struggle with, what families of your school or community need, and what ways we can focus PTA’s efforts on supporting student success and overall being. </a:t>
            </a:r>
            <a:r>
              <a:rPr lang="en-US" altLang="en-US" b="1" dirty="0">
                <a:solidFill>
                  <a:srgbClr val="000000"/>
                </a:solidFill>
                <a:latin typeface="ArialUnicodeMS"/>
                <a:cs typeface="Arial" panose="020B0604020202020204" pitchFamily="34" charset="0"/>
              </a:rPr>
              <a:t>Being inclusive means – you welcome all of the diverse perspectives and all families feel motivated to not just be present at PTA events – but be part of PTA as members and leaders</a:t>
            </a:r>
            <a:r>
              <a:rPr lang="en-US" altLang="en-US" dirty="0">
                <a:solidFill>
                  <a:srgbClr val="000000"/>
                </a:solidFill>
                <a:latin typeface="ArialUnicodeMS"/>
                <a:cs typeface="Arial" panose="020B0604020202020204" pitchFamily="34" charset="0"/>
              </a:rPr>
              <a:t>. Being inclusive means you value the differences of the people who make up your membership and you leverage the variety of their strengths to address meaningful priorities that represent the concerns of your community.  </a:t>
            </a:r>
          </a:p>
          <a:p>
            <a:pPr eaLnBrk="1" hangingPunct="1">
              <a:spcBef>
                <a:spcPct val="0"/>
              </a:spcBef>
            </a:pPr>
            <a:endParaRPr lang="en-US" altLang="en-US" dirty="0">
              <a:solidFill>
                <a:srgbClr val="000000"/>
              </a:solidFill>
              <a:latin typeface="ArialUnicodeMS"/>
              <a:cs typeface="Arial" panose="020B0604020202020204" pitchFamily="34" charset="0"/>
            </a:endParaRPr>
          </a:p>
          <a:p>
            <a:pPr eaLnBrk="1" hangingPunct="1">
              <a:spcBef>
                <a:spcPct val="0"/>
              </a:spcBef>
            </a:pPr>
            <a:r>
              <a:rPr lang="en-US" altLang="en-US" dirty="0">
                <a:solidFill>
                  <a:srgbClr val="000000"/>
                </a:solidFill>
                <a:latin typeface="ArialUnicodeMS"/>
                <a:cs typeface="Arial" panose="020B0604020202020204" pitchFamily="34" charset="0"/>
              </a:rPr>
              <a:t>We know that anyone who joins PTA – who wants to support or help your PTA – starts with the same fire in their heart as you – they want what’s best for our kids. </a:t>
            </a:r>
          </a:p>
          <a:p>
            <a:pPr eaLnBrk="1" hangingPunct="1">
              <a:spcBef>
                <a:spcPct val="0"/>
              </a:spcBef>
            </a:pPr>
            <a:endParaRPr lang="en-US" altLang="en-US" dirty="0">
              <a:solidFill>
                <a:srgbClr val="000000"/>
              </a:solidFill>
              <a:latin typeface="ArialUnicodeMS"/>
              <a:cs typeface="Arial" panose="020B0604020202020204" pitchFamily="34" charset="0"/>
            </a:endParaRPr>
          </a:p>
          <a:p>
            <a:pPr eaLnBrk="1" hangingPunct="1">
              <a:spcBef>
                <a:spcPct val="0"/>
              </a:spcBef>
            </a:pPr>
            <a:r>
              <a:rPr lang="en-US" altLang="en-US" dirty="0">
                <a:solidFill>
                  <a:srgbClr val="000000"/>
                </a:solidFill>
                <a:latin typeface="ArialUnicodeMS"/>
                <a:cs typeface="Arial" panose="020B0604020202020204" pitchFamily="34" charset="0"/>
              </a:rPr>
              <a:t>It’s the fire that has been fueling PTA for 125 years since we were founded with the mission of… </a:t>
            </a:r>
          </a:p>
          <a:p>
            <a:pPr eaLnBrk="1" hangingPunct="1">
              <a:spcBef>
                <a:spcPct val="0"/>
              </a:spcBef>
            </a:pPr>
            <a:endParaRPr lang="en-US" altLang="en-US" dirty="0">
              <a:latin typeface="ArialUnicodeMS"/>
            </a:endParaRPr>
          </a:p>
          <a:p>
            <a:pPr eaLnBrk="1" hangingPunct="1">
              <a:spcBef>
                <a:spcPct val="0"/>
              </a:spcBef>
            </a:pPr>
            <a:r>
              <a:rPr lang="en-US" altLang="en-US" b="1" dirty="0">
                <a:latin typeface="ArialUnicodeMS"/>
              </a:rPr>
              <a:t>[CLICK TO NEXT SLIDE]</a:t>
            </a:r>
          </a:p>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8</a:t>
            </a:fld>
            <a:endParaRPr lang="en-US"/>
          </a:p>
        </p:txBody>
      </p:sp>
    </p:spTree>
    <p:extLst>
      <p:ext uri="{BB962C8B-B14F-4D97-AF65-F5344CB8AC3E}">
        <p14:creationId xmlns:p14="http://schemas.microsoft.com/office/powerpoint/2010/main" val="3215403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defRPr/>
            </a:pPr>
            <a:r>
              <a:rPr lang="en-US" altLang="en-US" b="1" dirty="0">
                <a:solidFill>
                  <a:schemeClr val="accent1"/>
                </a:solidFill>
                <a:latin typeface="ArialUnicodeMS"/>
              </a:rPr>
              <a:t>Other Ways to Assess Diversity &amp; Inclusion:</a:t>
            </a:r>
          </a:p>
          <a:p>
            <a:pPr>
              <a:spcAft>
                <a:spcPts val="634"/>
              </a:spcAft>
              <a:defRPr/>
            </a:pPr>
            <a:r>
              <a:rPr lang="en-US" altLang="en-US" b="1" dirty="0">
                <a:solidFill>
                  <a:schemeClr val="accent1"/>
                </a:solidFill>
                <a:latin typeface="ArialUnicodeMS"/>
              </a:rPr>
              <a:t> </a:t>
            </a:r>
          </a:p>
          <a:p>
            <a:pPr marL="181213" indent="-181213">
              <a:spcAft>
                <a:spcPts val="634"/>
              </a:spcAft>
              <a:buClr>
                <a:schemeClr val="accent6"/>
              </a:buClr>
              <a:buFont typeface="Arial" panose="020B0604020202020204" pitchFamily="34" charset="0"/>
              <a:buChar char="•"/>
              <a:defRPr/>
            </a:pPr>
            <a:r>
              <a:rPr lang="en-US" altLang="en-US" b="1" dirty="0">
                <a:solidFill>
                  <a:schemeClr val="accent1"/>
                </a:solidFill>
                <a:latin typeface="ArialUnicodeMS"/>
              </a:rPr>
              <a:t>ANIMATION</a:t>
            </a:r>
            <a:r>
              <a:rPr lang="en-US" altLang="en-US" dirty="0">
                <a:solidFill>
                  <a:schemeClr val="accent1"/>
                </a:solidFill>
                <a:latin typeface="ArialUnicodeMS"/>
              </a:rPr>
              <a:t>: Reflect on whether your membership and board leadership represents the many perspectives of families you serve and recruit accordingly</a:t>
            </a:r>
          </a:p>
          <a:p>
            <a:pPr>
              <a:spcAft>
                <a:spcPts val="634"/>
              </a:spcAft>
              <a:buClr>
                <a:schemeClr val="accent6"/>
              </a:buClr>
              <a:defRPr/>
            </a:pPr>
            <a:endParaRPr lang="en-US" altLang="en-US" dirty="0">
              <a:solidFill>
                <a:schemeClr val="accent1"/>
              </a:solidFill>
              <a:latin typeface="ArialUnicodeMS"/>
            </a:endParaRPr>
          </a:p>
          <a:p>
            <a:pPr marL="181213" indent="-181213">
              <a:spcAft>
                <a:spcPts val="634"/>
              </a:spcAft>
              <a:buClr>
                <a:schemeClr val="accent6"/>
              </a:buClr>
              <a:buFont typeface="Arial" panose="020B0604020202020204" pitchFamily="34" charset="0"/>
              <a:buChar char="•"/>
              <a:defRPr/>
            </a:pPr>
            <a:r>
              <a:rPr lang="en-US" altLang="en-US" b="1" dirty="0">
                <a:solidFill>
                  <a:schemeClr val="accent1"/>
                </a:solidFill>
                <a:latin typeface="ArialUnicodeMS"/>
              </a:rPr>
              <a:t>ANIMATION</a:t>
            </a:r>
            <a:r>
              <a:rPr lang="en-US" altLang="en-US" dirty="0">
                <a:solidFill>
                  <a:schemeClr val="accent1"/>
                </a:solidFill>
                <a:latin typeface="ArialUnicodeMS"/>
              </a:rPr>
              <a:t>: Distribute a survey or host listening sessions. You can reach out one-on-one to as many different perspectives as you can. Or ask your board members to canvas their neighborhoods or connections. Anyone want to share what they’ve done?</a:t>
            </a:r>
          </a:p>
          <a:p>
            <a:pPr marL="664447" lvl="1" indent="-181213">
              <a:buFont typeface="Arial" panose="020B0604020202020204" pitchFamily="34" charset="0"/>
              <a:buChar char="•"/>
              <a:defRPr/>
            </a:pPr>
            <a:endParaRPr lang="en-US" dirty="0">
              <a:latin typeface="ArialUnicodeMS"/>
            </a:endParaRPr>
          </a:p>
          <a:p>
            <a:pPr marL="181213" indent="-181213">
              <a:buFont typeface="Arial" panose="020B0604020202020204" pitchFamily="34" charset="0"/>
              <a:buChar char="•"/>
              <a:defRPr/>
            </a:pPr>
            <a:r>
              <a:rPr lang="en-US" b="1" dirty="0">
                <a:latin typeface="ArialUnicodeMS"/>
              </a:rPr>
              <a:t>ANIMATION: </a:t>
            </a:r>
            <a:r>
              <a:rPr lang="en-US" dirty="0">
                <a:latin typeface="ArialUnicodeMS"/>
              </a:rPr>
              <a:t>Fundraising</a:t>
            </a:r>
            <a:r>
              <a:rPr lang="en-US" b="1" dirty="0">
                <a:latin typeface="ArialUnicodeMS"/>
              </a:rPr>
              <a:t> -- </a:t>
            </a:r>
            <a:r>
              <a:rPr lang="en-US" dirty="0">
                <a:latin typeface="ArialUnicodeMS"/>
              </a:rPr>
              <a:t>Are you purposeful in raising money? Do you make sure it isn’t an unintentional barrier for PTA involvement? Are you transparent in how funds will improve the school? Do you translate info?</a:t>
            </a:r>
            <a:endParaRPr lang="en-US" altLang="en-US" dirty="0">
              <a:solidFill>
                <a:schemeClr val="accent1"/>
              </a:solidFill>
              <a:latin typeface="ArialUnicodeMS"/>
            </a:endParaRPr>
          </a:p>
          <a:p>
            <a:pPr marL="483235" indent="-483235">
              <a:spcAft>
                <a:spcPts val="634"/>
              </a:spcAft>
              <a:buClr>
                <a:schemeClr val="accent6"/>
              </a:buClr>
              <a:buFont typeface="Arial" panose="020B0604020202020204" pitchFamily="34" charset="0"/>
              <a:buChar char="•"/>
              <a:defRPr/>
            </a:pPr>
            <a:endParaRPr lang="en-US" altLang="en-US" dirty="0">
              <a:solidFill>
                <a:schemeClr val="accent1"/>
              </a:solidFill>
              <a:latin typeface="ArialUnicodeMS"/>
            </a:endParaRPr>
          </a:p>
          <a:p>
            <a:pPr marL="181213" indent="-181213">
              <a:spcAft>
                <a:spcPts val="634"/>
              </a:spcAft>
              <a:buClr>
                <a:schemeClr val="accent6"/>
              </a:buClr>
              <a:buFont typeface="Arial" panose="020B0604020202020204" pitchFamily="34" charset="0"/>
              <a:buChar char="•"/>
              <a:defRPr/>
            </a:pPr>
            <a:r>
              <a:rPr lang="en-US" altLang="en-US" b="1" dirty="0">
                <a:solidFill>
                  <a:schemeClr val="accent1"/>
                </a:solidFill>
                <a:latin typeface="ArialUnicodeMS"/>
              </a:rPr>
              <a:t>ANIMATION</a:t>
            </a:r>
            <a:r>
              <a:rPr lang="en-US" altLang="en-US" dirty="0">
                <a:solidFill>
                  <a:schemeClr val="accent1"/>
                </a:solidFill>
                <a:latin typeface="ArialUnicodeMS"/>
              </a:rPr>
              <a:t>: Examine existing communications strategies, events, programs, advocacy efforts – is your PTA focused on what families and educators care about most?</a:t>
            </a:r>
            <a:endParaRPr lang="en-US" dirty="0">
              <a:latin typeface="ArialUnicodeMS"/>
            </a:endParaRPr>
          </a:p>
          <a:p>
            <a:pPr>
              <a:defRPr/>
            </a:pPr>
            <a:endParaRPr lang="en-US" b="1" dirty="0">
              <a:latin typeface="ArialUnicodeMS"/>
            </a:endParaRPr>
          </a:p>
          <a:p>
            <a:pPr>
              <a:defRPr/>
            </a:pPr>
            <a:r>
              <a:rPr lang="en-US" b="1" dirty="0">
                <a:latin typeface="ArialUnicodeMS"/>
              </a:rPr>
              <a:t>Listening can inform:</a:t>
            </a:r>
          </a:p>
          <a:p>
            <a:pPr>
              <a:defRPr/>
            </a:pPr>
            <a:endParaRPr lang="en-US" dirty="0">
              <a:latin typeface="ArialUnicodeMS"/>
            </a:endParaRPr>
          </a:p>
          <a:p>
            <a:pPr marL="181213" indent="-181213">
              <a:buFont typeface="Arial" panose="020B0604020202020204" pitchFamily="34" charset="0"/>
              <a:buChar char="•"/>
              <a:defRPr/>
            </a:pPr>
            <a:r>
              <a:rPr lang="en-US" b="1" dirty="0">
                <a:latin typeface="ArialUnicodeMS"/>
              </a:rPr>
              <a:t>Program attendance</a:t>
            </a:r>
            <a:r>
              <a:rPr lang="en-US" dirty="0">
                <a:latin typeface="ArialUnicodeMS"/>
              </a:rPr>
              <a:t> (Affordable, convenient time/location, welcoming environment, food, translators, important topics or fun)</a:t>
            </a:r>
          </a:p>
          <a:p>
            <a:pPr marL="181213" indent="-181213">
              <a:buFont typeface="Arial" panose="020B0604020202020204" pitchFamily="34" charset="0"/>
              <a:buChar char="•"/>
              <a:defRPr/>
            </a:pPr>
            <a:r>
              <a:rPr lang="en-US" b="1" dirty="0">
                <a:latin typeface="ArialUnicodeMS"/>
              </a:rPr>
              <a:t>Board/Volunteer participation </a:t>
            </a:r>
            <a:r>
              <a:rPr lang="en-US" dirty="0">
                <a:latin typeface="ArialUnicodeMS"/>
              </a:rPr>
              <a:t>(Welcoming, child care, convenient times/locations, strengths-focused?) </a:t>
            </a:r>
          </a:p>
          <a:p>
            <a:pPr marL="181213" indent="-181213">
              <a:buFont typeface="Arial" panose="020B0604020202020204" pitchFamily="34" charset="0"/>
              <a:buChar char="•"/>
              <a:defRPr/>
            </a:pPr>
            <a:r>
              <a:rPr lang="en-US" b="1" dirty="0">
                <a:latin typeface="ArialUnicodeMS"/>
              </a:rPr>
              <a:t>Membership form </a:t>
            </a:r>
            <a:r>
              <a:rPr lang="en-US" dirty="0">
                <a:latin typeface="ArialUnicodeMS"/>
              </a:rPr>
              <a:t>(Do you provide options for joining including no-time commitment or no fee options?) </a:t>
            </a:r>
          </a:p>
          <a:p>
            <a:pPr>
              <a:defRPr/>
            </a:pPr>
            <a:endParaRPr lang="en-US" dirty="0">
              <a:latin typeface="ArialUnicodeMS"/>
            </a:endParaRPr>
          </a:p>
          <a:p>
            <a:pPr>
              <a:defRPr/>
            </a:pPr>
            <a:r>
              <a:rPr lang="en-US" b="1" dirty="0">
                <a:latin typeface="ArialUnicodeMS"/>
              </a:rPr>
              <a:t>[CLICK TO NEXT SLIDE]</a:t>
            </a:r>
            <a:endParaRPr lang="en-US" dirty="0">
              <a:latin typeface="ArialUnicodeMS"/>
            </a:endParaRPr>
          </a:p>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9</a:t>
            </a:fld>
            <a:endParaRPr lang="en-US"/>
          </a:p>
        </p:txBody>
      </p:sp>
    </p:spTree>
    <p:extLst>
      <p:ext uri="{BB962C8B-B14F-4D97-AF65-F5344CB8AC3E}">
        <p14:creationId xmlns:p14="http://schemas.microsoft.com/office/powerpoint/2010/main" val="284929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235-AA4E-6D61-5756-3D3C1E8EA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B09D2-DD7A-DB3C-B510-820158B8C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1425F-9DEA-DD3D-D5B8-D10A2C38F6E8}"/>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E1067CFF-44B6-D2C1-ED57-592CB35CC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BCC9-4E02-4EB5-6028-13A5F468883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03744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9CD-1BAF-7184-F57A-C943E6C0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2F2AD-9803-F239-A416-50B31E6A0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62972-BEAB-B428-3C80-3E1DB1CA82D0}"/>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8C558B4F-926E-2763-A5A4-0E4AE361C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64E0D-0331-0922-6828-F552615550B9}"/>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7643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B1B1-5BFB-544C-6C9C-A20E35580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CFF12-9A92-312B-41A5-A5ADF0761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43C5-57BB-9D97-7604-96DEA3F4995A}"/>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A6E41F0F-E42C-AE5F-CD15-D6F6F38CA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CDA6D-103B-C913-621E-BF4449DBDB9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0716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A78-F904-1DD7-58D9-E01326BAD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DAA13-33F2-2BCB-1C17-E0417ED43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BEA2-83E9-96A3-F22C-B7379A3A5623}"/>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E93D310E-AA33-917F-6E04-A9939BC7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FB2B5-2F83-2F50-9D6E-C6DCAE2021F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4014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1A88-C02D-D356-4292-6CBE24E87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AF8BB-C6CF-E0D8-B53D-EF7E80DED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6B4E6-366C-9A32-6FCE-8C9873A6846B}"/>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55811EC5-FB1C-AA2F-5D06-34C0F1E71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C42FD-DF6D-321A-F7C1-E26830251B6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6191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EA3-BD38-49A2-2A21-354063452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1A89-D533-A138-50AF-C40F28B5C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38907-728E-6F20-4310-9B3A3F320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32F9-D5A0-7BFF-A32D-CCE72A597BA3}"/>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6" name="Footer Placeholder 5">
            <a:extLst>
              <a:ext uri="{FF2B5EF4-FFF2-40B4-BE49-F238E27FC236}">
                <a16:creationId xmlns:a16="http://schemas.microsoft.com/office/drawing/2014/main" id="{24E9E61B-86CE-1C77-5472-7189A90C8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3F7DE7-6FE1-2FDE-1E29-05BC864514F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41497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86-D4E8-D658-C018-231F30CA0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723D-5976-5012-9D7A-D9C61192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2B614-4814-A93A-8F00-98B471375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7D37-797F-8E52-BA87-CDEC2F88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19DC-7589-2F33-596B-819A19AB9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DD9F6-66B7-1DF2-442C-CEC4B62CDFFC}"/>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8" name="Footer Placeholder 7">
            <a:extLst>
              <a:ext uri="{FF2B5EF4-FFF2-40B4-BE49-F238E27FC236}">
                <a16:creationId xmlns:a16="http://schemas.microsoft.com/office/drawing/2014/main" id="{E5750230-6878-128C-8456-A0EB98109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7CB46C-86BA-83C7-8547-380A97312ABC}"/>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12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59CD-8127-C65F-592B-2824C3314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45729-7293-33A0-7D54-E8944DDA88FA}"/>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4" name="Footer Placeholder 3">
            <a:extLst>
              <a:ext uri="{FF2B5EF4-FFF2-40B4-BE49-F238E27FC236}">
                <a16:creationId xmlns:a16="http://schemas.microsoft.com/office/drawing/2014/main" id="{D00A0F9E-61C0-8A14-0AC9-C7DED08965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A1C0-529F-AC77-A393-29656AE86E0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7000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BFD68-5B0B-986E-00D2-07D6A49C2FB6}"/>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3" name="Footer Placeholder 2">
            <a:extLst>
              <a:ext uri="{FF2B5EF4-FFF2-40B4-BE49-F238E27FC236}">
                <a16:creationId xmlns:a16="http://schemas.microsoft.com/office/drawing/2014/main" id="{7C58A9AD-8021-7F14-30A7-BDD303B37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37E543-6D27-D75D-E6EC-2869647CF2A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56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5A46-6289-13D8-5528-04D67186D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EED5-4985-1B13-15FF-74DC1EA7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68AD2-2074-F122-93D8-78208DFB1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EDEC-19EB-D2F3-8B18-C415D916FC17}"/>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6" name="Footer Placeholder 5">
            <a:extLst>
              <a:ext uri="{FF2B5EF4-FFF2-40B4-BE49-F238E27FC236}">
                <a16:creationId xmlns:a16="http://schemas.microsoft.com/office/drawing/2014/main" id="{99D70436-C5EE-E806-77F5-35C3142AA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72904-A265-8D6B-9BF6-C50F5960767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241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186-491E-54AC-F3C9-BD39F6B7D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67BAB-ABBC-8671-E203-07EC80243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7C6B0-8DEE-615F-1A9C-F8F558F94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3BE-B7CF-9DED-C4AA-2FFCBA98E00F}"/>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6" name="Footer Placeholder 5">
            <a:extLst>
              <a:ext uri="{FF2B5EF4-FFF2-40B4-BE49-F238E27FC236}">
                <a16:creationId xmlns:a16="http://schemas.microsoft.com/office/drawing/2014/main" id="{474770E8-AD32-0E07-68E3-D14CAFE4F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7567E-6819-B373-6862-50BCCA33902F}"/>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8775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9FD35-1ED4-C9A3-9A66-14B91F09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EE05A-981D-20A9-C2C9-139F237B6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5D64-C8A9-4941-675C-CD59F2570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E81F4B0A-F16E-E996-6ADD-1C56615A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3C9D0-AB81-8316-45E2-4016AA6E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43B0-9CDB-436F-AE83-03FC7101DDF1}" type="slidenum">
              <a:rPr lang="en-US" smtClean="0"/>
              <a:t>‹#›</a:t>
            </a:fld>
            <a:endParaRPr lang="en-US" dirty="0"/>
          </a:p>
        </p:txBody>
      </p:sp>
    </p:spTree>
    <p:extLst>
      <p:ext uri="{BB962C8B-B14F-4D97-AF65-F5344CB8AC3E}">
        <p14:creationId xmlns:p14="http://schemas.microsoft.com/office/powerpoint/2010/main" val="157709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0" y="1375996"/>
            <a:ext cx="12192000" cy="3182815"/>
          </a:xfrm>
          <a:solidFill>
            <a:srgbClr val="1A3E6F"/>
          </a:solidFill>
        </p:spPr>
        <p:txBody>
          <a:bodyPr>
            <a:normAutofit/>
          </a:bodyPr>
          <a:lstStyle/>
          <a:p>
            <a:pPr>
              <a:spcAft>
                <a:spcPts val="1200"/>
              </a:spcAft>
            </a:pPr>
            <a:r>
              <a:rPr lang="en-US" b="1" dirty="0">
                <a:solidFill>
                  <a:schemeClr val="bg1"/>
                </a:solidFill>
                <a:latin typeface="Josefin Sans" panose="00000500000000000000" pitchFamily="2" charset="0"/>
              </a:rPr>
              <a:t>PTA Leadership Training</a:t>
            </a:r>
            <a:br>
              <a:rPr lang="en-US" sz="1300" dirty="0">
                <a:solidFill>
                  <a:srgbClr val="1A3E6F"/>
                </a:solidFill>
                <a:latin typeface="Josefin Sans" panose="00000500000000000000" pitchFamily="2" charset="0"/>
              </a:rPr>
            </a:br>
            <a:r>
              <a:rPr lang="en-US" sz="6600" dirty="0">
                <a:solidFill>
                  <a:schemeClr val="bg1"/>
                </a:solidFill>
                <a:latin typeface="Josefin Sans" pitchFamily="2" charset="0"/>
              </a:rPr>
              <a:t>Diversity &amp; Inclusion Workshop</a:t>
            </a:r>
            <a:endParaRPr lang="en-US" sz="2200"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tkinson Hyperlegible" pitchFamily="50" charset="0"/>
              </a:rPr>
              <a:t>Hosted by Louisiana PTA</a:t>
            </a:r>
          </a:p>
          <a:p>
            <a:r>
              <a:rPr lang="en-US" sz="3200" dirty="0">
                <a:solidFill>
                  <a:srgbClr val="1A3E6F"/>
                </a:solidFill>
                <a:latin typeface="Atkinson Hyperlegible" pitchFamily="50" charset="0"/>
              </a:rPr>
              <a:t>LouisianaPTA.org</a:t>
            </a:r>
          </a:p>
          <a:p>
            <a:r>
              <a:rPr lang="en-US" sz="3200" dirty="0" err="1">
                <a:solidFill>
                  <a:srgbClr val="1A3E6F"/>
                </a:solidFill>
                <a:latin typeface="Atkinson Hyperlegible" pitchFamily="50" charset="0"/>
              </a:rPr>
              <a:t>Dia</a:t>
            </a:r>
            <a:r>
              <a:rPr lang="en-US" sz="3200" dirty="0">
                <a:solidFill>
                  <a:srgbClr val="1A3E6F"/>
                </a:solidFill>
                <a:latin typeface="Atkinson Hyperlegible" pitchFamily="50" charset="0"/>
              </a:rPr>
              <a:t> Young, National PTA DEI Committee Member</a:t>
            </a:r>
            <a:endParaRPr lang="en-US" sz="4400" dirty="0">
              <a:solidFill>
                <a:srgbClr val="1A3E6F"/>
              </a:solidFill>
              <a:latin typeface="Atkinson Hyperlegible" pitchFamily="50" charset="0"/>
            </a:endParaRPr>
          </a:p>
        </p:txBody>
      </p:sp>
      <p:pic>
        <p:nvPicPr>
          <p:cNvPr id="8" name="Picture 7" descr="Logo&#10;&#10;Description automatically generated">
            <a:extLst>
              <a:ext uri="{FF2B5EF4-FFF2-40B4-BE49-F238E27FC236}">
                <a16:creationId xmlns:a16="http://schemas.microsoft.com/office/drawing/2014/main" id="{61763B39-A2D2-1A4D-5363-A4DE5D546B7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43772" y="175706"/>
            <a:ext cx="2878460" cy="1090385"/>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583221" y="1427697"/>
            <a:ext cx="11025553" cy="4300359"/>
          </a:xfrm>
        </p:spPr>
        <p:txBody>
          <a:bodyPr>
            <a:normAutofit/>
          </a:bodyPr>
          <a:lstStyle/>
          <a:p>
            <a:pPr marL="457200" lvl="0" indent="-419100" algn="l" rtl="0">
              <a:lnSpc>
                <a:spcPct val="90000"/>
              </a:lnSpc>
              <a:spcBef>
                <a:spcPts val="0"/>
              </a:spcBef>
              <a:spcAft>
                <a:spcPts val="0"/>
              </a:spcAft>
              <a:buSzPts val="3000"/>
              <a:buChar char="•"/>
            </a:pPr>
            <a:r>
              <a:rPr lang="en-US" sz="2400" dirty="0">
                <a:solidFill>
                  <a:srgbClr val="0070C0"/>
                </a:solidFill>
                <a:latin typeface="Atkinson Hyperlegible"/>
              </a:rPr>
              <a:t>To be </a:t>
            </a:r>
            <a:r>
              <a:rPr lang="en-US" sz="2400" u="sng" dirty="0">
                <a:solidFill>
                  <a:srgbClr val="0070C0"/>
                </a:solidFill>
                <a:latin typeface="Atkinson Hyperlegible"/>
              </a:rPr>
              <a:t>one voice for every child</a:t>
            </a:r>
            <a:r>
              <a:rPr lang="en-US" sz="2400" dirty="0">
                <a:solidFill>
                  <a:srgbClr val="0070C0"/>
                </a:solidFill>
                <a:latin typeface="Atkinson Hyperlegible"/>
              </a:rPr>
              <a:t>, our PTAs must see the needs of </a:t>
            </a:r>
            <a:r>
              <a:rPr lang="en-US" sz="2400" b="1" i="1" dirty="0">
                <a:solidFill>
                  <a:srgbClr val="0070C0"/>
                </a:solidFill>
                <a:latin typeface="Atkinson Hyperlegible"/>
              </a:rPr>
              <a:t>every child</a:t>
            </a:r>
            <a:r>
              <a:rPr lang="en-US" sz="2400" dirty="0">
                <a:solidFill>
                  <a:srgbClr val="0070C0"/>
                </a:solidFill>
                <a:latin typeface="Atkinson Hyperlegible"/>
              </a:rPr>
              <a:t> in our schools.</a:t>
            </a:r>
          </a:p>
          <a:p>
            <a:pPr marL="457200" lvl="0" indent="-419100" algn="l" rtl="0">
              <a:lnSpc>
                <a:spcPct val="90000"/>
              </a:lnSpc>
              <a:spcBef>
                <a:spcPts val="0"/>
              </a:spcBef>
              <a:spcAft>
                <a:spcPts val="0"/>
              </a:spcAft>
              <a:buSzPts val="3000"/>
              <a:buChar char="•"/>
            </a:pPr>
            <a:r>
              <a:rPr lang="en-US" sz="2400" dirty="0">
                <a:solidFill>
                  <a:srgbClr val="0070C0"/>
                </a:solidFill>
                <a:latin typeface="Atkinson Hyperlegible"/>
              </a:rPr>
              <a:t>Complete </a:t>
            </a:r>
            <a:r>
              <a:rPr lang="en-US" sz="2400" u="sng" dirty="0">
                <a:solidFill>
                  <a:srgbClr val="0070C0"/>
                </a:solidFill>
                <a:latin typeface="Atkinson Hyperlegible"/>
              </a:rPr>
              <a:t>National PTA Diversity Profile Template</a:t>
            </a:r>
            <a:r>
              <a:rPr lang="en-US" sz="2400" dirty="0">
                <a:solidFill>
                  <a:srgbClr val="0070C0"/>
                </a:solidFill>
                <a:latin typeface="Atkinson Hyperlegible"/>
              </a:rPr>
              <a:t> to learn your local:</a:t>
            </a:r>
          </a:p>
          <a:p>
            <a:pPr marL="914400" lvl="0" indent="0" algn="l" rtl="0">
              <a:lnSpc>
                <a:spcPct val="90000"/>
              </a:lnSpc>
              <a:spcBef>
                <a:spcPts val="0"/>
              </a:spcBef>
              <a:spcAft>
                <a:spcPts val="0"/>
              </a:spcAft>
              <a:buNone/>
            </a:pPr>
            <a:r>
              <a:rPr lang="en-US" sz="2400" dirty="0">
                <a:solidFill>
                  <a:srgbClr val="0070C0"/>
                </a:solidFill>
                <a:latin typeface="Atkinson Hyperlegible"/>
              </a:rPr>
              <a:t> </a:t>
            </a:r>
          </a:p>
          <a:p>
            <a:pPr marL="914400" lvl="1" indent="-400050" algn="l" rtl="0">
              <a:lnSpc>
                <a:spcPct val="90000"/>
              </a:lnSpc>
              <a:spcBef>
                <a:spcPts val="0"/>
              </a:spcBef>
              <a:spcAft>
                <a:spcPts val="0"/>
              </a:spcAft>
              <a:buSzPts val="2700"/>
              <a:buChar char="•"/>
            </a:pPr>
            <a:r>
              <a:rPr lang="en-US" dirty="0">
                <a:solidFill>
                  <a:srgbClr val="0070C0"/>
                </a:solidFill>
                <a:latin typeface="Atkinson Hyperlegible"/>
              </a:rPr>
              <a:t>Racial demographics</a:t>
            </a:r>
          </a:p>
          <a:p>
            <a:pPr marL="914400" lvl="1" indent="-400050" algn="l" rtl="0">
              <a:lnSpc>
                <a:spcPct val="90000"/>
              </a:lnSpc>
              <a:spcBef>
                <a:spcPts val="0"/>
              </a:spcBef>
              <a:spcAft>
                <a:spcPts val="0"/>
              </a:spcAft>
              <a:buSzPts val="2700"/>
              <a:buChar char="•"/>
            </a:pPr>
            <a:r>
              <a:rPr lang="en-US" dirty="0">
                <a:solidFill>
                  <a:srgbClr val="0070C0"/>
                </a:solidFill>
                <a:latin typeface="Atkinson Hyperlegible"/>
              </a:rPr>
              <a:t>Socioeconomic status</a:t>
            </a:r>
          </a:p>
          <a:p>
            <a:pPr marL="914400" lvl="1" indent="-400050" algn="l" rtl="0">
              <a:lnSpc>
                <a:spcPct val="90000"/>
              </a:lnSpc>
              <a:spcBef>
                <a:spcPts val="0"/>
              </a:spcBef>
              <a:spcAft>
                <a:spcPts val="0"/>
              </a:spcAft>
              <a:buSzPts val="2700"/>
              <a:buChar char="•"/>
            </a:pPr>
            <a:r>
              <a:rPr lang="en-US" dirty="0">
                <a:solidFill>
                  <a:srgbClr val="0070C0"/>
                </a:solidFill>
                <a:latin typeface="Atkinson Hyperlegible"/>
              </a:rPr>
              <a:t>Physical or learning differences</a:t>
            </a:r>
          </a:p>
          <a:p>
            <a:pPr marL="914400" lvl="1" indent="-400050" algn="l" rtl="0">
              <a:lnSpc>
                <a:spcPct val="90000"/>
              </a:lnSpc>
              <a:spcBef>
                <a:spcPts val="0"/>
              </a:spcBef>
              <a:spcAft>
                <a:spcPts val="0"/>
              </a:spcAft>
              <a:buSzPts val="2700"/>
              <a:buChar char="•"/>
            </a:pPr>
            <a:r>
              <a:rPr lang="en-US" dirty="0">
                <a:solidFill>
                  <a:srgbClr val="0070C0"/>
                </a:solidFill>
                <a:latin typeface="Atkinson Hyperlegible"/>
              </a:rPr>
              <a:t>Religion</a:t>
            </a:r>
          </a:p>
          <a:p>
            <a:pPr marL="914400" lvl="1" indent="-400050" algn="l" rtl="0">
              <a:lnSpc>
                <a:spcPct val="90000"/>
              </a:lnSpc>
              <a:spcBef>
                <a:spcPts val="0"/>
              </a:spcBef>
              <a:spcAft>
                <a:spcPts val="0"/>
              </a:spcAft>
              <a:buSzPts val="2700"/>
              <a:buChar char="•"/>
            </a:pPr>
            <a:r>
              <a:rPr lang="en-US" dirty="0">
                <a:solidFill>
                  <a:srgbClr val="0070C0"/>
                </a:solidFill>
                <a:latin typeface="Atkinson Hyperlegible"/>
              </a:rPr>
              <a:t>Family structures</a:t>
            </a:r>
          </a:p>
          <a:p>
            <a:pPr marL="914400" lvl="1" indent="-400050" algn="l" rtl="0">
              <a:lnSpc>
                <a:spcPct val="90000"/>
              </a:lnSpc>
              <a:spcBef>
                <a:spcPts val="0"/>
              </a:spcBef>
              <a:spcAft>
                <a:spcPts val="0"/>
              </a:spcAft>
              <a:buSzPts val="2700"/>
              <a:buChar char="•"/>
            </a:pPr>
            <a:r>
              <a:rPr lang="en-US" dirty="0">
                <a:solidFill>
                  <a:srgbClr val="0070C0"/>
                </a:solidFill>
                <a:latin typeface="Atkinson Hyperlegible"/>
              </a:rPr>
              <a:t>LGBTQ+ Community</a:t>
            </a:r>
          </a:p>
          <a:p>
            <a:pPr marL="914400" lvl="1" indent="-400050" algn="l" rtl="0">
              <a:lnSpc>
                <a:spcPct val="90000"/>
              </a:lnSpc>
              <a:spcBef>
                <a:spcPts val="0"/>
              </a:spcBef>
              <a:spcAft>
                <a:spcPts val="0"/>
              </a:spcAft>
              <a:buSzPts val="2700"/>
              <a:buChar char="•"/>
            </a:pPr>
            <a:r>
              <a:rPr lang="en-US" dirty="0">
                <a:solidFill>
                  <a:srgbClr val="0070C0"/>
                </a:solidFill>
                <a:latin typeface="Atkinson Hyperlegible"/>
              </a:rPr>
              <a:t>Age ranges, Gender, Geography</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763589" y="344838"/>
            <a:ext cx="8664819" cy="1204546"/>
          </a:xfrm>
        </p:spPr>
        <p:txBody>
          <a:bodyPr>
            <a:normAutofit/>
          </a:bodyPr>
          <a:lstStyle/>
          <a:p>
            <a:pPr algn="ctr"/>
            <a:r>
              <a:rPr lang="en-US" sz="3600" b="1" dirty="0">
                <a:solidFill>
                  <a:srgbClr val="1A3E6F"/>
                </a:solidFill>
                <a:latin typeface="Josefin Sans" pitchFamily="2" charset="0"/>
              </a:rPr>
              <a:t>What/who should your DEI Chair advocate for?</a:t>
            </a:r>
            <a:r>
              <a:rPr lang="en-US" sz="3600" dirty="0">
                <a:solidFill>
                  <a:srgbClr val="1A3E6F"/>
                </a:solidFill>
                <a:latin typeface="Josefin Sans" pitchFamily="2" charset="0"/>
              </a:rPr>
              <a:t> </a:t>
            </a:r>
            <a:endParaRPr lang="en-US" sz="5400" dirty="0">
              <a:solidFill>
                <a:srgbClr val="1A3E6F"/>
              </a:solidFill>
              <a:latin typeface="Josefin Sans" pitchFamily="2" charset="0"/>
            </a:endParaRPr>
          </a:p>
        </p:txBody>
      </p:sp>
      <p:pic>
        <p:nvPicPr>
          <p:cNvPr id="4" name="Picture 3">
            <a:extLst>
              <a:ext uri="{FF2B5EF4-FFF2-40B4-BE49-F238E27FC236}">
                <a16:creationId xmlns:a16="http://schemas.microsoft.com/office/drawing/2014/main" id="{FA4593D6-5CED-12C6-CC64-6ABD98E67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868" y="2504304"/>
            <a:ext cx="2486823" cy="3223752"/>
          </a:xfrm>
          <a:prstGeom prst="rect">
            <a:avLst/>
          </a:prstGeom>
        </p:spPr>
      </p:pic>
    </p:spTree>
    <p:extLst>
      <p:ext uri="{BB962C8B-B14F-4D97-AF65-F5344CB8AC3E}">
        <p14:creationId xmlns:p14="http://schemas.microsoft.com/office/powerpoint/2010/main" val="188007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2151110" y="1359345"/>
            <a:ext cx="8664820" cy="964530"/>
          </a:xfrm>
        </p:spPr>
        <p:txBody>
          <a:bodyPr>
            <a:noAutofit/>
          </a:bodyPr>
          <a:lstStyle/>
          <a:p>
            <a:pPr marL="0" lvl="0" indent="0" algn="ctr" rtl="0">
              <a:spcBef>
                <a:spcPts val="0"/>
              </a:spcBef>
              <a:spcAft>
                <a:spcPts val="0"/>
              </a:spcAft>
              <a:buNone/>
            </a:pPr>
            <a:r>
              <a:rPr lang="en-US" sz="2400" b="1" dirty="0">
                <a:solidFill>
                  <a:srgbClr val="0070C0"/>
                </a:solidFill>
                <a:latin typeface="Atkinson Hyperlegible"/>
              </a:rPr>
              <a:t>National PTA Quick Tips &amp; Tools</a:t>
            </a:r>
          </a:p>
          <a:p>
            <a:pPr marL="0" lvl="0" indent="0" algn="ctr" rtl="0">
              <a:spcBef>
                <a:spcPts val="0"/>
              </a:spcBef>
              <a:spcAft>
                <a:spcPts val="0"/>
              </a:spcAft>
              <a:buNone/>
            </a:pPr>
            <a:endParaRPr lang="en-US" sz="1200" b="1" dirty="0">
              <a:solidFill>
                <a:srgbClr val="0070C0"/>
              </a:solidFill>
              <a:latin typeface="Atkinson Hyperlegible"/>
            </a:endParaRPr>
          </a:p>
          <a:p>
            <a:pPr marL="0" lvl="0" indent="0" algn="ctr" rtl="0">
              <a:spcBef>
                <a:spcPts val="0"/>
              </a:spcBef>
              <a:spcAft>
                <a:spcPts val="0"/>
              </a:spcAft>
              <a:buClr>
                <a:schemeClr val="dk1"/>
              </a:buClr>
              <a:buSzPts val="1100"/>
              <a:buFont typeface="Arial"/>
              <a:buNone/>
            </a:pPr>
            <a:r>
              <a:rPr lang="en-US" sz="2400" b="1" dirty="0">
                <a:solidFill>
                  <a:srgbClr val="0070C0"/>
                </a:solidFill>
                <a:latin typeface="Atkinson Hyperlegible"/>
              </a:rPr>
              <a:t>Facebook Group – discussion and networking</a:t>
            </a:r>
            <a:endParaRPr lang="en-US" sz="2400" b="1" dirty="0">
              <a:solidFill>
                <a:srgbClr val="0070C0"/>
              </a:solidFill>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763589" y="92450"/>
            <a:ext cx="8664819" cy="1204546"/>
          </a:xfrm>
        </p:spPr>
        <p:txBody>
          <a:bodyPr>
            <a:normAutofit/>
          </a:bodyPr>
          <a:lstStyle/>
          <a:p>
            <a:pPr algn="ctr"/>
            <a:r>
              <a:rPr lang="en-US" sz="3600" b="1" dirty="0">
                <a:solidFill>
                  <a:srgbClr val="1A3E6F"/>
                </a:solidFill>
                <a:latin typeface="Josefin Sans" pitchFamily="2" charset="0"/>
              </a:rPr>
              <a:t>Additional National PTA</a:t>
            </a:r>
            <a:br>
              <a:rPr lang="en-US" sz="3600" b="1" dirty="0">
                <a:solidFill>
                  <a:srgbClr val="1A3E6F"/>
                </a:solidFill>
                <a:latin typeface="Josefin Sans" pitchFamily="2" charset="0"/>
              </a:rPr>
            </a:br>
            <a:r>
              <a:rPr lang="en-US" sz="3600" b="1" dirty="0">
                <a:solidFill>
                  <a:srgbClr val="1A3E6F"/>
                </a:solidFill>
                <a:latin typeface="Josefin Sans" pitchFamily="2" charset="0"/>
              </a:rPr>
              <a:t>DEI Committee Resources</a:t>
            </a:r>
            <a:endParaRPr lang="en-US" sz="3600" dirty="0">
              <a:solidFill>
                <a:srgbClr val="1A3E6F"/>
              </a:solidFill>
              <a:latin typeface="Josefin Sans" pitchFamily="2" charset="0"/>
            </a:endParaRPr>
          </a:p>
        </p:txBody>
      </p:sp>
      <p:pic>
        <p:nvPicPr>
          <p:cNvPr id="6" name="Picture 5">
            <a:extLst>
              <a:ext uri="{FF2B5EF4-FFF2-40B4-BE49-F238E27FC236}">
                <a16:creationId xmlns:a16="http://schemas.microsoft.com/office/drawing/2014/main" id="{B970C9A8-93FC-CC74-791D-2A13B0B7E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104" y="2386225"/>
            <a:ext cx="2813307" cy="3646983"/>
          </a:xfrm>
          <a:prstGeom prst="rect">
            <a:avLst/>
          </a:prstGeom>
        </p:spPr>
      </p:pic>
      <p:pic>
        <p:nvPicPr>
          <p:cNvPr id="8" name="Picture 7">
            <a:extLst>
              <a:ext uri="{FF2B5EF4-FFF2-40B4-BE49-F238E27FC236}">
                <a16:creationId xmlns:a16="http://schemas.microsoft.com/office/drawing/2014/main" id="{D9919F4E-9150-A288-DD23-9F4D4CE22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652" y="2386224"/>
            <a:ext cx="2813307" cy="3646984"/>
          </a:xfrm>
          <a:prstGeom prst="rect">
            <a:avLst/>
          </a:prstGeom>
        </p:spPr>
      </p:pic>
      <p:pic>
        <p:nvPicPr>
          <p:cNvPr id="11" name="Picture 10" descr="Logo&#10;&#10;Description automatically generated">
            <a:extLst>
              <a:ext uri="{FF2B5EF4-FFF2-40B4-BE49-F238E27FC236}">
                <a16:creationId xmlns:a16="http://schemas.microsoft.com/office/drawing/2014/main" id="{B05DED69-7EF4-DACA-45BF-1CEF19E0991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792147" y="3429000"/>
            <a:ext cx="2878460" cy="1090385"/>
          </a:xfrm>
          <a:prstGeom prst="rect">
            <a:avLst/>
          </a:prstGeom>
        </p:spPr>
      </p:pic>
    </p:spTree>
    <p:extLst>
      <p:ext uri="{BB962C8B-B14F-4D97-AF65-F5344CB8AC3E}">
        <p14:creationId xmlns:p14="http://schemas.microsoft.com/office/powerpoint/2010/main" val="336387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763587" y="624255"/>
            <a:ext cx="8664819" cy="1204546"/>
          </a:xfrm>
        </p:spPr>
        <p:txBody>
          <a:bodyPr>
            <a:normAutofit/>
          </a:bodyPr>
          <a:lstStyle/>
          <a:p>
            <a:pPr algn="ctr"/>
            <a:r>
              <a:rPr lang="en-US" sz="3600" b="1" dirty="0">
                <a:solidFill>
                  <a:srgbClr val="1A3E6F"/>
                </a:solidFill>
                <a:latin typeface="Josefin Sans" panose="00000500000000000000" pitchFamily="2" charset="0"/>
              </a:rPr>
              <a:t>Questions</a:t>
            </a:r>
            <a:endParaRPr lang="en-US" sz="5400" dirty="0">
              <a:solidFill>
                <a:srgbClr val="1A3E6F"/>
              </a:solidFill>
              <a:latin typeface="Josefin Sans" panose="00000500000000000000" pitchFamily="2" charset="0"/>
            </a:endParaRPr>
          </a:p>
        </p:txBody>
      </p:sp>
      <p:pic>
        <p:nvPicPr>
          <p:cNvPr id="1028" name="Picture 4" descr="The power of the question mark - SWOOP Analytics® | Workforce Analytics |  Digital Workplace Solution">
            <a:extLst>
              <a:ext uri="{FF2B5EF4-FFF2-40B4-BE49-F238E27FC236}">
                <a16:creationId xmlns:a16="http://schemas.microsoft.com/office/drawing/2014/main" id="{926BBE6F-2C0F-A1A3-528C-AEBA0A793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606" y="1828801"/>
            <a:ext cx="7916779" cy="416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9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583223" y="4731884"/>
            <a:ext cx="11025553" cy="1604522"/>
          </a:xfrm>
        </p:spPr>
        <p:txBody>
          <a:bodyPr>
            <a:normAutofit fontScale="40000" lnSpcReduction="20000"/>
          </a:bodyPr>
          <a:lstStyle/>
          <a:p>
            <a:pPr marL="0" lvl="0" indent="0" algn="ctr" rtl="0">
              <a:spcBef>
                <a:spcPts val="1000"/>
              </a:spcBef>
              <a:spcAft>
                <a:spcPts val="0"/>
              </a:spcAft>
              <a:buNone/>
            </a:pPr>
            <a:r>
              <a:rPr lang="en-US" sz="6200" b="1" dirty="0">
                <a:solidFill>
                  <a:srgbClr val="0070C0"/>
                </a:solidFill>
                <a:latin typeface="Atkinson Hyperlegible"/>
              </a:rPr>
              <a:t>Dianira Young (</a:t>
            </a:r>
            <a:r>
              <a:rPr lang="en-US" sz="6200" b="1" dirty="0" err="1">
                <a:solidFill>
                  <a:srgbClr val="0070C0"/>
                </a:solidFill>
                <a:latin typeface="Atkinson Hyperlegible"/>
              </a:rPr>
              <a:t>Dia</a:t>
            </a:r>
            <a:r>
              <a:rPr lang="en-US" sz="6200" b="1" dirty="0">
                <a:solidFill>
                  <a:srgbClr val="0070C0"/>
                </a:solidFill>
                <a:latin typeface="Atkinson Hyperlegible"/>
              </a:rPr>
              <a:t>)</a:t>
            </a:r>
          </a:p>
          <a:p>
            <a:pPr marL="0" lvl="0" indent="0" algn="ctr" rtl="0">
              <a:spcBef>
                <a:spcPts val="1000"/>
              </a:spcBef>
              <a:spcAft>
                <a:spcPts val="0"/>
              </a:spcAft>
              <a:buNone/>
            </a:pPr>
            <a:r>
              <a:rPr lang="en-US" sz="6200" b="1" dirty="0">
                <a:solidFill>
                  <a:srgbClr val="0070C0"/>
                </a:solidFill>
                <a:latin typeface="Atkinson Hyperlegible"/>
              </a:rPr>
              <a:t> National PTA DEI Committee Member</a:t>
            </a:r>
          </a:p>
          <a:p>
            <a:pPr marL="0" lvl="0" indent="0" algn="ctr" rtl="0">
              <a:spcBef>
                <a:spcPts val="1000"/>
              </a:spcBef>
              <a:spcAft>
                <a:spcPts val="0"/>
              </a:spcAft>
              <a:buNone/>
            </a:pPr>
            <a:r>
              <a:rPr lang="en-US" sz="6200" b="1" u="sng" dirty="0">
                <a:solidFill>
                  <a:srgbClr val="0070C0"/>
                </a:solidFill>
                <a:latin typeface="Atkinson Hyperlegible"/>
              </a:rPr>
              <a:t>985-318-9503</a:t>
            </a:r>
          </a:p>
          <a:p>
            <a:pPr marL="0" lvl="0" indent="0" algn="ctr" rtl="0">
              <a:spcBef>
                <a:spcPts val="1000"/>
              </a:spcBef>
              <a:spcAft>
                <a:spcPts val="0"/>
              </a:spcAft>
              <a:buNone/>
            </a:pPr>
            <a:r>
              <a:rPr lang="en-US" sz="6200" b="1" u="sng" dirty="0">
                <a:solidFill>
                  <a:srgbClr val="0070C0"/>
                </a:solidFill>
                <a:latin typeface="Atkinson Hyperlegible"/>
              </a:rPr>
              <a:t>Email: dei@louisianapta.org</a:t>
            </a:r>
            <a:endParaRPr lang="en-US" sz="6200" b="1" dirty="0">
              <a:solidFill>
                <a:srgbClr val="0070C0"/>
              </a:solidFill>
              <a:latin typeface="Atkinson Hyperlegible"/>
            </a:endParaRP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763588" y="186482"/>
            <a:ext cx="8664819" cy="1204546"/>
          </a:xfrm>
        </p:spPr>
        <p:txBody>
          <a:bodyPr>
            <a:normAutofit/>
          </a:bodyPr>
          <a:lstStyle/>
          <a:p>
            <a:pPr algn="ctr"/>
            <a:r>
              <a:rPr lang="en-US" sz="3600" b="1" dirty="0">
                <a:solidFill>
                  <a:srgbClr val="1A3E6F"/>
                </a:solidFill>
                <a:latin typeface="Josefin Sans" panose="00000500000000000000" pitchFamily="2" charset="0"/>
              </a:rPr>
              <a:t>Contact Information</a:t>
            </a:r>
            <a:endParaRPr lang="en-US" sz="5400" dirty="0">
              <a:solidFill>
                <a:srgbClr val="1A3E6F"/>
              </a:solidFill>
              <a:latin typeface="Josefin Sans" panose="00000500000000000000" pitchFamily="2" charset="0"/>
            </a:endParaRPr>
          </a:p>
        </p:txBody>
      </p:sp>
      <p:pic>
        <p:nvPicPr>
          <p:cNvPr id="6" name="Picture 2">
            <a:extLst>
              <a:ext uri="{FF2B5EF4-FFF2-40B4-BE49-F238E27FC236}">
                <a16:creationId xmlns:a16="http://schemas.microsoft.com/office/drawing/2014/main" id="{CD04512F-4AB9-69F9-0989-AF39A0FBF8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8268" y="1017752"/>
            <a:ext cx="5475458" cy="367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842770"/>
            <a:ext cx="12174415" cy="1578225"/>
          </a:xfrm>
          <a:solidFill>
            <a:srgbClr val="002060"/>
          </a:solidFill>
        </p:spPr>
        <p:txBody>
          <a:bodyPr>
            <a:normAutofit fontScale="90000"/>
          </a:bodyPr>
          <a:lstStyle/>
          <a:p>
            <a:pPr>
              <a:spcAft>
                <a:spcPts val="1200"/>
              </a:spcAft>
            </a:pPr>
            <a:r>
              <a:rPr lang="en-US" b="1" dirty="0">
                <a:solidFill>
                  <a:schemeClr val="bg1"/>
                </a:solidFill>
                <a:latin typeface="Josefin Sans" panose="00000500000000000000" pitchFamily="2" charset="0"/>
              </a:rPr>
              <a:t>Why are we here?</a:t>
            </a:r>
            <a:br>
              <a:rPr lang="en-US" b="1" dirty="0">
                <a:solidFill>
                  <a:schemeClr val="bg1"/>
                </a:solidFill>
                <a:latin typeface="Josefin Sans" panose="00000500000000000000" pitchFamily="2" charset="0"/>
              </a:rPr>
            </a:br>
            <a:r>
              <a:rPr lang="en-US" b="1" dirty="0">
                <a:solidFill>
                  <a:schemeClr val="bg1"/>
                </a:solidFill>
                <a:latin typeface="Josefin Sans" panose="00000500000000000000" pitchFamily="2" charset="0"/>
              </a:rPr>
              <a:t>Why do you PTA?</a:t>
            </a: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0" y="2580544"/>
            <a:ext cx="12174415" cy="1696912"/>
          </a:xfrm>
        </p:spPr>
        <p:txBody>
          <a:bodyPr>
            <a:normAutofit/>
          </a:bodyPr>
          <a:lstStyle/>
          <a:p>
            <a:r>
              <a:rPr lang="en-US" sz="3200" b="1" dirty="0">
                <a:solidFill>
                  <a:schemeClr val="accent1"/>
                </a:solidFill>
                <a:latin typeface="Atkinson Hyperlegible" pitchFamily="50" charset="0"/>
                <a:ea typeface="Calibri" panose="020F0502020204030204" pitchFamily="34" charset="0"/>
                <a:cs typeface="Microsoft Sans Serif" panose="020B0604020202020204" pitchFamily="34" charset="0"/>
              </a:rPr>
              <a:t>To make every child’s potential a reality</a:t>
            </a:r>
            <a:endParaRPr lang="en-US" sz="3200" b="1" dirty="0">
              <a:solidFill>
                <a:schemeClr val="accent1"/>
              </a:solidFill>
              <a:effectLst/>
              <a:latin typeface="Atkinson Hyperlegible" pitchFamily="50" charset="0"/>
              <a:ea typeface="Calibri" panose="020F0502020204030204" pitchFamily="34" charset="0"/>
              <a:cs typeface="Microsoft Sans Serif" panose="020B0604020202020204" pitchFamily="34" charset="0"/>
            </a:endParaRPr>
          </a:p>
          <a:p>
            <a:r>
              <a:rPr lang="en-US" sz="3200" b="1" dirty="0">
                <a:solidFill>
                  <a:schemeClr val="accent1"/>
                </a:solidFill>
                <a:effectLst/>
                <a:latin typeface="Atkinson Hyperlegible" pitchFamily="50" charset="0"/>
                <a:ea typeface="Calibri" panose="020F0502020204030204" pitchFamily="34" charset="0"/>
                <a:cs typeface="Microsoft Sans Serif" panose="020B0604020202020204" pitchFamily="34" charset="0"/>
              </a:rPr>
              <a:t>by engaging and empowering families and communities</a:t>
            </a:r>
          </a:p>
          <a:p>
            <a:r>
              <a:rPr lang="en-US" sz="3200" b="1" dirty="0">
                <a:solidFill>
                  <a:schemeClr val="accent1"/>
                </a:solidFill>
                <a:effectLst/>
                <a:latin typeface="Atkinson Hyperlegible" pitchFamily="50" charset="0"/>
                <a:ea typeface="Calibri" panose="020F0502020204030204" pitchFamily="34" charset="0"/>
                <a:cs typeface="Microsoft Sans Serif" panose="020B0604020202020204" pitchFamily="34" charset="0"/>
              </a:rPr>
              <a:t>to advocate for all children</a:t>
            </a:r>
            <a:r>
              <a:rPr lang="en-US" sz="3200" dirty="0">
                <a:solidFill>
                  <a:schemeClr val="accent1"/>
                </a:solidFill>
                <a:effectLst/>
                <a:latin typeface="Atkinson Hyperlegible" pitchFamily="50" charset="0"/>
                <a:ea typeface="Calibri" panose="020F0502020204030204" pitchFamily="34" charset="0"/>
                <a:cs typeface="Microsoft Sans Serif" panose="020B0604020202020204" pitchFamily="34" charset="0"/>
              </a:rPr>
              <a:t>. </a:t>
            </a:r>
            <a:endParaRPr lang="en-US" sz="3200" dirty="0">
              <a:solidFill>
                <a:schemeClr val="accent1"/>
              </a:solidFill>
              <a:latin typeface="Atkinson Hyperlegible" pitchFamily="50" charset="0"/>
            </a:endParaRPr>
          </a:p>
        </p:txBody>
      </p:sp>
      <p:sp>
        <p:nvSpPr>
          <p:cNvPr id="4" name="Title 1">
            <a:extLst>
              <a:ext uri="{FF2B5EF4-FFF2-40B4-BE49-F238E27FC236}">
                <a16:creationId xmlns:a16="http://schemas.microsoft.com/office/drawing/2014/main" id="{BB0EC47A-69D3-8ADE-B997-5074705F4424}"/>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pic>
        <p:nvPicPr>
          <p:cNvPr id="8196" name="Picture 4" descr="What is a Mission Statement, and Why It's Important in HR - Arcoro HR">
            <a:extLst>
              <a:ext uri="{FF2B5EF4-FFF2-40B4-BE49-F238E27FC236}">
                <a16:creationId xmlns:a16="http://schemas.microsoft.com/office/drawing/2014/main" id="{A2FB0723-A580-4929-F3F6-8C3DD519B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453" y="4612410"/>
            <a:ext cx="6805093" cy="10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965996" y="466357"/>
            <a:ext cx="8664819" cy="1204546"/>
          </a:xfrm>
        </p:spPr>
        <p:txBody>
          <a:bodyPr>
            <a:normAutofit/>
          </a:bodyPr>
          <a:lstStyle/>
          <a:p>
            <a:pPr algn="ctr"/>
            <a:r>
              <a:rPr lang="en-US" sz="3600" b="1" dirty="0">
                <a:solidFill>
                  <a:srgbClr val="1A3E6F"/>
                </a:solidFill>
                <a:latin typeface="Josefin Sans" pitchFamily="2" charset="0"/>
              </a:rPr>
              <a:t>Workshop Learning Objectives</a:t>
            </a:r>
            <a:endParaRPr lang="en-US" sz="5400" b="1" dirty="0">
              <a:solidFill>
                <a:srgbClr val="1A3E6F"/>
              </a:solidFill>
              <a:latin typeface="Josefin Sans" pitchFamily="2" charset="0"/>
            </a:endParaRPr>
          </a:p>
        </p:txBody>
      </p:sp>
      <p:sp>
        <p:nvSpPr>
          <p:cNvPr id="6" name="Text Placeholder 2">
            <a:extLst>
              <a:ext uri="{FF2B5EF4-FFF2-40B4-BE49-F238E27FC236}">
                <a16:creationId xmlns:a16="http://schemas.microsoft.com/office/drawing/2014/main" id="{2504B823-5571-D89F-C8A1-CC75DBDAADD1}"/>
              </a:ext>
            </a:extLst>
          </p:cNvPr>
          <p:cNvSpPr txBox="1">
            <a:spLocks/>
          </p:cNvSpPr>
          <p:nvPr/>
        </p:nvSpPr>
        <p:spPr>
          <a:xfrm>
            <a:off x="1421606" y="1949116"/>
            <a:ext cx="9791826" cy="2007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chemeClr val="accent1"/>
              </a:buClr>
              <a:defRPr/>
            </a:pPr>
            <a:r>
              <a:rPr lang="en-US" sz="2400" dirty="0">
                <a:solidFill>
                  <a:schemeClr val="accent1"/>
                </a:solidFill>
                <a:latin typeface="Atkinson Hyperlegible"/>
              </a:rPr>
              <a:t>Explore the meanings of diversity and inclusion</a:t>
            </a:r>
          </a:p>
          <a:p>
            <a:pPr marL="342900" indent="-342900">
              <a:lnSpc>
                <a:spcPct val="100000"/>
              </a:lnSpc>
              <a:buClr>
                <a:schemeClr val="accent1"/>
              </a:buClr>
              <a:defRPr/>
            </a:pPr>
            <a:r>
              <a:rPr lang="en-US" sz="2400" dirty="0">
                <a:solidFill>
                  <a:schemeClr val="accent1"/>
                </a:solidFill>
                <a:latin typeface="Atkinson Hyperlegible"/>
              </a:rPr>
              <a:t>Understand why building a diverse and inclusive PTA is important</a:t>
            </a:r>
          </a:p>
          <a:p>
            <a:pPr marL="342900" indent="-342900">
              <a:lnSpc>
                <a:spcPct val="100000"/>
              </a:lnSpc>
              <a:buClr>
                <a:schemeClr val="accent1"/>
              </a:buClr>
              <a:defRPr/>
            </a:pPr>
            <a:r>
              <a:rPr lang="en-US" sz="2400" dirty="0">
                <a:solidFill>
                  <a:schemeClr val="accent1"/>
                </a:solidFill>
                <a:latin typeface="Atkinson Hyperlegible"/>
              </a:rPr>
              <a:t>Assess your PTA’s diversity and identify ways to be more inclusive  </a:t>
            </a:r>
          </a:p>
        </p:txBody>
      </p:sp>
    </p:spTree>
    <p:extLst>
      <p:ext uri="{BB962C8B-B14F-4D97-AF65-F5344CB8AC3E}">
        <p14:creationId xmlns:p14="http://schemas.microsoft.com/office/powerpoint/2010/main" val="1768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763588" y="559075"/>
            <a:ext cx="8664819" cy="1204546"/>
          </a:xfrm>
        </p:spPr>
        <p:txBody>
          <a:bodyPr>
            <a:normAutofit/>
          </a:bodyPr>
          <a:lstStyle/>
          <a:p>
            <a:pPr algn="ctr"/>
            <a:r>
              <a:rPr lang="en-US" altLang="en-US" sz="3600" b="1" dirty="0">
                <a:solidFill>
                  <a:srgbClr val="61A60E"/>
                </a:solidFill>
                <a:latin typeface="Josefin Sans" pitchFamily="2" charset="0"/>
                <a:cs typeface="Arial" panose="020B0604020202020204" pitchFamily="34" charset="0"/>
              </a:rPr>
              <a:t>Think. Pair. Share.</a:t>
            </a:r>
            <a:br>
              <a:rPr lang="en-US" altLang="en-US" sz="3600" b="1" dirty="0">
                <a:solidFill>
                  <a:srgbClr val="61A60E"/>
                </a:solidFill>
                <a:latin typeface="Josefin Sans" pitchFamily="2" charset="0"/>
                <a:cs typeface="Arial" panose="020B0604020202020204" pitchFamily="34" charset="0"/>
              </a:rPr>
            </a:br>
            <a:r>
              <a:rPr lang="en-US" altLang="en-US" sz="3600" b="1" dirty="0">
                <a:solidFill>
                  <a:schemeClr val="accent1"/>
                </a:solidFill>
                <a:latin typeface="Josefin Sans" pitchFamily="2" charset="0"/>
                <a:cs typeface="Arial" panose="020B0604020202020204" pitchFamily="34" charset="0"/>
              </a:rPr>
              <a:t>What does diversity mean to you?</a:t>
            </a:r>
            <a:endParaRPr lang="en-US" sz="5400" b="1" dirty="0">
              <a:solidFill>
                <a:srgbClr val="1A3E6F"/>
              </a:solidFill>
              <a:latin typeface="Josefin Sans" pitchFamily="2" charset="0"/>
            </a:endParaRPr>
          </a:p>
        </p:txBody>
      </p:sp>
      <p:pic>
        <p:nvPicPr>
          <p:cNvPr id="6" name="Picture 5">
            <a:extLst>
              <a:ext uri="{FF2B5EF4-FFF2-40B4-BE49-F238E27FC236}">
                <a16:creationId xmlns:a16="http://schemas.microsoft.com/office/drawing/2014/main" id="{C0768FBC-AAE9-BBE1-44BD-8BB8F07308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5448" y="2300714"/>
            <a:ext cx="62611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23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3" name="Title 2">
            <a:extLst>
              <a:ext uri="{FF2B5EF4-FFF2-40B4-BE49-F238E27FC236}">
                <a16:creationId xmlns:a16="http://schemas.microsoft.com/office/drawing/2014/main" id="{216785ED-5AA4-58DE-0FC8-DBDBA462E3CC}"/>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0404A52B-8809-52EB-B5A3-80CDBE81BA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31"/>
            <a:ext cx="12191999"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1EA832A-D0B7-9AC2-D7CE-34015AAF97CC}"/>
              </a:ext>
            </a:extLst>
          </p:cNvPr>
          <p:cNvSpPr txBox="1">
            <a:spLocks noChangeArrowheads="1"/>
          </p:cNvSpPr>
          <p:nvPr/>
        </p:nvSpPr>
        <p:spPr bwMode="auto">
          <a:xfrm>
            <a:off x="0" y="282575"/>
            <a:ext cx="2449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latin typeface="Atkinson Hyperlegible"/>
              </a:rPr>
              <a:t>Behaviors</a:t>
            </a:r>
          </a:p>
        </p:txBody>
      </p:sp>
      <p:sp>
        <p:nvSpPr>
          <p:cNvPr id="9" name="TextBox 8">
            <a:extLst>
              <a:ext uri="{FF2B5EF4-FFF2-40B4-BE49-F238E27FC236}">
                <a16:creationId xmlns:a16="http://schemas.microsoft.com/office/drawing/2014/main" id="{45434BB8-7A7B-2955-17FA-7D254A611EFB}"/>
              </a:ext>
            </a:extLst>
          </p:cNvPr>
          <p:cNvSpPr txBox="1">
            <a:spLocks noChangeArrowheads="1"/>
          </p:cNvSpPr>
          <p:nvPr/>
        </p:nvSpPr>
        <p:spPr bwMode="auto">
          <a:xfrm>
            <a:off x="1738730" y="950913"/>
            <a:ext cx="24495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latin typeface="Atkinson Hyperlegible"/>
              </a:rPr>
              <a:t>Race</a:t>
            </a:r>
          </a:p>
        </p:txBody>
      </p:sp>
      <p:sp>
        <p:nvSpPr>
          <p:cNvPr id="10" name="TextBox 9">
            <a:extLst>
              <a:ext uri="{FF2B5EF4-FFF2-40B4-BE49-F238E27FC236}">
                <a16:creationId xmlns:a16="http://schemas.microsoft.com/office/drawing/2014/main" id="{1C5789C6-F1BE-7E6C-1404-AA01D8187CE1}"/>
              </a:ext>
            </a:extLst>
          </p:cNvPr>
          <p:cNvSpPr txBox="1">
            <a:spLocks noChangeArrowheads="1"/>
          </p:cNvSpPr>
          <p:nvPr/>
        </p:nvSpPr>
        <p:spPr bwMode="auto">
          <a:xfrm>
            <a:off x="6930357" y="348331"/>
            <a:ext cx="244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latin typeface="Atkinson Hyperlegible"/>
              </a:rPr>
              <a:t>Language</a:t>
            </a:r>
          </a:p>
        </p:txBody>
      </p:sp>
      <p:sp>
        <p:nvSpPr>
          <p:cNvPr id="11" name="TextBox 10">
            <a:extLst>
              <a:ext uri="{FF2B5EF4-FFF2-40B4-BE49-F238E27FC236}">
                <a16:creationId xmlns:a16="http://schemas.microsoft.com/office/drawing/2014/main" id="{FE0AF984-99B3-2674-57B1-734533BDE5C2}"/>
              </a:ext>
            </a:extLst>
          </p:cNvPr>
          <p:cNvSpPr txBox="1">
            <a:spLocks noChangeArrowheads="1"/>
          </p:cNvSpPr>
          <p:nvPr/>
        </p:nvSpPr>
        <p:spPr bwMode="auto">
          <a:xfrm>
            <a:off x="9883378" y="366713"/>
            <a:ext cx="2449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latin typeface="Atkinson Hyperlegible"/>
              </a:rPr>
              <a:t>Actions</a:t>
            </a:r>
          </a:p>
        </p:txBody>
      </p:sp>
      <p:sp>
        <p:nvSpPr>
          <p:cNvPr id="12" name="TextBox 11">
            <a:extLst>
              <a:ext uri="{FF2B5EF4-FFF2-40B4-BE49-F238E27FC236}">
                <a16:creationId xmlns:a16="http://schemas.microsoft.com/office/drawing/2014/main" id="{DEDEA7A8-508C-B577-B0C6-1A3F3210B922}"/>
              </a:ext>
            </a:extLst>
          </p:cNvPr>
          <p:cNvSpPr txBox="1">
            <a:spLocks noChangeArrowheads="1"/>
          </p:cNvSpPr>
          <p:nvPr/>
        </p:nvSpPr>
        <p:spPr bwMode="auto">
          <a:xfrm>
            <a:off x="8622507" y="1027906"/>
            <a:ext cx="2449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latin typeface="Atkinson Hyperlegible"/>
              </a:rPr>
              <a:t>Gender</a:t>
            </a:r>
          </a:p>
        </p:txBody>
      </p:sp>
      <p:sp>
        <p:nvSpPr>
          <p:cNvPr id="13" name="TextBox 12">
            <a:extLst>
              <a:ext uri="{FF2B5EF4-FFF2-40B4-BE49-F238E27FC236}">
                <a16:creationId xmlns:a16="http://schemas.microsoft.com/office/drawing/2014/main" id="{79015EFF-E8D6-E03F-68F3-25D7D01BBE93}"/>
              </a:ext>
            </a:extLst>
          </p:cNvPr>
          <p:cNvSpPr txBox="1">
            <a:spLocks noChangeArrowheads="1"/>
          </p:cNvSpPr>
          <p:nvPr/>
        </p:nvSpPr>
        <p:spPr bwMode="auto">
          <a:xfrm>
            <a:off x="181644" y="1525087"/>
            <a:ext cx="2449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5400" b="1" dirty="0">
                <a:solidFill>
                  <a:schemeClr val="bg1"/>
                </a:solidFill>
                <a:latin typeface="Calibri" panose="020F0502020204030204" pitchFamily="34" charset="0"/>
              </a:rPr>
              <a:t>Style</a:t>
            </a:r>
          </a:p>
        </p:txBody>
      </p:sp>
      <p:sp>
        <p:nvSpPr>
          <p:cNvPr id="14" name="TextBox 21">
            <a:extLst>
              <a:ext uri="{FF2B5EF4-FFF2-40B4-BE49-F238E27FC236}">
                <a16:creationId xmlns:a16="http://schemas.microsoft.com/office/drawing/2014/main" id="{69EFD52F-E7A6-8598-BB0D-3FBF5D9C129E}"/>
              </a:ext>
            </a:extLst>
          </p:cNvPr>
          <p:cNvSpPr txBox="1">
            <a:spLocks noChangeArrowheads="1"/>
          </p:cNvSpPr>
          <p:nvPr/>
        </p:nvSpPr>
        <p:spPr bwMode="auto">
          <a:xfrm>
            <a:off x="8518525" y="1782763"/>
            <a:ext cx="244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Age</a:t>
            </a:r>
          </a:p>
        </p:txBody>
      </p:sp>
      <p:sp>
        <p:nvSpPr>
          <p:cNvPr id="17" name="TextBox 20">
            <a:extLst>
              <a:ext uri="{FF2B5EF4-FFF2-40B4-BE49-F238E27FC236}">
                <a16:creationId xmlns:a16="http://schemas.microsoft.com/office/drawing/2014/main" id="{167130A5-56C8-EAF3-F2B1-4EF3B2A0837A}"/>
              </a:ext>
            </a:extLst>
          </p:cNvPr>
          <p:cNvSpPr txBox="1">
            <a:spLocks noChangeArrowheads="1"/>
          </p:cNvSpPr>
          <p:nvPr/>
        </p:nvSpPr>
        <p:spPr bwMode="auto">
          <a:xfrm>
            <a:off x="9502775" y="2405063"/>
            <a:ext cx="244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Values</a:t>
            </a:r>
          </a:p>
        </p:txBody>
      </p:sp>
      <p:sp>
        <p:nvSpPr>
          <p:cNvPr id="18" name="TextBox 13">
            <a:extLst>
              <a:ext uri="{FF2B5EF4-FFF2-40B4-BE49-F238E27FC236}">
                <a16:creationId xmlns:a16="http://schemas.microsoft.com/office/drawing/2014/main" id="{3759F523-5B55-4617-5F65-80E40EF70461}"/>
              </a:ext>
            </a:extLst>
          </p:cNvPr>
          <p:cNvSpPr txBox="1">
            <a:spLocks noChangeArrowheads="1"/>
          </p:cNvSpPr>
          <p:nvPr/>
        </p:nvSpPr>
        <p:spPr bwMode="auto">
          <a:xfrm>
            <a:off x="-1" y="2485023"/>
            <a:ext cx="24495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Physical Abilities</a:t>
            </a:r>
          </a:p>
        </p:txBody>
      </p:sp>
      <p:sp>
        <p:nvSpPr>
          <p:cNvPr id="19" name="TextBox 14">
            <a:extLst>
              <a:ext uri="{FF2B5EF4-FFF2-40B4-BE49-F238E27FC236}">
                <a16:creationId xmlns:a16="http://schemas.microsoft.com/office/drawing/2014/main" id="{8CB4DE73-D4E9-DA8B-6BFB-526F5247C70B}"/>
              </a:ext>
            </a:extLst>
          </p:cNvPr>
          <p:cNvSpPr txBox="1">
            <a:spLocks noChangeArrowheads="1"/>
          </p:cNvSpPr>
          <p:nvPr/>
        </p:nvSpPr>
        <p:spPr bwMode="auto">
          <a:xfrm>
            <a:off x="1932990" y="2827276"/>
            <a:ext cx="24495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Life Experiences</a:t>
            </a:r>
          </a:p>
        </p:txBody>
      </p:sp>
      <p:sp>
        <p:nvSpPr>
          <p:cNvPr id="20" name="TextBox 15">
            <a:extLst>
              <a:ext uri="{FF2B5EF4-FFF2-40B4-BE49-F238E27FC236}">
                <a16:creationId xmlns:a16="http://schemas.microsoft.com/office/drawing/2014/main" id="{01D0B065-D90E-DD60-21ED-076F5A6405E1}"/>
              </a:ext>
            </a:extLst>
          </p:cNvPr>
          <p:cNvSpPr txBox="1">
            <a:spLocks noChangeArrowheads="1"/>
          </p:cNvSpPr>
          <p:nvPr/>
        </p:nvSpPr>
        <p:spPr bwMode="auto">
          <a:xfrm>
            <a:off x="160338" y="4354513"/>
            <a:ext cx="2449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Religion</a:t>
            </a:r>
          </a:p>
        </p:txBody>
      </p:sp>
      <p:sp>
        <p:nvSpPr>
          <p:cNvPr id="21" name="TextBox 16">
            <a:extLst>
              <a:ext uri="{FF2B5EF4-FFF2-40B4-BE49-F238E27FC236}">
                <a16:creationId xmlns:a16="http://schemas.microsoft.com/office/drawing/2014/main" id="{0F161EAE-3B80-5071-C0C4-315ACC823D93}"/>
              </a:ext>
            </a:extLst>
          </p:cNvPr>
          <p:cNvSpPr txBox="1">
            <a:spLocks noChangeArrowheads="1"/>
          </p:cNvSpPr>
          <p:nvPr/>
        </p:nvSpPr>
        <p:spPr bwMode="auto">
          <a:xfrm>
            <a:off x="2487613" y="4681538"/>
            <a:ext cx="2449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Culture</a:t>
            </a:r>
          </a:p>
        </p:txBody>
      </p:sp>
      <p:sp>
        <p:nvSpPr>
          <p:cNvPr id="22" name="TextBox 19">
            <a:extLst>
              <a:ext uri="{FF2B5EF4-FFF2-40B4-BE49-F238E27FC236}">
                <a16:creationId xmlns:a16="http://schemas.microsoft.com/office/drawing/2014/main" id="{E9DBE7AA-6DFD-021C-797E-B788112E214F}"/>
              </a:ext>
            </a:extLst>
          </p:cNvPr>
          <p:cNvSpPr txBox="1">
            <a:spLocks noChangeArrowheads="1"/>
          </p:cNvSpPr>
          <p:nvPr/>
        </p:nvSpPr>
        <p:spPr bwMode="auto">
          <a:xfrm>
            <a:off x="8039100" y="3086100"/>
            <a:ext cx="244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Perspectives</a:t>
            </a:r>
          </a:p>
        </p:txBody>
      </p:sp>
      <p:sp>
        <p:nvSpPr>
          <p:cNvPr id="23" name="TextBox 18">
            <a:extLst>
              <a:ext uri="{FF2B5EF4-FFF2-40B4-BE49-F238E27FC236}">
                <a16:creationId xmlns:a16="http://schemas.microsoft.com/office/drawing/2014/main" id="{E1D2A638-1598-3982-1D6C-2AE47C3FEE78}"/>
              </a:ext>
            </a:extLst>
          </p:cNvPr>
          <p:cNvSpPr txBox="1">
            <a:spLocks noChangeArrowheads="1"/>
          </p:cNvSpPr>
          <p:nvPr/>
        </p:nvSpPr>
        <p:spPr bwMode="auto">
          <a:xfrm>
            <a:off x="9674225" y="3883025"/>
            <a:ext cx="2449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Thoughts</a:t>
            </a:r>
          </a:p>
        </p:txBody>
      </p:sp>
      <p:sp>
        <p:nvSpPr>
          <p:cNvPr id="24" name="TextBox 17">
            <a:extLst>
              <a:ext uri="{FF2B5EF4-FFF2-40B4-BE49-F238E27FC236}">
                <a16:creationId xmlns:a16="http://schemas.microsoft.com/office/drawing/2014/main" id="{914ADAF8-2BB4-0D20-E0F6-E5228CAB33F4}"/>
              </a:ext>
            </a:extLst>
          </p:cNvPr>
          <p:cNvSpPr txBox="1">
            <a:spLocks noChangeArrowheads="1"/>
          </p:cNvSpPr>
          <p:nvPr/>
        </p:nvSpPr>
        <p:spPr bwMode="auto">
          <a:xfrm>
            <a:off x="7604125" y="4151313"/>
            <a:ext cx="24495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3200" b="1" dirty="0">
                <a:solidFill>
                  <a:schemeClr val="bg1"/>
                </a:solidFill>
                <a:latin typeface="Atkinson Hyperlegible"/>
              </a:rPr>
              <a:t>Sexual Orientation</a:t>
            </a:r>
          </a:p>
        </p:txBody>
      </p:sp>
      <p:sp>
        <p:nvSpPr>
          <p:cNvPr id="25" name="TextBox 22">
            <a:extLst>
              <a:ext uri="{FF2B5EF4-FFF2-40B4-BE49-F238E27FC236}">
                <a16:creationId xmlns:a16="http://schemas.microsoft.com/office/drawing/2014/main" id="{5210521B-B0BE-F860-3251-E886E19CBC9E}"/>
              </a:ext>
            </a:extLst>
          </p:cNvPr>
          <p:cNvSpPr txBox="1">
            <a:spLocks noChangeArrowheads="1"/>
          </p:cNvSpPr>
          <p:nvPr/>
        </p:nvSpPr>
        <p:spPr bwMode="auto">
          <a:xfrm>
            <a:off x="4379129" y="5986498"/>
            <a:ext cx="34337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58B946"/>
              </a:buClr>
              <a:buSzPct val="150000"/>
              <a:buFont typeface="Arial" panose="020B0604020202020204" pitchFamily="34" charset="0"/>
              <a:buChar char="•"/>
              <a:defRPr sz="2800">
                <a:solidFill>
                  <a:schemeClr val="accent1"/>
                </a:solidFill>
                <a:latin typeface="Myriad Roman"/>
                <a:ea typeface="Myriad Roman"/>
                <a:cs typeface="Myriad Roman"/>
              </a:defRPr>
            </a:lvl1pPr>
            <a:lvl2pPr marL="742950" indent="-285750">
              <a:lnSpc>
                <a:spcPct val="90000"/>
              </a:lnSpc>
              <a:spcBef>
                <a:spcPts val="500"/>
              </a:spcBef>
              <a:buClr>
                <a:srgbClr val="FFC000"/>
              </a:buClr>
              <a:buSzPct val="100000"/>
              <a:buFont typeface="Arial" panose="020B0604020202020204" pitchFamily="34" charset="0"/>
              <a:buChar char="•"/>
              <a:defRPr sz="2400">
                <a:solidFill>
                  <a:schemeClr val="accent1"/>
                </a:solidFill>
                <a:latin typeface="Myriad Roman"/>
                <a:ea typeface="Myriad Roman"/>
                <a:cs typeface="Myriad Roman"/>
              </a:defRPr>
            </a:lvl2pPr>
            <a:lvl3pPr marL="1143000" indent="-228600">
              <a:lnSpc>
                <a:spcPct val="90000"/>
              </a:lnSpc>
              <a:spcBef>
                <a:spcPts val="500"/>
              </a:spcBef>
              <a:buFont typeface="Arial" panose="020B0604020202020204" pitchFamily="34" charset="0"/>
              <a:buChar char="•"/>
              <a:defRPr sz="2000">
                <a:solidFill>
                  <a:schemeClr val="accent1"/>
                </a:solidFill>
                <a:latin typeface="Myriad Roman"/>
                <a:ea typeface="Myriad Roman"/>
                <a:cs typeface="Myriad Roman"/>
              </a:defRPr>
            </a:lvl3pPr>
            <a:lvl4pPr marL="16002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4pPr>
            <a:lvl5pPr marL="2057400" indent="-228600">
              <a:lnSpc>
                <a:spcPct val="90000"/>
              </a:lnSpc>
              <a:spcBef>
                <a:spcPts val="500"/>
              </a:spcBef>
              <a:buFont typeface="Arial" panose="020B0604020202020204" pitchFamily="34" charset="0"/>
              <a:buChar char="•"/>
              <a:defRPr>
                <a:solidFill>
                  <a:schemeClr val="accent1"/>
                </a:solidFill>
                <a:latin typeface="Myriad Roman"/>
                <a:ea typeface="Myriad Roman"/>
                <a:cs typeface="Myriad Roman"/>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accent1"/>
                </a:solidFill>
                <a:latin typeface="Myriad Roman"/>
                <a:ea typeface="Myriad Roman"/>
                <a:cs typeface="Myriad Roman"/>
              </a:defRPr>
            </a:lvl9pPr>
          </a:lstStyle>
          <a:p>
            <a:pPr algn="ctr" eaLnBrk="1" hangingPunct="1">
              <a:lnSpc>
                <a:spcPct val="100000"/>
              </a:lnSpc>
              <a:spcBef>
                <a:spcPct val="0"/>
              </a:spcBef>
              <a:buClrTx/>
              <a:buSzTx/>
              <a:buFontTx/>
              <a:buNone/>
            </a:pPr>
            <a:r>
              <a:rPr lang="en-US" altLang="en-US" sz="800" i="1" dirty="0">
                <a:solidFill>
                  <a:schemeClr val="bg1"/>
                </a:solidFill>
                <a:latin typeface="Atkinson Hyperlegible"/>
              </a:rPr>
              <a:t>Source: Hugh </a:t>
            </a:r>
            <a:r>
              <a:rPr lang="en-US" altLang="en-US" sz="800" i="1" dirty="0" err="1">
                <a:solidFill>
                  <a:schemeClr val="bg1"/>
                </a:solidFill>
                <a:latin typeface="Atkinson Hyperlegible"/>
              </a:rPr>
              <a:t>Molotosi</a:t>
            </a:r>
            <a:endParaRPr lang="en-US" altLang="en-US" sz="800" i="1" dirty="0">
              <a:solidFill>
                <a:schemeClr val="bg1"/>
              </a:solidFill>
              <a:latin typeface="Atkinson Hyperlegible"/>
            </a:endParaRPr>
          </a:p>
        </p:txBody>
      </p:sp>
    </p:spTree>
    <p:extLst>
      <p:ext uri="{BB962C8B-B14F-4D97-AF65-F5344CB8AC3E}">
        <p14:creationId xmlns:p14="http://schemas.microsoft.com/office/powerpoint/2010/main" val="136863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7" name="TextBox 6">
            <a:extLst>
              <a:ext uri="{FF2B5EF4-FFF2-40B4-BE49-F238E27FC236}">
                <a16:creationId xmlns:a16="http://schemas.microsoft.com/office/drawing/2014/main" id="{D33310A8-E1DE-B344-35F8-77A0329F5C0C}"/>
              </a:ext>
            </a:extLst>
          </p:cNvPr>
          <p:cNvSpPr txBox="1"/>
          <p:nvPr/>
        </p:nvSpPr>
        <p:spPr>
          <a:xfrm>
            <a:off x="1211179" y="308207"/>
            <a:ext cx="9769642" cy="646331"/>
          </a:xfrm>
          <a:prstGeom prst="rect">
            <a:avLst/>
          </a:prstGeom>
          <a:noFill/>
        </p:spPr>
        <p:txBody>
          <a:bodyPr wrap="square" lIns="91440" tIns="45720" rIns="91440" bIns="45720" rtlCol="0">
            <a:spAutoFit/>
          </a:bodyPr>
          <a:lstStyle/>
          <a:p>
            <a:pPr algn="ctr"/>
            <a:r>
              <a:rPr lang="en-US" sz="3600" b="1" dirty="0">
                <a:solidFill>
                  <a:srgbClr val="1A3E6F"/>
                </a:solidFill>
                <a:latin typeface="Josefin Sans" pitchFamily="2" charset="0"/>
                <a:cs typeface="Circular Std Bold"/>
              </a:rPr>
              <a:t>What Is Diversity?</a:t>
            </a:r>
          </a:p>
        </p:txBody>
      </p:sp>
      <p:sp>
        <p:nvSpPr>
          <p:cNvPr id="8" name="Content Placeholder 1">
            <a:extLst>
              <a:ext uri="{FF2B5EF4-FFF2-40B4-BE49-F238E27FC236}">
                <a16:creationId xmlns:a16="http://schemas.microsoft.com/office/drawing/2014/main" id="{4851DA19-8A46-5229-73F8-35A020A55552}"/>
              </a:ext>
            </a:extLst>
          </p:cNvPr>
          <p:cNvSpPr>
            <a:spLocks noGrp="1"/>
          </p:cNvSpPr>
          <p:nvPr>
            <p:ph idx="1"/>
          </p:nvPr>
        </p:nvSpPr>
        <p:spPr>
          <a:xfrm>
            <a:off x="518826" y="1035432"/>
            <a:ext cx="7206937" cy="2590994"/>
          </a:xfrm>
        </p:spPr>
        <p:txBody>
          <a:bodyPr>
            <a:normAutofit/>
          </a:bodyPr>
          <a:lstStyle/>
          <a:p>
            <a:pPr marL="996010" lvl="1">
              <a:buFont typeface="Wingdings" panose="05000000000000000000" pitchFamily="2" charset="2"/>
              <a:buChar char="Ø"/>
            </a:pPr>
            <a:r>
              <a:rPr lang="en-US" b="1" i="1" dirty="0">
                <a:solidFill>
                  <a:srgbClr val="00B050"/>
                </a:solidFill>
                <a:latin typeface="Atkinson Hyperlegible"/>
              </a:rPr>
              <a:t>Diversity</a:t>
            </a:r>
            <a:r>
              <a:rPr lang="en-US" b="1" dirty="0">
                <a:solidFill>
                  <a:srgbClr val="00B050"/>
                </a:solidFill>
                <a:latin typeface="Atkinson Hyperlegible"/>
              </a:rPr>
              <a:t> </a:t>
            </a:r>
            <a:r>
              <a:rPr lang="en-US" b="1" dirty="0">
                <a:solidFill>
                  <a:srgbClr val="0070C0"/>
                </a:solidFill>
                <a:latin typeface="Atkinson Hyperlegible"/>
              </a:rPr>
              <a:t>is differences in racial and ethnic, socioeconomic, geographic, and academic/professional backgrounds. People with different opinions, backgrounds (degrees and social experience), religious beliefs, political beliefs, sexual orientations, heritage, and life experience.</a:t>
            </a:r>
          </a:p>
        </p:txBody>
      </p:sp>
      <p:pic>
        <p:nvPicPr>
          <p:cNvPr id="9" name="Picture 8">
            <a:extLst>
              <a:ext uri="{FF2B5EF4-FFF2-40B4-BE49-F238E27FC236}">
                <a16:creationId xmlns:a16="http://schemas.microsoft.com/office/drawing/2014/main" id="{51CD7139-A6AC-0901-A5D9-CCC8D55CF04C}"/>
              </a:ext>
            </a:extLst>
          </p:cNvPr>
          <p:cNvPicPr>
            <a:picLocks noChangeAspect="1"/>
          </p:cNvPicPr>
          <p:nvPr/>
        </p:nvPicPr>
        <p:blipFill>
          <a:blip r:embed="rId3"/>
          <a:stretch>
            <a:fillRect/>
          </a:stretch>
        </p:blipFill>
        <p:spPr>
          <a:xfrm>
            <a:off x="5314232" y="3225484"/>
            <a:ext cx="4823062" cy="3204657"/>
          </a:xfrm>
          <a:prstGeom prst="rect">
            <a:avLst/>
          </a:prstGeom>
        </p:spPr>
      </p:pic>
      <p:sp>
        <p:nvSpPr>
          <p:cNvPr id="10" name="Right Arrow 4">
            <a:extLst>
              <a:ext uri="{FF2B5EF4-FFF2-40B4-BE49-F238E27FC236}">
                <a16:creationId xmlns:a16="http://schemas.microsoft.com/office/drawing/2014/main" id="{01D019CB-6BD5-93DD-77AA-B84EBB86C164}"/>
              </a:ext>
            </a:extLst>
          </p:cNvPr>
          <p:cNvSpPr/>
          <p:nvPr/>
        </p:nvSpPr>
        <p:spPr>
          <a:xfrm>
            <a:off x="2684446" y="3634414"/>
            <a:ext cx="2167003" cy="91757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5FED735-A8CB-17D6-9D5B-BC2200A76F39}"/>
              </a:ext>
            </a:extLst>
          </p:cNvPr>
          <p:cNvSpPr txBox="1"/>
          <p:nvPr/>
        </p:nvSpPr>
        <p:spPr>
          <a:xfrm>
            <a:off x="3198013" y="3869280"/>
            <a:ext cx="1139868" cy="400110"/>
          </a:xfrm>
          <a:prstGeom prst="rect">
            <a:avLst/>
          </a:prstGeom>
          <a:noFill/>
        </p:spPr>
        <p:txBody>
          <a:bodyPr wrap="square" rtlCol="0">
            <a:spAutoFit/>
          </a:bodyPr>
          <a:lstStyle/>
          <a:p>
            <a:r>
              <a:rPr lang="en-US" sz="2000" dirty="0">
                <a:solidFill>
                  <a:schemeClr val="bg1"/>
                </a:solidFill>
              </a:rPr>
              <a:t>The </a:t>
            </a:r>
            <a:r>
              <a:rPr lang="en-US" sz="2000" dirty="0">
                <a:solidFill>
                  <a:schemeClr val="bg1"/>
                </a:solidFill>
                <a:latin typeface="Atkinson Hyperlegible"/>
              </a:rPr>
              <a:t>Mix</a:t>
            </a:r>
          </a:p>
        </p:txBody>
      </p:sp>
    </p:spTree>
    <p:extLst>
      <p:ext uri="{BB962C8B-B14F-4D97-AF65-F5344CB8AC3E}">
        <p14:creationId xmlns:p14="http://schemas.microsoft.com/office/powerpoint/2010/main" val="337557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056" y="154083"/>
            <a:ext cx="11023885" cy="630942"/>
          </a:xfrm>
          <a:prstGeom prst="rect">
            <a:avLst/>
          </a:prstGeom>
          <a:noFill/>
        </p:spPr>
        <p:txBody>
          <a:bodyPr wrap="square" lIns="76200" tIns="38100" rIns="76200" bIns="38100" rtlCol="0">
            <a:spAutoFit/>
          </a:bodyPr>
          <a:lstStyle/>
          <a:p>
            <a:pPr algn="ctr"/>
            <a:r>
              <a:rPr lang="en-US" sz="3600" b="1" dirty="0">
                <a:solidFill>
                  <a:srgbClr val="1A3E6F"/>
                </a:solidFill>
                <a:latin typeface="Josefin Sans" pitchFamily="2" charset="0"/>
                <a:cs typeface="Circular Std Bold"/>
              </a:rPr>
              <a:t>What Is Inclusion?</a:t>
            </a:r>
          </a:p>
        </p:txBody>
      </p:sp>
      <p:sp>
        <p:nvSpPr>
          <p:cNvPr id="2" name="Content Placeholder 1"/>
          <p:cNvSpPr>
            <a:spLocks noGrp="1"/>
          </p:cNvSpPr>
          <p:nvPr>
            <p:ph idx="1"/>
          </p:nvPr>
        </p:nvSpPr>
        <p:spPr>
          <a:xfrm>
            <a:off x="894137" y="1151072"/>
            <a:ext cx="7596403" cy="2537359"/>
          </a:xfrm>
        </p:spPr>
        <p:txBody>
          <a:bodyPr>
            <a:normAutofit/>
          </a:bodyPr>
          <a:lstStyle/>
          <a:p>
            <a:pPr>
              <a:buFont typeface="Wingdings" panose="05000000000000000000" pitchFamily="2" charset="2"/>
              <a:buChar char="Ø"/>
            </a:pPr>
            <a:r>
              <a:rPr lang="en-US" sz="2400" b="1" i="1" dirty="0">
                <a:solidFill>
                  <a:srgbClr val="00B050"/>
                </a:solidFill>
                <a:latin typeface="Atkinson Hyperlegible"/>
              </a:rPr>
              <a:t>Inclusion</a:t>
            </a:r>
            <a:r>
              <a:rPr lang="en-US" sz="2400" b="1" dirty="0">
                <a:latin typeface="Atkinson Hyperlegible"/>
              </a:rPr>
              <a:t> </a:t>
            </a:r>
            <a:r>
              <a:rPr lang="en-US" sz="2400" b="1" dirty="0">
                <a:solidFill>
                  <a:srgbClr val="0070C0"/>
                </a:solidFill>
                <a:latin typeface="Atkinson Hyperlegible"/>
              </a:rPr>
              <a:t>involves bringing together and harnessing diverse forces and resources in a way that is beneficial. Inclusion puts the concept and practice of diversity into action by creating an environment of involvement, respect, and connection—where the richness of ideas, backgrounds, and perspectives are harnessed to create business value and overall success. </a:t>
            </a:r>
          </a:p>
        </p:txBody>
      </p:sp>
      <p:pic>
        <p:nvPicPr>
          <p:cNvPr id="5" name="Picture 4"/>
          <p:cNvPicPr>
            <a:picLocks noChangeAspect="1"/>
          </p:cNvPicPr>
          <p:nvPr/>
        </p:nvPicPr>
        <p:blipFill>
          <a:blip r:embed="rId3"/>
          <a:stretch>
            <a:fillRect/>
          </a:stretch>
        </p:blipFill>
        <p:spPr>
          <a:xfrm>
            <a:off x="4319455" y="3408491"/>
            <a:ext cx="1823878" cy="807790"/>
          </a:xfrm>
          <a:prstGeom prst="rect">
            <a:avLst/>
          </a:prstGeom>
        </p:spPr>
      </p:pic>
      <p:sp>
        <p:nvSpPr>
          <p:cNvPr id="7" name="TextBox 6"/>
          <p:cNvSpPr txBox="1"/>
          <p:nvPr/>
        </p:nvSpPr>
        <p:spPr>
          <a:xfrm>
            <a:off x="4557769" y="3574033"/>
            <a:ext cx="1263041" cy="1323439"/>
          </a:xfrm>
          <a:prstGeom prst="rect">
            <a:avLst/>
          </a:prstGeom>
          <a:noFill/>
        </p:spPr>
        <p:txBody>
          <a:bodyPr wrap="square" rtlCol="0">
            <a:spAutoFit/>
          </a:bodyPr>
          <a:lstStyle/>
          <a:p>
            <a:pPr algn="ctr"/>
            <a:r>
              <a:rPr lang="en-US" sz="2000" dirty="0">
                <a:latin typeface="Atkinson Hyperlegible"/>
              </a:rPr>
              <a:t>Inclusion: “Making the Mix Work”</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699" t="2003" r="6453" b="3968"/>
          <a:stretch/>
        </p:blipFill>
        <p:spPr>
          <a:xfrm>
            <a:off x="6761328" y="3357151"/>
            <a:ext cx="3458425" cy="2393483"/>
          </a:xfrm>
          <a:prstGeom prst="rect">
            <a:avLst/>
          </a:prstGeom>
        </p:spPr>
      </p:pic>
      <p:sp>
        <p:nvSpPr>
          <p:cNvPr id="10" name="Title 1">
            <a:extLst>
              <a:ext uri="{FF2B5EF4-FFF2-40B4-BE49-F238E27FC236}">
                <a16:creationId xmlns:a16="http://schemas.microsoft.com/office/drawing/2014/main" id="{F1889BAB-EF1D-2E57-9D3E-7B0BA6F90388}"/>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Tree>
    <p:extLst>
      <p:ext uri="{BB962C8B-B14F-4D97-AF65-F5344CB8AC3E}">
        <p14:creationId xmlns:p14="http://schemas.microsoft.com/office/powerpoint/2010/main" val="141662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pic>
        <p:nvPicPr>
          <p:cNvPr id="7" name="Picture 5">
            <a:extLst>
              <a:ext uri="{FF2B5EF4-FFF2-40B4-BE49-F238E27FC236}">
                <a16:creationId xmlns:a16="http://schemas.microsoft.com/office/drawing/2014/main" id="{576E7724-3C7D-9E3B-44BF-6F94701062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398463"/>
            <a:ext cx="62833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C0758333-9F43-E021-DE5D-4E516A88C281}"/>
              </a:ext>
            </a:extLst>
          </p:cNvPr>
          <p:cNvSpPr txBox="1">
            <a:spLocks noChangeArrowheads="1"/>
          </p:cNvSpPr>
          <p:nvPr/>
        </p:nvSpPr>
        <p:spPr bwMode="auto">
          <a:xfrm>
            <a:off x="0" y="1243012"/>
            <a:ext cx="5540375" cy="3961084"/>
          </a:xfrm>
          <a:prstGeom prst="rect">
            <a:avLst/>
          </a:prstGeom>
          <a:noFill/>
          <a:ln>
            <a:noFill/>
          </a:ln>
        </p:spPr>
        <p:txBody>
          <a:bodyPr>
            <a:spAutoFit/>
          </a:bodyPr>
          <a:lstStyle>
            <a:lvl1pPr>
              <a:spcBef>
                <a:spcPct val="20000"/>
              </a:spcBef>
              <a:buClr>
                <a:schemeClr val="bg2"/>
              </a:buClr>
              <a:buFont typeface="ArialUnicodeMS"/>
              <a:buChar char="✶"/>
              <a:defRPr sz="2400">
                <a:solidFill>
                  <a:srgbClr val="464646"/>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464646"/>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464646"/>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eaLnBrk="1" fontAlgn="auto" hangingPunct="1">
              <a:spcAft>
                <a:spcPts val="0"/>
              </a:spcAft>
              <a:buClr>
                <a:schemeClr val="accent4"/>
              </a:buClr>
              <a:buFont typeface="ArialUnicodeMS"/>
              <a:buNone/>
              <a:defRPr/>
            </a:pPr>
            <a:r>
              <a:rPr lang="en-US" sz="3000" b="1" dirty="0">
                <a:solidFill>
                  <a:schemeClr val="accent6"/>
                </a:solidFill>
                <a:latin typeface="Atkinson Hyperlegible"/>
              </a:rPr>
              <a:t>LET’S PLAY:  </a:t>
            </a:r>
          </a:p>
          <a:p>
            <a:pPr eaLnBrk="1" fontAlgn="auto" hangingPunct="1">
              <a:spcAft>
                <a:spcPts val="0"/>
              </a:spcAft>
              <a:buClr>
                <a:schemeClr val="accent4"/>
              </a:buClr>
              <a:buFont typeface="ArialUnicodeMS"/>
              <a:buNone/>
              <a:defRPr/>
            </a:pPr>
            <a:r>
              <a:rPr lang="en-US" b="1" dirty="0">
                <a:solidFill>
                  <a:schemeClr val="accent1"/>
                </a:solidFill>
                <a:latin typeface="Atkinson Hyperlegible"/>
              </a:rPr>
              <a:t>Diversity &amp; Inclusion BINGO</a:t>
            </a:r>
            <a:endParaRPr lang="en-US" b="1" i="1" dirty="0">
              <a:solidFill>
                <a:schemeClr val="accent1"/>
              </a:solidFill>
              <a:latin typeface="Atkinson Hyperlegible"/>
            </a:endParaRPr>
          </a:p>
          <a:p>
            <a:pPr eaLnBrk="1" fontAlgn="auto" hangingPunct="1">
              <a:spcAft>
                <a:spcPts val="0"/>
              </a:spcAft>
              <a:buClr>
                <a:schemeClr val="accent4"/>
              </a:buClr>
              <a:buFont typeface="ArialUnicodeMS"/>
              <a:buNone/>
              <a:defRPr/>
            </a:pPr>
            <a:endParaRPr lang="en-US" sz="1200" dirty="0">
              <a:solidFill>
                <a:schemeClr val="accent1"/>
              </a:solidFill>
              <a:latin typeface="Atkinson Hyperlegible"/>
            </a:endParaRPr>
          </a:p>
          <a:p>
            <a:pPr marL="342900" indent="-342900" eaLnBrk="1" fontAlgn="auto" hangingPunct="1">
              <a:spcAft>
                <a:spcPts val="600"/>
              </a:spcAft>
              <a:buClr>
                <a:schemeClr val="accent4"/>
              </a:buClr>
              <a:defRPr/>
            </a:pPr>
            <a:r>
              <a:rPr lang="en-US" dirty="0">
                <a:solidFill>
                  <a:srgbClr val="0070C0"/>
                </a:solidFill>
                <a:latin typeface="Atkinson Hyperlegible"/>
              </a:rPr>
              <a:t>Review form and think about what’s true for you</a:t>
            </a:r>
          </a:p>
          <a:p>
            <a:pPr marL="342900" indent="-342900" eaLnBrk="1" fontAlgn="auto" hangingPunct="1">
              <a:spcAft>
                <a:spcPts val="600"/>
              </a:spcAft>
              <a:buClr>
                <a:schemeClr val="accent4"/>
              </a:buClr>
              <a:defRPr/>
            </a:pPr>
            <a:r>
              <a:rPr lang="en-US" dirty="0">
                <a:solidFill>
                  <a:srgbClr val="0070C0"/>
                </a:solidFill>
                <a:latin typeface="Atkinson Hyperlegible"/>
              </a:rPr>
              <a:t>Start 5-minute timer</a:t>
            </a:r>
          </a:p>
          <a:p>
            <a:pPr marL="342900" indent="-342900" eaLnBrk="1" fontAlgn="auto" hangingPunct="1">
              <a:spcAft>
                <a:spcPts val="600"/>
              </a:spcAft>
              <a:buClr>
                <a:schemeClr val="accent4"/>
              </a:buClr>
              <a:defRPr/>
            </a:pPr>
            <a:r>
              <a:rPr lang="en-US" dirty="0">
                <a:solidFill>
                  <a:srgbClr val="0070C0"/>
                </a:solidFill>
                <a:latin typeface="Atkinson Hyperlegible"/>
              </a:rPr>
              <a:t>Ask others to initial their truths  on your Bingo card and vice versa</a:t>
            </a:r>
          </a:p>
          <a:p>
            <a:pPr marL="342900" indent="-342900" eaLnBrk="1" fontAlgn="auto" hangingPunct="1">
              <a:spcAft>
                <a:spcPts val="600"/>
              </a:spcAft>
              <a:buClr>
                <a:schemeClr val="accent4"/>
              </a:buClr>
              <a:defRPr/>
            </a:pPr>
            <a:r>
              <a:rPr lang="en-US" dirty="0">
                <a:solidFill>
                  <a:srgbClr val="0070C0"/>
                </a:solidFill>
                <a:latin typeface="Atkinson Hyperlegible"/>
              </a:rPr>
              <a:t>Person with most signatures wins</a:t>
            </a:r>
          </a:p>
        </p:txBody>
      </p:sp>
    </p:spTree>
    <p:extLst>
      <p:ext uri="{BB962C8B-B14F-4D97-AF65-F5344CB8AC3E}">
        <p14:creationId xmlns:p14="http://schemas.microsoft.com/office/powerpoint/2010/main" val="296345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6" name="Rectangle 5">
            <a:extLst>
              <a:ext uri="{FF2B5EF4-FFF2-40B4-BE49-F238E27FC236}">
                <a16:creationId xmlns:a16="http://schemas.microsoft.com/office/drawing/2014/main" id="{22956806-BC6C-3EB3-4AEB-23FC93C90A6A}"/>
              </a:ext>
            </a:extLst>
          </p:cNvPr>
          <p:cNvSpPr/>
          <p:nvPr/>
        </p:nvSpPr>
        <p:spPr>
          <a:xfrm>
            <a:off x="422275" y="1520640"/>
            <a:ext cx="11407775" cy="3431709"/>
          </a:xfrm>
          <a:prstGeom prst="rect">
            <a:avLst/>
          </a:prstGeom>
        </p:spPr>
        <p:txBody>
          <a:bodyPr>
            <a:spAutoFit/>
          </a:bodyPr>
          <a:lstStyle/>
          <a:p>
            <a:pPr marL="457200" indent="-457200" eaLnBrk="1" fontAlgn="auto" hangingPunct="1">
              <a:spcBef>
                <a:spcPts val="0"/>
              </a:spcBef>
              <a:spcAft>
                <a:spcPts val="600"/>
              </a:spcAft>
              <a:buClr>
                <a:schemeClr val="accent6"/>
              </a:buClr>
              <a:buFont typeface="Arial" panose="020B0604020202020204" pitchFamily="34" charset="0"/>
              <a:buChar char="•"/>
              <a:defRPr/>
            </a:pPr>
            <a:r>
              <a:rPr lang="en-US" altLang="en-US" sz="2400" b="1" dirty="0">
                <a:solidFill>
                  <a:srgbClr val="0070C0"/>
                </a:solidFill>
                <a:latin typeface="Atkinson Hyperlegible"/>
              </a:rPr>
              <a:t>Reflect on whether your membership and board leadership represents the many perspectives of families you serve and recruit accordingly</a:t>
            </a:r>
          </a:p>
          <a:p>
            <a:pPr marL="457200" indent="-457200" eaLnBrk="1" fontAlgn="auto" hangingPunct="1">
              <a:spcBef>
                <a:spcPts val="0"/>
              </a:spcBef>
              <a:spcAft>
                <a:spcPts val="600"/>
              </a:spcAft>
              <a:buClr>
                <a:schemeClr val="accent6"/>
              </a:buClr>
              <a:buFont typeface="Arial" panose="020B0604020202020204" pitchFamily="34" charset="0"/>
              <a:buChar char="•"/>
              <a:defRPr/>
            </a:pPr>
            <a:r>
              <a:rPr lang="en-US" altLang="en-US" sz="2400" b="1" dirty="0">
                <a:solidFill>
                  <a:srgbClr val="0070C0"/>
                </a:solidFill>
                <a:latin typeface="Atkinson Hyperlegible"/>
              </a:rPr>
              <a:t>Distribute a survey or host listening sessions and share what you heard</a:t>
            </a:r>
          </a:p>
          <a:p>
            <a:pPr marL="457200" indent="-457200" eaLnBrk="1" fontAlgn="auto" hangingPunct="1">
              <a:spcBef>
                <a:spcPts val="0"/>
              </a:spcBef>
              <a:spcAft>
                <a:spcPts val="600"/>
              </a:spcAft>
              <a:buClr>
                <a:schemeClr val="accent6"/>
              </a:buClr>
              <a:buFont typeface="Arial" panose="020B0604020202020204" pitchFamily="34" charset="0"/>
              <a:buChar char="•"/>
              <a:defRPr/>
            </a:pPr>
            <a:r>
              <a:rPr lang="en-US" altLang="en-US" sz="2400" b="1" dirty="0">
                <a:solidFill>
                  <a:srgbClr val="0070C0"/>
                </a:solidFill>
                <a:latin typeface="Atkinson Hyperlegible"/>
              </a:rPr>
              <a:t>Examine what you do to see if your PTA is focused on what families and educators care about most:</a:t>
            </a:r>
          </a:p>
          <a:p>
            <a:pPr marL="914400" lvl="1" indent="-457200" eaLnBrk="1" fontAlgn="auto" hangingPunct="1">
              <a:spcBef>
                <a:spcPts val="0"/>
              </a:spcBef>
              <a:spcAft>
                <a:spcPts val="600"/>
              </a:spcAft>
              <a:buClr>
                <a:schemeClr val="accent6"/>
              </a:buClr>
              <a:buFont typeface="Wingdings" panose="05000000000000000000" pitchFamily="2" charset="2"/>
              <a:buChar char="ü"/>
              <a:defRPr/>
            </a:pPr>
            <a:r>
              <a:rPr lang="en-US" altLang="en-US" sz="2400" b="1" dirty="0">
                <a:solidFill>
                  <a:srgbClr val="0070C0"/>
                </a:solidFill>
                <a:latin typeface="Atkinson Hyperlegible"/>
              </a:rPr>
              <a:t>Communications tactics</a:t>
            </a:r>
          </a:p>
          <a:p>
            <a:pPr marL="914400" lvl="1" indent="-457200" eaLnBrk="1" fontAlgn="auto" hangingPunct="1">
              <a:spcBef>
                <a:spcPts val="0"/>
              </a:spcBef>
              <a:spcAft>
                <a:spcPts val="600"/>
              </a:spcAft>
              <a:buClr>
                <a:schemeClr val="accent6"/>
              </a:buClr>
              <a:buFont typeface="Wingdings" panose="05000000000000000000" pitchFamily="2" charset="2"/>
              <a:buChar char="ü"/>
              <a:defRPr/>
            </a:pPr>
            <a:r>
              <a:rPr lang="en-US" altLang="en-US" sz="2400" b="1" dirty="0">
                <a:solidFill>
                  <a:srgbClr val="0070C0"/>
                </a:solidFill>
                <a:latin typeface="Atkinson Hyperlegible"/>
              </a:rPr>
              <a:t>Events and programs </a:t>
            </a:r>
          </a:p>
          <a:p>
            <a:pPr marL="914400" lvl="1" indent="-457200" eaLnBrk="1" fontAlgn="auto" hangingPunct="1">
              <a:spcBef>
                <a:spcPts val="0"/>
              </a:spcBef>
              <a:spcAft>
                <a:spcPts val="600"/>
              </a:spcAft>
              <a:buClr>
                <a:schemeClr val="accent6"/>
              </a:buClr>
              <a:buFont typeface="Wingdings" panose="05000000000000000000" pitchFamily="2" charset="2"/>
              <a:buChar char="ü"/>
              <a:defRPr/>
            </a:pPr>
            <a:r>
              <a:rPr lang="en-US" altLang="en-US" sz="2400" b="1" dirty="0">
                <a:solidFill>
                  <a:srgbClr val="0070C0"/>
                </a:solidFill>
                <a:latin typeface="Atkinson Hyperlegible"/>
              </a:rPr>
              <a:t>Advocacy efforts to support student success or improve the school  </a:t>
            </a:r>
          </a:p>
        </p:txBody>
      </p:sp>
      <p:sp>
        <p:nvSpPr>
          <p:cNvPr id="8" name="Title 1">
            <a:extLst>
              <a:ext uri="{FF2B5EF4-FFF2-40B4-BE49-F238E27FC236}">
                <a16:creationId xmlns:a16="http://schemas.microsoft.com/office/drawing/2014/main" id="{41C9DFB9-6CCA-F45E-F42E-3D62418E4656}"/>
              </a:ext>
            </a:extLst>
          </p:cNvPr>
          <p:cNvSpPr>
            <a:spLocks noGrp="1"/>
          </p:cNvSpPr>
          <p:nvPr>
            <p:ph type="title"/>
          </p:nvPr>
        </p:nvSpPr>
        <p:spPr>
          <a:xfrm>
            <a:off x="422275" y="384299"/>
            <a:ext cx="11407775" cy="787400"/>
          </a:xfrm>
        </p:spPr>
        <p:txBody>
          <a:bodyPr rtlCol="0">
            <a:normAutofit/>
          </a:bodyPr>
          <a:lstStyle/>
          <a:p>
            <a:pPr algn="ctr" eaLnBrk="1" fontAlgn="auto" hangingPunct="1">
              <a:spcAft>
                <a:spcPts val="0"/>
              </a:spcAft>
              <a:defRPr/>
            </a:pPr>
            <a:r>
              <a:rPr lang="en-US" sz="3600" b="1" dirty="0">
                <a:solidFill>
                  <a:srgbClr val="1A3E6F"/>
                </a:solidFill>
                <a:latin typeface="Josefin Sans" pitchFamily="2" charset="0"/>
              </a:rPr>
              <a:t>Ways to Achieve Diversity &amp; Be More Inclusive</a:t>
            </a:r>
          </a:p>
        </p:txBody>
      </p:sp>
    </p:spTree>
    <p:extLst>
      <p:ext uri="{BB962C8B-B14F-4D97-AF65-F5344CB8AC3E}">
        <p14:creationId xmlns:p14="http://schemas.microsoft.com/office/powerpoint/2010/main" val="16232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5420</TotalTime>
  <Words>2610</Words>
  <Application>Microsoft Office PowerPoint</Application>
  <PresentationFormat>Widescreen</PresentationFormat>
  <Paragraphs>241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ArialUnicodeMS</vt:lpstr>
      <vt:lpstr>Atkinson Hyperlegible</vt:lpstr>
      <vt:lpstr>Calibri</vt:lpstr>
      <vt:lpstr>Calibri Light</vt:lpstr>
      <vt:lpstr>Courier New</vt:lpstr>
      <vt:lpstr>Josefin Sans</vt:lpstr>
      <vt:lpstr>Wingdings</vt:lpstr>
      <vt:lpstr>Office Theme</vt:lpstr>
      <vt:lpstr>PTA Leadership Training Diversity &amp; Inclusion Workshop</vt:lpstr>
      <vt:lpstr>Why are we here? Why do you PTA?</vt:lpstr>
      <vt:lpstr>Workshop Learning Objectives</vt:lpstr>
      <vt:lpstr>Think. Pair. Share. What does diversity mean to you?</vt:lpstr>
      <vt:lpstr>PowerPoint Presentation</vt:lpstr>
      <vt:lpstr>PowerPoint Presentation</vt:lpstr>
      <vt:lpstr>PowerPoint Presentation</vt:lpstr>
      <vt:lpstr>PowerPoint Presentation</vt:lpstr>
      <vt:lpstr>Ways to Achieve Diversity &amp; Be More Inclusive</vt:lpstr>
      <vt:lpstr>What/who should your DEI Chair advocate for? </vt:lpstr>
      <vt:lpstr>Additional National PTA DEI Committee Resources</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Totals You Accounting</cp:lastModifiedBy>
  <cp:revision>8</cp:revision>
  <cp:lastPrinted>2022-08-19T14:14:54Z</cp:lastPrinted>
  <dcterms:created xsi:type="dcterms:W3CDTF">2022-07-11T22:19:33Z</dcterms:created>
  <dcterms:modified xsi:type="dcterms:W3CDTF">2022-08-19T14:17:15Z</dcterms:modified>
</cp:coreProperties>
</file>