
<file path=[Content_Types].xml><?xml version="1.0" encoding="utf-8"?>
<Types xmlns="http://schemas.openxmlformats.org/package/2006/content-types">
  <Default Extension="2"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handoutMasterIdLst>
    <p:handoutMasterId r:id="rId32"/>
  </p:handoutMasterIdLst>
  <p:sldIdLst>
    <p:sldId id="263" r:id="rId2"/>
    <p:sldId id="288" r:id="rId3"/>
    <p:sldId id="284" r:id="rId4"/>
    <p:sldId id="286" r:id="rId5"/>
    <p:sldId id="289" r:id="rId6"/>
    <p:sldId id="290" r:id="rId7"/>
    <p:sldId id="294" r:id="rId8"/>
    <p:sldId id="296" r:id="rId9"/>
    <p:sldId id="295" r:id="rId10"/>
    <p:sldId id="297" r:id="rId11"/>
    <p:sldId id="298" r:id="rId12"/>
    <p:sldId id="299" r:id="rId13"/>
    <p:sldId id="291" r:id="rId14"/>
    <p:sldId id="292" r:id="rId15"/>
    <p:sldId id="310" r:id="rId16"/>
    <p:sldId id="311" r:id="rId17"/>
    <p:sldId id="312" r:id="rId18"/>
    <p:sldId id="313" r:id="rId19"/>
    <p:sldId id="314" r:id="rId20"/>
    <p:sldId id="293" r:id="rId21"/>
    <p:sldId id="300" r:id="rId22"/>
    <p:sldId id="301" r:id="rId23"/>
    <p:sldId id="302" r:id="rId24"/>
    <p:sldId id="303" r:id="rId25"/>
    <p:sldId id="305" r:id="rId26"/>
    <p:sldId id="306" r:id="rId27"/>
    <p:sldId id="304" r:id="rId28"/>
    <p:sldId id="282" r:id="rId29"/>
    <p:sldId id="283" r:id="rId30"/>
  </p:sldIdLst>
  <p:sldSz cx="9144000" cy="6858000" type="letter"/>
  <p:notesSz cx="9388475" cy="7102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3" d="100"/>
          <a:sy n="83" d="100"/>
        </p:scale>
        <p:origin x="1478"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AF8643-50C5-40FA-B819-E920E35BAF8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931F908-5D4D-4CF4-B62D-5105445EE37C}">
      <dgm:prSet/>
      <dgm:spPr/>
      <dgm:t>
        <a:bodyPr/>
        <a:lstStyle/>
        <a:p>
          <a:r>
            <a:rPr lang="en-US" dirty="0"/>
            <a:t>PTA Development Days</a:t>
          </a:r>
        </a:p>
      </dgm:t>
    </dgm:pt>
    <dgm:pt modelId="{B190C184-B1E7-4341-8B44-3E1E811B0261}" type="parTrans" cxnId="{0E98E3DF-C0AE-4A19-86D7-EDAF6EE44B8A}">
      <dgm:prSet/>
      <dgm:spPr/>
      <dgm:t>
        <a:bodyPr/>
        <a:lstStyle/>
        <a:p>
          <a:endParaRPr lang="en-US"/>
        </a:p>
      </dgm:t>
    </dgm:pt>
    <dgm:pt modelId="{633A18E1-1EAF-42FE-903E-DE916F828DA5}" type="sibTrans" cxnId="{0E98E3DF-C0AE-4A19-86D7-EDAF6EE44B8A}">
      <dgm:prSet/>
      <dgm:spPr/>
      <dgm:t>
        <a:bodyPr/>
        <a:lstStyle/>
        <a:p>
          <a:endParaRPr lang="en-US"/>
        </a:p>
      </dgm:t>
    </dgm:pt>
    <dgm:pt modelId="{833A8D55-4AB0-4DF7-8704-14DB066CD68A}">
      <dgm:prSet/>
      <dgm:spPr/>
      <dgm:t>
        <a:bodyPr/>
        <a:lstStyle/>
        <a:p>
          <a:r>
            <a:rPr lang="en-US" dirty="0"/>
            <a:t>Programs &amp; Grants</a:t>
          </a:r>
        </a:p>
      </dgm:t>
    </dgm:pt>
    <dgm:pt modelId="{DE87615E-C718-4891-8B89-C21398C1FC02}" type="parTrans" cxnId="{D8C68537-0DB2-4CD7-B3E9-E73BBC265379}">
      <dgm:prSet/>
      <dgm:spPr/>
      <dgm:t>
        <a:bodyPr/>
        <a:lstStyle/>
        <a:p>
          <a:endParaRPr lang="en-US"/>
        </a:p>
      </dgm:t>
    </dgm:pt>
    <dgm:pt modelId="{04F787FA-0FFE-4AB8-B48B-3B48E015F0D9}" type="sibTrans" cxnId="{D8C68537-0DB2-4CD7-B3E9-E73BBC265379}">
      <dgm:prSet/>
      <dgm:spPr/>
      <dgm:t>
        <a:bodyPr/>
        <a:lstStyle/>
        <a:p>
          <a:endParaRPr lang="en-US"/>
        </a:p>
      </dgm:t>
    </dgm:pt>
    <dgm:pt modelId="{261CB7D5-4010-43A4-A8DE-0636ACA0028E}">
      <dgm:prSet/>
      <dgm:spPr/>
      <dgm:t>
        <a:bodyPr/>
        <a:lstStyle/>
        <a:p>
          <a:r>
            <a:rPr lang="en-US" b="1" dirty="0">
              <a:solidFill>
                <a:schemeClr val="tx1"/>
              </a:solidFill>
              <a:effectLst/>
              <a:latin typeface="Arial" panose="020B0604020202020204" pitchFamily="34" charset="0"/>
              <a:ea typeface="Calibri" panose="020F0502020204030204" pitchFamily="34" charset="0"/>
              <a:cs typeface="Arial" panose="020B0604020202020204" pitchFamily="34" charset="0"/>
            </a:rPr>
            <a:t>Workshop</a:t>
          </a:r>
          <a:endParaRPr lang="en-US" dirty="0">
            <a:solidFill>
              <a:schemeClr val="tx1"/>
            </a:solidFill>
          </a:endParaRPr>
        </a:p>
      </dgm:t>
    </dgm:pt>
    <dgm:pt modelId="{0BA5D7A0-3A67-479F-9555-3957679305DA}" type="parTrans" cxnId="{68263FCF-6573-4F57-BEEB-C9D2E65C8AFE}">
      <dgm:prSet/>
      <dgm:spPr/>
      <dgm:t>
        <a:bodyPr/>
        <a:lstStyle/>
        <a:p>
          <a:endParaRPr lang="en-US"/>
        </a:p>
      </dgm:t>
    </dgm:pt>
    <dgm:pt modelId="{CDE3370D-D3FD-4374-AE02-29170D7473CE}" type="sibTrans" cxnId="{68263FCF-6573-4F57-BEEB-C9D2E65C8AFE}">
      <dgm:prSet/>
      <dgm:spPr/>
      <dgm:t>
        <a:bodyPr/>
        <a:lstStyle/>
        <a:p>
          <a:endParaRPr lang="en-US"/>
        </a:p>
      </dgm:t>
    </dgm:pt>
    <dgm:pt modelId="{935C115D-AFA6-4FB8-804B-35319DCDFB7A}" type="pres">
      <dgm:prSet presAssocID="{53AF8643-50C5-40FA-B819-E920E35BAF8F}" presName="vert0" presStyleCnt="0">
        <dgm:presLayoutVars>
          <dgm:dir/>
          <dgm:animOne val="branch"/>
          <dgm:animLvl val="lvl"/>
        </dgm:presLayoutVars>
      </dgm:prSet>
      <dgm:spPr/>
    </dgm:pt>
    <dgm:pt modelId="{AEF76904-3239-474A-9FD7-983D41DFC1FB}" type="pres">
      <dgm:prSet presAssocID="{5931F908-5D4D-4CF4-B62D-5105445EE37C}" presName="thickLine" presStyleLbl="alignNode1" presStyleIdx="0" presStyleCnt="3"/>
      <dgm:spPr/>
    </dgm:pt>
    <dgm:pt modelId="{1F5BD77F-6003-4425-B768-3B808AB2538E}" type="pres">
      <dgm:prSet presAssocID="{5931F908-5D4D-4CF4-B62D-5105445EE37C}" presName="horz1" presStyleCnt="0"/>
      <dgm:spPr/>
    </dgm:pt>
    <dgm:pt modelId="{7F55485F-CE1E-4A55-81C6-E0FEAC04477C}" type="pres">
      <dgm:prSet presAssocID="{5931F908-5D4D-4CF4-B62D-5105445EE37C}" presName="tx1" presStyleLbl="revTx" presStyleIdx="0" presStyleCnt="3"/>
      <dgm:spPr/>
    </dgm:pt>
    <dgm:pt modelId="{DBDD65B0-5B7D-4187-87F2-1FE9F5C0CDA7}" type="pres">
      <dgm:prSet presAssocID="{5931F908-5D4D-4CF4-B62D-5105445EE37C}" presName="vert1" presStyleCnt="0"/>
      <dgm:spPr/>
    </dgm:pt>
    <dgm:pt modelId="{2C31F680-F74A-449F-8865-CA54196E892F}" type="pres">
      <dgm:prSet presAssocID="{833A8D55-4AB0-4DF7-8704-14DB066CD68A}" presName="thickLine" presStyleLbl="alignNode1" presStyleIdx="1" presStyleCnt="3"/>
      <dgm:spPr/>
    </dgm:pt>
    <dgm:pt modelId="{E8DEB78F-ACD9-4159-80BF-EBE16DAEBA12}" type="pres">
      <dgm:prSet presAssocID="{833A8D55-4AB0-4DF7-8704-14DB066CD68A}" presName="horz1" presStyleCnt="0"/>
      <dgm:spPr/>
    </dgm:pt>
    <dgm:pt modelId="{50AB2D15-998C-445C-8F69-27A7763E1EDA}" type="pres">
      <dgm:prSet presAssocID="{833A8D55-4AB0-4DF7-8704-14DB066CD68A}" presName="tx1" presStyleLbl="revTx" presStyleIdx="1" presStyleCnt="3"/>
      <dgm:spPr/>
    </dgm:pt>
    <dgm:pt modelId="{1E9B58C8-6AB1-4254-8092-39BCC79C39A2}" type="pres">
      <dgm:prSet presAssocID="{833A8D55-4AB0-4DF7-8704-14DB066CD68A}" presName="vert1" presStyleCnt="0"/>
      <dgm:spPr/>
    </dgm:pt>
    <dgm:pt modelId="{47F15DB5-15E1-4F88-9427-EADDC4372EB8}" type="pres">
      <dgm:prSet presAssocID="{261CB7D5-4010-43A4-A8DE-0636ACA0028E}" presName="thickLine" presStyleLbl="alignNode1" presStyleIdx="2" presStyleCnt="3"/>
      <dgm:spPr/>
    </dgm:pt>
    <dgm:pt modelId="{6D38C690-D9B1-4D13-9E1D-D76530D7B065}" type="pres">
      <dgm:prSet presAssocID="{261CB7D5-4010-43A4-A8DE-0636ACA0028E}" presName="horz1" presStyleCnt="0"/>
      <dgm:spPr/>
    </dgm:pt>
    <dgm:pt modelId="{BA289B55-2184-4B17-AEBD-0ADE2B72499C}" type="pres">
      <dgm:prSet presAssocID="{261CB7D5-4010-43A4-A8DE-0636ACA0028E}" presName="tx1" presStyleLbl="revTx" presStyleIdx="2" presStyleCnt="3"/>
      <dgm:spPr/>
    </dgm:pt>
    <dgm:pt modelId="{2B6668B4-75A9-466B-A6D1-07E5CBF546CA}" type="pres">
      <dgm:prSet presAssocID="{261CB7D5-4010-43A4-A8DE-0636ACA0028E}" presName="vert1" presStyleCnt="0"/>
      <dgm:spPr/>
    </dgm:pt>
  </dgm:ptLst>
  <dgm:cxnLst>
    <dgm:cxn modelId="{707E5802-9069-4EFB-ADAC-10F5112D35D5}" type="presOf" srcId="{5931F908-5D4D-4CF4-B62D-5105445EE37C}" destId="{7F55485F-CE1E-4A55-81C6-E0FEAC04477C}" srcOrd="0" destOrd="0" presId="urn:microsoft.com/office/officeart/2008/layout/LinedList"/>
    <dgm:cxn modelId="{6F6FA516-C864-49C7-A34A-9A34AB7E754C}" type="presOf" srcId="{833A8D55-4AB0-4DF7-8704-14DB066CD68A}" destId="{50AB2D15-998C-445C-8F69-27A7763E1EDA}" srcOrd="0" destOrd="0" presId="urn:microsoft.com/office/officeart/2008/layout/LinedList"/>
    <dgm:cxn modelId="{D8C68537-0DB2-4CD7-B3E9-E73BBC265379}" srcId="{53AF8643-50C5-40FA-B819-E920E35BAF8F}" destId="{833A8D55-4AB0-4DF7-8704-14DB066CD68A}" srcOrd="1" destOrd="0" parTransId="{DE87615E-C718-4891-8B89-C21398C1FC02}" sibTransId="{04F787FA-0FFE-4AB8-B48B-3B48E015F0D9}"/>
    <dgm:cxn modelId="{7CCC4038-4951-40A8-B8F9-E0D5B7BC01E6}" type="presOf" srcId="{53AF8643-50C5-40FA-B819-E920E35BAF8F}" destId="{935C115D-AFA6-4FB8-804B-35319DCDFB7A}" srcOrd="0" destOrd="0" presId="urn:microsoft.com/office/officeart/2008/layout/LinedList"/>
    <dgm:cxn modelId="{45F44870-4729-404B-8EF4-559814F72004}" type="presOf" srcId="{261CB7D5-4010-43A4-A8DE-0636ACA0028E}" destId="{BA289B55-2184-4B17-AEBD-0ADE2B72499C}" srcOrd="0" destOrd="0" presId="urn:microsoft.com/office/officeart/2008/layout/LinedList"/>
    <dgm:cxn modelId="{68263FCF-6573-4F57-BEEB-C9D2E65C8AFE}" srcId="{53AF8643-50C5-40FA-B819-E920E35BAF8F}" destId="{261CB7D5-4010-43A4-A8DE-0636ACA0028E}" srcOrd="2" destOrd="0" parTransId="{0BA5D7A0-3A67-479F-9555-3957679305DA}" sibTransId="{CDE3370D-D3FD-4374-AE02-29170D7473CE}"/>
    <dgm:cxn modelId="{0E98E3DF-C0AE-4A19-86D7-EDAF6EE44B8A}" srcId="{53AF8643-50C5-40FA-B819-E920E35BAF8F}" destId="{5931F908-5D4D-4CF4-B62D-5105445EE37C}" srcOrd="0" destOrd="0" parTransId="{B190C184-B1E7-4341-8B44-3E1E811B0261}" sibTransId="{633A18E1-1EAF-42FE-903E-DE916F828DA5}"/>
    <dgm:cxn modelId="{9D5E3EE9-B81D-498E-9178-970DF75F9B0A}" type="presParOf" srcId="{935C115D-AFA6-4FB8-804B-35319DCDFB7A}" destId="{AEF76904-3239-474A-9FD7-983D41DFC1FB}" srcOrd="0" destOrd="0" presId="urn:microsoft.com/office/officeart/2008/layout/LinedList"/>
    <dgm:cxn modelId="{16540EA8-2767-4FEB-A609-7E9B1AB5A2C8}" type="presParOf" srcId="{935C115D-AFA6-4FB8-804B-35319DCDFB7A}" destId="{1F5BD77F-6003-4425-B768-3B808AB2538E}" srcOrd="1" destOrd="0" presId="urn:microsoft.com/office/officeart/2008/layout/LinedList"/>
    <dgm:cxn modelId="{5B3A6238-BAB3-4234-AF52-6BDC083718C3}" type="presParOf" srcId="{1F5BD77F-6003-4425-B768-3B808AB2538E}" destId="{7F55485F-CE1E-4A55-81C6-E0FEAC04477C}" srcOrd="0" destOrd="0" presId="urn:microsoft.com/office/officeart/2008/layout/LinedList"/>
    <dgm:cxn modelId="{A3519801-E5FA-4839-899E-E1886492FA2C}" type="presParOf" srcId="{1F5BD77F-6003-4425-B768-3B808AB2538E}" destId="{DBDD65B0-5B7D-4187-87F2-1FE9F5C0CDA7}" srcOrd="1" destOrd="0" presId="urn:microsoft.com/office/officeart/2008/layout/LinedList"/>
    <dgm:cxn modelId="{09D27A58-68F3-4CB9-9473-DEE09688CC0B}" type="presParOf" srcId="{935C115D-AFA6-4FB8-804B-35319DCDFB7A}" destId="{2C31F680-F74A-449F-8865-CA54196E892F}" srcOrd="2" destOrd="0" presId="urn:microsoft.com/office/officeart/2008/layout/LinedList"/>
    <dgm:cxn modelId="{E2368BC4-0049-4225-AA49-0D6AE5F8D83E}" type="presParOf" srcId="{935C115D-AFA6-4FB8-804B-35319DCDFB7A}" destId="{E8DEB78F-ACD9-4159-80BF-EBE16DAEBA12}" srcOrd="3" destOrd="0" presId="urn:microsoft.com/office/officeart/2008/layout/LinedList"/>
    <dgm:cxn modelId="{C4D146F1-A253-4D47-B3CB-34B347563BD9}" type="presParOf" srcId="{E8DEB78F-ACD9-4159-80BF-EBE16DAEBA12}" destId="{50AB2D15-998C-445C-8F69-27A7763E1EDA}" srcOrd="0" destOrd="0" presId="urn:microsoft.com/office/officeart/2008/layout/LinedList"/>
    <dgm:cxn modelId="{AED58CC2-1E93-4172-A604-F90033C4545D}" type="presParOf" srcId="{E8DEB78F-ACD9-4159-80BF-EBE16DAEBA12}" destId="{1E9B58C8-6AB1-4254-8092-39BCC79C39A2}" srcOrd="1" destOrd="0" presId="urn:microsoft.com/office/officeart/2008/layout/LinedList"/>
    <dgm:cxn modelId="{0AE23D05-07EC-41DB-93B1-4CE9E2C7BAB7}" type="presParOf" srcId="{935C115D-AFA6-4FB8-804B-35319DCDFB7A}" destId="{47F15DB5-15E1-4F88-9427-EADDC4372EB8}" srcOrd="4" destOrd="0" presId="urn:microsoft.com/office/officeart/2008/layout/LinedList"/>
    <dgm:cxn modelId="{086347A6-6FD6-4E48-ACAE-6ADB75391486}" type="presParOf" srcId="{935C115D-AFA6-4FB8-804B-35319DCDFB7A}" destId="{6D38C690-D9B1-4D13-9E1D-D76530D7B065}" srcOrd="5" destOrd="0" presId="urn:microsoft.com/office/officeart/2008/layout/LinedList"/>
    <dgm:cxn modelId="{BA80DF56-2540-49D4-A1E0-54696FF2A637}" type="presParOf" srcId="{6D38C690-D9B1-4D13-9E1D-D76530D7B065}" destId="{BA289B55-2184-4B17-AEBD-0ADE2B72499C}" srcOrd="0" destOrd="0" presId="urn:microsoft.com/office/officeart/2008/layout/LinedList"/>
    <dgm:cxn modelId="{310423EA-105E-42C8-8D40-203407D16F55}" type="presParOf" srcId="{6D38C690-D9B1-4D13-9E1D-D76530D7B065}" destId="{2B6668B4-75A9-466B-A6D1-07E5CBF546C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76904-3239-474A-9FD7-983D41DFC1FB}">
      <dsp:nvSpPr>
        <dsp:cNvPr id="0" name=""/>
        <dsp:cNvSpPr/>
      </dsp:nvSpPr>
      <dsp:spPr>
        <a:xfrm>
          <a:off x="0" y="796"/>
          <a:ext cx="79248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55485F-CE1E-4A55-81C6-E0FEAC04477C}">
      <dsp:nvSpPr>
        <dsp:cNvPr id="0" name=""/>
        <dsp:cNvSpPr/>
      </dsp:nvSpPr>
      <dsp:spPr>
        <a:xfrm>
          <a:off x="0" y="796"/>
          <a:ext cx="7924800" cy="543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PTA Development Days</a:t>
          </a:r>
        </a:p>
      </dsp:txBody>
      <dsp:txXfrm>
        <a:off x="0" y="796"/>
        <a:ext cx="7924800" cy="543207"/>
      </dsp:txXfrm>
    </dsp:sp>
    <dsp:sp modelId="{2C31F680-F74A-449F-8865-CA54196E892F}">
      <dsp:nvSpPr>
        <dsp:cNvPr id="0" name=""/>
        <dsp:cNvSpPr/>
      </dsp:nvSpPr>
      <dsp:spPr>
        <a:xfrm>
          <a:off x="0" y="544004"/>
          <a:ext cx="79248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AB2D15-998C-445C-8F69-27A7763E1EDA}">
      <dsp:nvSpPr>
        <dsp:cNvPr id="0" name=""/>
        <dsp:cNvSpPr/>
      </dsp:nvSpPr>
      <dsp:spPr>
        <a:xfrm>
          <a:off x="0" y="544004"/>
          <a:ext cx="7924800" cy="543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Programs &amp; Grants</a:t>
          </a:r>
        </a:p>
      </dsp:txBody>
      <dsp:txXfrm>
        <a:off x="0" y="544004"/>
        <a:ext cx="7924800" cy="543207"/>
      </dsp:txXfrm>
    </dsp:sp>
    <dsp:sp modelId="{47F15DB5-15E1-4F88-9427-EADDC4372EB8}">
      <dsp:nvSpPr>
        <dsp:cNvPr id="0" name=""/>
        <dsp:cNvSpPr/>
      </dsp:nvSpPr>
      <dsp:spPr>
        <a:xfrm>
          <a:off x="0" y="1087211"/>
          <a:ext cx="79248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289B55-2184-4B17-AEBD-0ADE2B72499C}">
      <dsp:nvSpPr>
        <dsp:cNvPr id="0" name=""/>
        <dsp:cNvSpPr/>
      </dsp:nvSpPr>
      <dsp:spPr>
        <a:xfrm>
          <a:off x="0" y="1087211"/>
          <a:ext cx="7924800" cy="543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Workshop</a:t>
          </a:r>
          <a:endParaRPr lang="en-US" sz="2500" kern="1200" dirty="0">
            <a:solidFill>
              <a:schemeClr val="tx1"/>
            </a:solidFill>
          </a:endParaRPr>
        </a:p>
      </dsp:txBody>
      <dsp:txXfrm>
        <a:off x="0" y="1087211"/>
        <a:ext cx="7924800" cy="54320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24A7B3C-5AED-0DC2-FECF-91665E3F7151}"/>
              </a:ext>
            </a:extLst>
          </p:cNvPr>
          <p:cNvSpPr>
            <a:spLocks noGrp="1"/>
          </p:cNvSpPr>
          <p:nvPr>
            <p:ph type="hdr" sz="quarter"/>
          </p:nvPr>
        </p:nvSpPr>
        <p:spPr>
          <a:xfrm>
            <a:off x="2" y="1"/>
            <a:ext cx="4068339" cy="356357"/>
          </a:xfrm>
          <a:prstGeom prst="rect">
            <a:avLst/>
          </a:prstGeom>
        </p:spPr>
        <p:txBody>
          <a:bodyPr vert="horz" lIns="94221" tIns="47110" rIns="94221" bIns="47110" rtlCol="0"/>
          <a:lstStyle>
            <a:lvl1pPr algn="l">
              <a:defRPr sz="1200"/>
            </a:lvl1pPr>
          </a:lstStyle>
          <a:p>
            <a:endParaRPr lang="en-US"/>
          </a:p>
        </p:txBody>
      </p:sp>
      <p:sp>
        <p:nvSpPr>
          <p:cNvPr id="3" name="Date Placeholder 2">
            <a:extLst>
              <a:ext uri="{FF2B5EF4-FFF2-40B4-BE49-F238E27FC236}">
                <a16:creationId xmlns:a16="http://schemas.microsoft.com/office/drawing/2014/main" id="{3B0D2AC2-2A99-6599-706F-29E7BC65CB75}"/>
              </a:ext>
            </a:extLst>
          </p:cNvPr>
          <p:cNvSpPr>
            <a:spLocks noGrp="1"/>
          </p:cNvSpPr>
          <p:nvPr>
            <p:ph type="dt" sz="quarter" idx="1"/>
          </p:nvPr>
        </p:nvSpPr>
        <p:spPr>
          <a:xfrm>
            <a:off x="5317965" y="1"/>
            <a:ext cx="4068339" cy="356357"/>
          </a:xfrm>
          <a:prstGeom prst="rect">
            <a:avLst/>
          </a:prstGeom>
        </p:spPr>
        <p:txBody>
          <a:bodyPr vert="horz" lIns="94221" tIns="47110" rIns="94221" bIns="47110" rtlCol="0"/>
          <a:lstStyle>
            <a:lvl1pPr algn="r">
              <a:defRPr sz="1200"/>
            </a:lvl1pPr>
          </a:lstStyle>
          <a:p>
            <a:fld id="{E8CB47DD-342A-4327-BA2F-703279097079}" type="datetimeFigureOut">
              <a:rPr lang="en-US" smtClean="0"/>
              <a:t>9/12/2023</a:t>
            </a:fld>
            <a:endParaRPr lang="en-US"/>
          </a:p>
        </p:txBody>
      </p:sp>
      <p:sp>
        <p:nvSpPr>
          <p:cNvPr id="4" name="Footer Placeholder 3">
            <a:extLst>
              <a:ext uri="{FF2B5EF4-FFF2-40B4-BE49-F238E27FC236}">
                <a16:creationId xmlns:a16="http://schemas.microsoft.com/office/drawing/2014/main" id="{D2834179-90E6-242A-F72B-C14B3427D46A}"/>
              </a:ext>
            </a:extLst>
          </p:cNvPr>
          <p:cNvSpPr>
            <a:spLocks noGrp="1"/>
          </p:cNvSpPr>
          <p:nvPr>
            <p:ph type="ftr" sz="quarter" idx="2"/>
          </p:nvPr>
        </p:nvSpPr>
        <p:spPr>
          <a:xfrm>
            <a:off x="2" y="6746119"/>
            <a:ext cx="4068339" cy="356356"/>
          </a:xfrm>
          <a:prstGeom prst="rect">
            <a:avLst/>
          </a:prstGeom>
        </p:spPr>
        <p:txBody>
          <a:bodyPr vert="horz" lIns="94221" tIns="47110" rIns="94221" bIns="4711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75E7072-E3F2-D4A2-9521-6CC7EDB3423C}"/>
              </a:ext>
            </a:extLst>
          </p:cNvPr>
          <p:cNvSpPr>
            <a:spLocks noGrp="1"/>
          </p:cNvSpPr>
          <p:nvPr>
            <p:ph type="sldNum" sz="quarter" idx="3"/>
          </p:nvPr>
        </p:nvSpPr>
        <p:spPr>
          <a:xfrm>
            <a:off x="5317965" y="6746119"/>
            <a:ext cx="4068339" cy="356356"/>
          </a:xfrm>
          <a:prstGeom prst="rect">
            <a:avLst/>
          </a:prstGeom>
        </p:spPr>
        <p:txBody>
          <a:bodyPr vert="horz" lIns="94221" tIns="47110" rIns="94221" bIns="47110" rtlCol="0" anchor="b"/>
          <a:lstStyle>
            <a:lvl1pPr algn="r">
              <a:defRPr sz="1200"/>
            </a:lvl1pPr>
          </a:lstStyle>
          <a:p>
            <a:fld id="{4DD1A77E-7E86-4CF4-BFDE-573407A96A4D}" type="slidenum">
              <a:rPr lang="en-US" smtClean="0"/>
              <a:t>‹#›</a:t>
            </a:fld>
            <a:endParaRPr lang="en-US"/>
          </a:p>
        </p:txBody>
      </p:sp>
    </p:spTree>
    <p:extLst>
      <p:ext uri="{BB962C8B-B14F-4D97-AF65-F5344CB8AC3E}">
        <p14:creationId xmlns:p14="http://schemas.microsoft.com/office/powerpoint/2010/main" val="26115595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4068339" cy="356357"/>
          </a:xfrm>
          <a:prstGeom prst="rect">
            <a:avLst/>
          </a:prstGeom>
        </p:spPr>
        <p:txBody>
          <a:bodyPr vert="horz" lIns="94221" tIns="47110" rIns="94221" bIns="47110" rtlCol="0"/>
          <a:lstStyle>
            <a:lvl1pPr algn="l">
              <a:defRPr sz="1200"/>
            </a:lvl1pPr>
          </a:lstStyle>
          <a:p>
            <a:endParaRPr lang="en-US"/>
          </a:p>
        </p:txBody>
      </p:sp>
      <p:sp>
        <p:nvSpPr>
          <p:cNvPr id="3" name="Date Placeholder 2"/>
          <p:cNvSpPr>
            <a:spLocks noGrp="1"/>
          </p:cNvSpPr>
          <p:nvPr>
            <p:ph type="dt" idx="1"/>
          </p:nvPr>
        </p:nvSpPr>
        <p:spPr>
          <a:xfrm>
            <a:off x="5317965" y="1"/>
            <a:ext cx="4068339" cy="356357"/>
          </a:xfrm>
          <a:prstGeom prst="rect">
            <a:avLst/>
          </a:prstGeom>
        </p:spPr>
        <p:txBody>
          <a:bodyPr vert="horz" lIns="94221" tIns="47110" rIns="94221" bIns="47110" rtlCol="0"/>
          <a:lstStyle>
            <a:lvl1pPr algn="r">
              <a:defRPr sz="1200"/>
            </a:lvl1pPr>
          </a:lstStyle>
          <a:p>
            <a:fld id="{90617CF4-FB97-45A7-8FB2-A75E42E4D7E3}" type="datetimeFigureOut">
              <a:rPr lang="en-US" smtClean="0"/>
              <a:t>9/12/2023</a:t>
            </a:fld>
            <a:endParaRPr lang="en-US"/>
          </a:p>
        </p:txBody>
      </p:sp>
      <p:sp>
        <p:nvSpPr>
          <p:cNvPr id="4" name="Slide Image Placeholder 3"/>
          <p:cNvSpPr>
            <a:spLocks noGrp="1" noRot="1" noChangeAspect="1"/>
          </p:cNvSpPr>
          <p:nvPr>
            <p:ph type="sldImg" idx="2"/>
          </p:nvPr>
        </p:nvSpPr>
        <p:spPr>
          <a:xfrm>
            <a:off x="3097213" y="887413"/>
            <a:ext cx="3194050" cy="2397125"/>
          </a:xfrm>
          <a:prstGeom prst="rect">
            <a:avLst/>
          </a:prstGeom>
          <a:noFill/>
          <a:ln w="12700">
            <a:solidFill>
              <a:prstClr val="black"/>
            </a:solidFill>
          </a:ln>
        </p:spPr>
        <p:txBody>
          <a:bodyPr vert="horz" lIns="94221" tIns="47110" rIns="94221" bIns="47110" rtlCol="0" anchor="ctr"/>
          <a:lstStyle/>
          <a:p>
            <a:endParaRPr lang="en-US"/>
          </a:p>
        </p:txBody>
      </p:sp>
      <p:sp>
        <p:nvSpPr>
          <p:cNvPr id="5" name="Notes Placeholder 4"/>
          <p:cNvSpPr>
            <a:spLocks noGrp="1"/>
          </p:cNvSpPr>
          <p:nvPr>
            <p:ph type="body" sz="quarter" idx="3"/>
          </p:nvPr>
        </p:nvSpPr>
        <p:spPr>
          <a:xfrm>
            <a:off x="938848" y="3418066"/>
            <a:ext cx="7510780" cy="2796600"/>
          </a:xfrm>
          <a:prstGeom prst="rect">
            <a:avLst/>
          </a:prstGeom>
        </p:spPr>
        <p:txBody>
          <a:bodyPr vert="horz" lIns="94221" tIns="47110" rIns="94221" bIns="4711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6746119"/>
            <a:ext cx="4068339" cy="356356"/>
          </a:xfrm>
          <a:prstGeom prst="rect">
            <a:avLst/>
          </a:prstGeom>
        </p:spPr>
        <p:txBody>
          <a:bodyPr vert="horz" lIns="94221" tIns="47110" rIns="94221" bIns="47110" rtlCol="0" anchor="b"/>
          <a:lstStyle>
            <a:lvl1pPr algn="l">
              <a:defRPr sz="1200"/>
            </a:lvl1pPr>
          </a:lstStyle>
          <a:p>
            <a:endParaRPr lang="en-US"/>
          </a:p>
        </p:txBody>
      </p:sp>
      <p:sp>
        <p:nvSpPr>
          <p:cNvPr id="7" name="Slide Number Placeholder 6"/>
          <p:cNvSpPr>
            <a:spLocks noGrp="1"/>
          </p:cNvSpPr>
          <p:nvPr>
            <p:ph type="sldNum" sz="quarter" idx="5"/>
          </p:nvPr>
        </p:nvSpPr>
        <p:spPr>
          <a:xfrm>
            <a:off x="5317965" y="6746119"/>
            <a:ext cx="4068339" cy="356356"/>
          </a:xfrm>
          <a:prstGeom prst="rect">
            <a:avLst/>
          </a:prstGeom>
        </p:spPr>
        <p:txBody>
          <a:bodyPr vert="horz" lIns="94221" tIns="47110" rIns="94221" bIns="47110" rtlCol="0" anchor="b"/>
          <a:lstStyle>
            <a:lvl1pPr algn="r">
              <a:defRPr sz="1200"/>
            </a:lvl1pPr>
          </a:lstStyle>
          <a:p>
            <a:fld id="{2F3E1000-B802-47CC-9D1E-1B1279607B87}" type="slidenum">
              <a:rPr lang="en-US" smtClean="0"/>
              <a:t>‹#›</a:t>
            </a:fld>
            <a:endParaRPr lang="en-US"/>
          </a:p>
        </p:txBody>
      </p:sp>
    </p:spTree>
    <p:extLst>
      <p:ext uri="{BB962C8B-B14F-4D97-AF65-F5344CB8AC3E}">
        <p14:creationId xmlns:p14="http://schemas.microsoft.com/office/powerpoint/2010/main" val="55000480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8E5C980-3C21-4B5D-B65E-93E6BF538932}" type="datetime1">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A47F4E-A3E1-4F24-A3FF-31CFD2C1465F}" type="slidenum">
              <a:rPr lang="en-US" smtClean="0"/>
              <a:t>‹#›</a:t>
            </a:fld>
            <a:endParaRPr lang="en-US"/>
          </a:p>
        </p:txBody>
      </p:sp>
    </p:spTree>
    <p:extLst>
      <p:ext uri="{BB962C8B-B14F-4D97-AF65-F5344CB8AC3E}">
        <p14:creationId xmlns:p14="http://schemas.microsoft.com/office/powerpoint/2010/main" val="3159602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45FED0-CA76-499B-AD0F-16D2D556316E}" type="datetime1">
              <a:rPr lang="en-US" smtClean="0"/>
              <a:t>9/12/2023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A47F4E-A3E1-4F24-A3FF-31CFD2C1465F}" type="slidenum">
              <a:rPr lang="en-US" smtClean="0"/>
              <a:t>‹#›</a:t>
            </a:fld>
            <a:endParaRPr lang="en-US"/>
          </a:p>
        </p:txBody>
      </p:sp>
    </p:spTree>
    <p:extLst>
      <p:ext uri="{BB962C8B-B14F-4D97-AF65-F5344CB8AC3E}">
        <p14:creationId xmlns:p14="http://schemas.microsoft.com/office/powerpoint/2010/main" val="117269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8E42AF-000E-453F-83A5-707B76F008FE}" type="datetime1">
              <a:rPr lang="en-US" smtClean="0"/>
              <a:t>9/12/2023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A47F4E-A3E1-4F24-A3FF-31CFD2C1465F}" type="slidenum">
              <a:rPr lang="en-US" smtClean="0"/>
              <a:t>‹#›</a:t>
            </a:fld>
            <a:endParaRPr lang="en-US"/>
          </a:p>
        </p:txBody>
      </p:sp>
    </p:spTree>
    <p:extLst>
      <p:ext uri="{BB962C8B-B14F-4D97-AF65-F5344CB8AC3E}">
        <p14:creationId xmlns:p14="http://schemas.microsoft.com/office/powerpoint/2010/main" val="1064082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E8B9E0-460E-4D80-BD9B-3AA7269E068C}" type="datetime1">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A47F4E-A3E1-4F24-A3FF-31CFD2C1465F}" type="slidenum">
              <a:rPr lang="en-US" smtClean="0"/>
              <a:t>‹#›</a:t>
            </a:fld>
            <a:endParaRPr lang="en-US"/>
          </a:p>
        </p:txBody>
      </p:sp>
    </p:spTree>
    <p:extLst>
      <p:ext uri="{BB962C8B-B14F-4D97-AF65-F5344CB8AC3E}">
        <p14:creationId xmlns:p14="http://schemas.microsoft.com/office/powerpoint/2010/main" val="4164830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E559A5-B247-4871-B22B-1228760D1049}" type="datetime1">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A47F4E-A3E1-4F24-A3FF-31CFD2C1465F}" type="slidenum">
              <a:rPr lang="en-US" smtClean="0"/>
              <a:t>‹#›</a:t>
            </a:fld>
            <a:endParaRPr lang="en-US"/>
          </a:p>
        </p:txBody>
      </p:sp>
    </p:spTree>
    <p:extLst>
      <p:ext uri="{BB962C8B-B14F-4D97-AF65-F5344CB8AC3E}">
        <p14:creationId xmlns:p14="http://schemas.microsoft.com/office/powerpoint/2010/main" val="96550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EE16A827-7DFF-43A9-B977-4F7A3C59ACB3}" type="datetime1">
              <a:rPr lang="en-US" smtClean="0"/>
              <a:t>9/12/2023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6AA47F4E-A3E1-4F24-A3FF-31CFD2C1465F}" type="slidenum">
              <a:rPr lang="en-US" smtClean="0"/>
              <a:t>‹#›</a:t>
            </a:fld>
            <a:endParaRPr lang="en-US"/>
          </a:p>
        </p:txBody>
      </p:sp>
    </p:spTree>
    <p:extLst>
      <p:ext uri="{BB962C8B-B14F-4D97-AF65-F5344CB8AC3E}">
        <p14:creationId xmlns:p14="http://schemas.microsoft.com/office/powerpoint/2010/main" val="1605322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4BA16341-C0D1-4DE4-A9DB-98E9E3F8447A}" type="datetime1">
              <a:rPr lang="en-US" smtClean="0"/>
              <a:t>9/12/2023</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6AA47F4E-A3E1-4F24-A3FF-31CFD2C1465F}" type="slidenum">
              <a:rPr lang="en-US" smtClean="0"/>
              <a:t>‹#›</a:t>
            </a:fld>
            <a:endParaRPr lang="en-US"/>
          </a:p>
        </p:txBody>
      </p:sp>
    </p:spTree>
    <p:extLst>
      <p:ext uri="{BB962C8B-B14F-4D97-AF65-F5344CB8AC3E}">
        <p14:creationId xmlns:p14="http://schemas.microsoft.com/office/powerpoint/2010/main" val="1426491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DDAC915C-B2BB-4656-85A0-91F04EE64154}" type="datetime1">
              <a:rPr lang="en-US" smtClean="0"/>
              <a:t>9/12/2023</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6AA47F4E-A3E1-4F24-A3FF-31CFD2C1465F}" type="slidenum">
              <a:rPr lang="en-US" smtClean="0"/>
              <a:t>‹#›</a:t>
            </a:fld>
            <a:endParaRPr lang="en-US"/>
          </a:p>
        </p:txBody>
      </p:sp>
    </p:spTree>
    <p:extLst>
      <p:ext uri="{BB962C8B-B14F-4D97-AF65-F5344CB8AC3E}">
        <p14:creationId xmlns:p14="http://schemas.microsoft.com/office/powerpoint/2010/main" val="2179764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3D689AB-8AFE-4A38-803D-0C331E8A5379}" type="datetime1">
              <a:rPr lang="en-US" smtClean="0"/>
              <a:t>9/12/2023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A47F4E-A3E1-4F24-A3FF-31CFD2C1465F}" type="slidenum">
              <a:rPr lang="en-US" smtClean="0"/>
              <a:t>‹#›</a:t>
            </a:fld>
            <a:endParaRPr lang="en-US"/>
          </a:p>
        </p:txBody>
      </p:sp>
    </p:spTree>
    <p:extLst>
      <p:ext uri="{BB962C8B-B14F-4D97-AF65-F5344CB8AC3E}">
        <p14:creationId xmlns:p14="http://schemas.microsoft.com/office/powerpoint/2010/main" val="1834526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A1E0350D-BB70-4989-A197-DCD0E1262618}" type="datetime1">
              <a:rPr lang="en-US" smtClean="0"/>
              <a:t>9/12/2023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6AA47F4E-A3E1-4F24-A3FF-31CFD2C1465F}" type="slidenum">
              <a:rPr lang="en-US" smtClean="0"/>
              <a:t>‹#›</a:t>
            </a:fld>
            <a:endParaRPr lang="en-US"/>
          </a:p>
        </p:txBody>
      </p:sp>
    </p:spTree>
    <p:extLst>
      <p:ext uri="{BB962C8B-B14F-4D97-AF65-F5344CB8AC3E}">
        <p14:creationId xmlns:p14="http://schemas.microsoft.com/office/powerpoint/2010/main" val="1960597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045FA0C4-57A5-4C85-BD67-433A5DBED8A1}" type="datetime1">
              <a:rPr lang="en-US" smtClean="0"/>
              <a:t>9/12/2023</a:t>
            </a:fld>
            <a:endParaRPr lang="en-US"/>
          </a:p>
        </p:txBody>
      </p:sp>
      <p:sp>
        <p:nvSpPr>
          <p:cNvPr id="9" name="Footer Placeholder 8"/>
          <p:cNvSpPr>
            <a:spLocks noGrp="1"/>
          </p:cNvSpPr>
          <p:nvPr>
            <p:ph type="ftr" sz="quarter" idx="11"/>
          </p:nvPr>
        </p:nvSpPr>
        <p:spPr>
          <a:xfrm>
            <a:off x="2624326" y="6356351"/>
            <a:ext cx="4433638" cy="365125"/>
          </a:xfrm>
        </p:spPr>
        <p:txBody>
          <a:bodyPr/>
          <a:lstStyle/>
          <a:p>
            <a:endParaRPr lang="en-US"/>
          </a:p>
        </p:txBody>
      </p:sp>
      <p:sp>
        <p:nvSpPr>
          <p:cNvPr id="10" name="Slide Number Placeholder 9"/>
          <p:cNvSpPr>
            <a:spLocks noGrp="1"/>
          </p:cNvSpPr>
          <p:nvPr>
            <p:ph type="sldNum" sz="quarter" idx="12"/>
          </p:nvPr>
        </p:nvSpPr>
        <p:spPr/>
        <p:txBody>
          <a:bodyPr/>
          <a:lstStyle/>
          <a:p>
            <a:fld id="{6AA47F4E-A3E1-4F24-A3FF-31CFD2C1465F}" type="slidenum">
              <a:rPr lang="en-US" smtClean="0"/>
              <a:t>‹#›</a:t>
            </a:fld>
            <a:endParaRPr lang="en-US"/>
          </a:p>
        </p:txBody>
      </p:sp>
    </p:spTree>
    <p:extLst>
      <p:ext uri="{BB962C8B-B14F-4D97-AF65-F5344CB8AC3E}">
        <p14:creationId xmlns:p14="http://schemas.microsoft.com/office/powerpoint/2010/main" val="3678383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82461D86-8EB7-4D53-9889-AC89AFCD06E0}" type="datetime1">
              <a:rPr lang="en-US" smtClean="0"/>
              <a:t>9/12/2023</a:t>
            </a:fld>
            <a:endParaRPr lang="en-US"/>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100" b="1">
                <a:solidFill>
                  <a:schemeClr val="accent1"/>
                </a:solidFill>
              </a:defRPr>
            </a:lvl1pPr>
          </a:lstStyle>
          <a:p>
            <a:fld id="{6AA47F4E-A3E1-4F24-A3FF-31CFD2C1465F}" type="slidenum">
              <a:rPr lang="en-US" smtClean="0"/>
              <a:t>‹#›</a:t>
            </a:fld>
            <a:endParaRPr lang="en-US"/>
          </a:p>
        </p:txBody>
      </p:sp>
    </p:spTree>
    <p:extLst>
      <p:ext uri="{BB962C8B-B14F-4D97-AF65-F5344CB8AC3E}">
        <p14:creationId xmlns:p14="http://schemas.microsoft.com/office/powerpoint/2010/main" val="20382172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president@louisianapta.org" TargetMode="External"/><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hyperlink" Target="mailto:office@louisianapta.or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hyperlink" Target="http://www.louisianapta.org/grants" TargetMode="External"/><Relationship Id="rId4" Type="http://schemas.openxmlformats.org/officeDocument/2006/relationships/hyperlink" Target="https://www.pta.org/home/run-your-pta/Awards-Grant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pta.org/home/run-your-pta/Awards-Grants" TargetMode="External"/><Relationship Id="rId2" Type="http://schemas.openxmlformats.org/officeDocument/2006/relationships/hyperlink" Target="https://www.pta.org/home/programs"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pta.org/home/programs/reflections/artsedtools" TargetMode="External"/><Relationship Id="rId2" Type="http://schemas.openxmlformats.org/officeDocument/2006/relationships/hyperlink" Target="http://www.pta.org/home/programs/Healthy-Lifestyles/mental-health/for-pta-leaders" TargetMode="External"/><Relationship Id="rId1" Type="http://schemas.openxmlformats.org/officeDocument/2006/relationships/slideLayout" Target="../slideLayouts/slideLayout7.xml"/><Relationship Id="rId5" Type="http://schemas.openxmlformats.org/officeDocument/2006/relationships/hyperlink" Target="http://www.pta.org/home/programs/connected/the-smart-talk" TargetMode="External"/><Relationship Id="rId4" Type="http://schemas.openxmlformats.org/officeDocument/2006/relationships/hyperlink" Target="https://www.pta.org/home/programs/Healthy-Lifestyles/pta-wellness-fairs-with-Walmart"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pta.org/home/programs/stem/propelling-our-world" TargetMode="External"/><Relationship Id="rId2" Type="http://schemas.openxmlformats.org/officeDocument/2006/relationships/hyperlink" Target="https://www.pta.org/home/programs/connected/ready-tech-go" TargetMode="External"/><Relationship Id="rId1" Type="http://schemas.openxmlformats.org/officeDocument/2006/relationships/slideLayout" Target="../slideLayouts/slideLayout7.xml"/><Relationship Id="rId4" Type="http://schemas.openxmlformats.org/officeDocument/2006/relationships/hyperlink" Target="https://www.pta.org/home/programs/stem/STEM-Families-Bayer-Science-Festivals"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s://www.pta.org/home/programs/connected/be-internet-awesome"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s://www.pta.org/home/programs/Healthy-Lifestyles/healthy-bodies/tobacco-prevention"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www.pta.org/home/programs/connected/build-up-and-belon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pta.org/home/programs/family-reading" TargetMode="External"/><Relationship Id="rId2" Type="http://schemas.openxmlformats.org/officeDocument/2006/relationships/hyperlink" Target="https://www.pta.org/home/run-your-pta/how-we-pta/access-to-opportunities"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mailto:healthyminds@louisianapta.org"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www.louisianapta.org/reflections" TargetMode="External"/><Relationship Id="rId2" Type="http://schemas.openxmlformats.org/officeDocument/2006/relationships/hyperlink" Target="https://form.jotform.com/231397127809160"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hyperlink" Target="http://www.louisianapta.org/" TargetMode="External"/><Relationship Id="rId1" Type="http://schemas.openxmlformats.org/officeDocument/2006/relationships/slideLayout" Target="../slideLayouts/slideLayout7.xml"/><Relationship Id="rId4" Type="http://schemas.openxmlformats.org/officeDocument/2006/relationships/hyperlink" Target="https://www.publicdomainpictures.net/view-image.php?image=380701&amp;picture=any-questions"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rawpixel.com/image/537862/premium-photo-image-adult-african-african-american" TargetMode="External"/><Relationship Id="rId2" Type="http://schemas.openxmlformats.org/officeDocument/2006/relationships/image" Target="../media/image22.2"/><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hyperlink" Target="mailto:president@louisianapta.or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picpedia.org/chalkboard/c/core-values.html" TargetMode="Externa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hyperlink" Target="https://creativecommons.org/licenses/by-sa/3.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louisianapta.org/" TargetMode="External"/><Relationship Id="rId2" Type="http://schemas.openxmlformats.org/officeDocument/2006/relationships/hyperlink" Target="http://www.pta.org/"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pta.org/home/programs/National-PTA-School-of-Excellence"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louisianapta.org/reflections" TargetMode="External"/><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0" name="TextBox 2">
            <a:extLst>
              <a:ext uri="{FF2B5EF4-FFF2-40B4-BE49-F238E27FC236}">
                <a16:creationId xmlns:a16="http://schemas.microsoft.com/office/drawing/2014/main" id="{3AFB3981-E2DD-B59C-99B8-3995F9AA7B0F}"/>
              </a:ext>
            </a:extLst>
          </p:cNvPr>
          <p:cNvGraphicFramePr/>
          <p:nvPr>
            <p:extLst>
              <p:ext uri="{D42A27DB-BD31-4B8C-83A1-F6EECF244321}">
                <p14:modId xmlns:p14="http://schemas.microsoft.com/office/powerpoint/2010/main" val="3289529755"/>
              </p:ext>
            </p:extLst>
          </p:nvPr>
        </p:nvGraphicFramePr>
        <p:xfrm>
          <a:off x="609600" y="2082509"/>
          <a:ext cx="7924800" cy="1631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descr="Logo&#10;&#10;Description automatically generated">
            <a:extLst>
              <a:ext uri="{FF2B5EF4-FFF2-40B4-BE49-F238E27FC236}">
                <a16:creationId xmlns:a16="http://schemas.microsoft.com/office/drawing/2014/main" id="{D617551D-0569-495A-DF6A-8958E594EBD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9599" y="482086"/>
            <a:ext cx="3532095" cy="1337987"/>
          </a:xfrm>
          <a:prstGeom prst="rect">
            <a:avLst/>
          </a:prstGeom>
        </p:spPr>
      </p:pic>
      <p:sp>
        <p:nvSpPr>
          <p:cNvPr id="4" name="Slide Number Placeholder 3">
            <a:extLst>
              <a:ext uri="{FF2B5EF4-FFF2-40B4-BE49-F238E27FC236}">
                <a16:creationId xmlns:a16="http://schemas.microsoft.com/office/drawing/2014/main" id="{0220231E-6D6E-CFE5-F148-F71F0126EAAD}"/>
              </a:ext>
            </a:extLst>
          </p:cNvPr>
          <p:cNvSpPr>
            <a:spLocks noGrp="1"/>
          </p:cNvSpPr>
          <p:nvPr>
            <p:ph type="sldNum" sz="quarter" idx="12"/>
          </p:nvPr>
        </p:nvSpPr>
        <p:spPr/>
        <p:txBody>
          <a:bodyPr/>
          <a:lstStyle/>
          <a:p>
            <a:fld id="{6AA47F4E-A3E1-4F24-A3FF-31CFD2C1465F}" type="slidenum">
              <a:rPr lang="en-US" smtClean="0"/>
              <a:t>1</a:t>
            </a:fld>
            <a:endParaRPr lang="en-US"/>
          </a:p>
        </p:txBody>
      </p:sp>
      <p:sp>
        <p:nvSpPr>
          <p:cNvPr id="2" name="TextBox 1">
            <a:extLst>
              <a:ext uri="{FF2B5EF4-FFF2-40B4-BE49-F238E27FC236}">
                <a16:creationId xmlns:a16="http://schemas.microsoft.com/office/drawing/2014/main" id="{18530AFA-8C7D-E138-DDD5-29AC93BE5272}"/>
              </a:ext>
            </a:extLst>
          </p:cNvPr>
          <p:cNvSpPr txBox="1"/>
          <p:nvPr/>
        </p:nvSpPr>
        <p:spPr>
          <a:xfrm>
            <a:off x="1293091" y="5283200"/>
            <a:ext cx="7241309" cy="1200329"/>
          </a:xfrm>
          <a:prstGeom prst="rect">
            <a:avLst/>
          </a:prstGeom>
          <a:noFill/>
        </p:spPr>
        <p:txBody>
          <a:bodyPr wrap="square" rtlCol="0">
            <a:spAutoFit/>
          </a:bodyPr>
          <a:lstStyle/>
          <a:p>
            <a:pPr algn="ctr"/>
            <a:r>
              <a:rPr lang="en-US" dirty="0">
                <a:hlinkClick r:id="rId8"/>
              </a:rPr>
              <a:t>president@louisianapta.org</a:t>
            </a:r>
            <a:endParaRPr lang="en-US" dirty="0"/>
          </a:p>
          <a:p>
            <a:endParaRPr lang="en-US" dirty="0"/>
          </a:p>
          <a:p>
            <a:pPr algn="ctr"/>
            <a:r>
              <a:rPr lang="en-US" dirty="0">
                <a:hlinkClick r:id="rId9"/>
              </a:rPr>
              <a:t> office@louisianapta.org</a:t>
            </a:r>
            <a:endParaRPr lang="en-US" dirty="0"/>
          </a:p>
          <a:p>
            <a:endParaRPr lang="en-US" dirty="0"/>
          </a:p>
        </p:txBody>
      </p:sp>
    </p:spTree>
    <p:extLst>
      <p:ext uri="{BB962C8B-B14F-4D97-AF65-F5344CB8AC3E}">
        <p14:creationId xmlns:p14="http://schemas.microsoft.com/office/powerpoint/2010/main" val="1641766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4099C9-C0C5-09D8-5F07-00A91EED54A9}"/>
              </a:ext>
            </a:extLst>
          </p:cNvPr>
          <p:cNvSpPr>
            <a:spLocks noGrp="1"/>
          </p:cNvSpPr>
          <p:nvPr>
            <p:ph type="sldNum" sz="quarter" idx="12"/>
          </p:nvPr>
        </p:nvSpPr>
        <p:spPr/>
        <p:txBody>
          <a:bodyPr/>
          <a:lstStyle/>
          <a:p>
            <a:fld id="{6AA47F4E-A3E1-4F24-A3FF-31CFD2C1465F}" type="slidenum">
              <a:rPr lang="en-US" smtClean="0"/>
              <a:t>10</a:t>
            </a:fld>
            <a:endParaRPr lang="en-US"/>
          </a:p>
        </p:txBody>
      </p:sp>
      <p:sp>
        <p:nvSpPr>
          <p:cNvPr id="4" name="TextBox 3">
            <a:extLst>
              <a:ext uri="{FF2B5EF4-FFF2-40B4-BE49-F238E27FC236}">
                <a16:creationId xmlns:a16="http://schemas.microsoft.com/office/drawing/2014/main" id="{8123AF54-F62C-A642-C82C-9CE8A558D189}"/>
              </a:ext>
            </a:extLst>
          </p:cNvPr>
          <p:cNvSpPr txBox="1"/>
          <p:nvPr/>
        </p:nvSpPr>
        <p:spPr>
          <a:xfrm>
            <a:off x="350982" y="266348"/>
            <a:ext cx="8220363" cy="584775"/>
          </a:xfrm>
          <a:prstGeom prst="rect">
            <a:avLst/>
          </a:prstGeom>
          <a:noFill/>
        </p:spPr>
        <p:txBody>
          <a:bodyPr wrap="square">
            <a:spAutoFit/>
          </a:bodyPr>
          <a:lstStyle/>
          <a:p>
            <a:pPr algn="ctr"/>
            <a:r>
              <a:rPr lang="en-US" sz="3200" b="1" dirty="0">
                <a:solidFill>
                  <a:srgbClr val="1A3E6F"/>
                </a:solidFill>
                <a:latin typeface="+mj-lt"/>
              </a:rPr>
              <a:t>National PTA Programs</a:t>
            </a:r>
          </a:p>
        </p:txBody>
      </p:sp>
      <p:pic>
        <p:nvPicPr>
          <p:cNvPr id="3076" name="Picture 4" descr="TN-PTAConnected-Logo-RailNav">
            <a:extLst>
              <a:ext uri="{FF2B5EF4-FFF2-40B4-BE49-F238E27FC236}">
                <a16:creationId xmlns:a16="http://schemas.microsoft.com/office/drawing/2014/main" id="{5F52A74E-025E-D1BB-7B44-9370B7B3DE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16" y="789568"/>
            <a:ext cx="3551466" cy="106010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0B1471F-B5C9-44FD-DE35-0CF8AAEC506E}"/>
              </a:ext>
            </a:extLst>
          </p:cNvPr>
          <p:cNvSpPr txBox="1"/>
          <p:nvPr/>
        </p:nvSpPr>
        <p:spPr>
          <a:xfrm>
            <a:off x="350982" y="1962458"/>
            <a:ext cx="8591223" cy="4508927"/>
          </a:xfrm>
          <a:prstGeom prst="rect">
            <a:avLst/>
          </a:prstGeom>
          <a:noFill/>
        </p:spPr>
        <p:txBody>
          <a:bodyPr wrap="square" rtlCol="0">
            <a:spAutoFit/>
          </a:bodyPr>
          <a:lstStyle/>
          <a:p>
            <a:pPr marL="0" indent="0">
              <a:buNone/>
            </a:pPr>
            <a:r>
              <a:rPr lang="en-US" sz="1900" b="1" dirty="0"/>
              <a:t>PTA Connected</a:t>
            </a:r>
            <a:r>
              <a:rPr lang="en-US" sz="1900" dirty="0"/>
              <a:t> strives to help children act safely, responsibly, and thoughtfully online, especially with social media. It connects parents with tools, research, and support to make the best decisions for their children. Each Program has its own toolkit with Planning, Promoting, Hosting, and Wrap Up support information.</a:t>
            </a:r>
          </a:p>
          <a:p>
            <a:pPr marL="342900" indent="-342900">
              <a:buFont typeface="Arial" panose="020B0604020202020204" pitchFamily="34" charset="0"/>
              <a:buChar char="•"/>
            </a:pPr>
            <a:r>
              <a:rPr lang="en-US" sz="1900" b="1" dirty="0"/>
              <a:t>Be Internet Awesome Event </a:t>
            </a:r>
            <a:r>
              <a:rPr lang="en-US" sz="1900" dirty="0"/>
              <a:t>is an interactive night where families engage with one another in meaningful conversations about raising children in an online world.</a:t>
            </a:r>
          </a:p>
          <a:p>
            <a:pPr marL="342900" indent="-342900">
              <a:buFont typeface="Arial" panose="020B0604020202020204" pitchFamily="34" charset="0"/>
              <a:buChar char="•"/>
            </a:pPr>
            <a:r>
              <a:rPr lang="en-US" sz="1900" b="1" dirty="0"/>
              <a:t>Digital Families Community Events </a:t>
            </a:r>
            <a:r>
              <a:rPr lang="en-US" sz="1900" dirty="0"/>
              <a:t>includes social media and technology use strategies.</a:t>
            </a:r>
          </a:p>
          <a:p>
            <a:pPr marL="342900" indent="-342900">
              <a:buFont typeface="Arial" panose="020B0604020202020204" pitchFamily="34" charset="0"/>
              <a:buChar char="•"/>
            </a:pPr>
            <a:r>
              <a:rPr lang="en-US" sz="1900" b="1" dirty="0"/>
              <a:t>The Smart Talk </a:t>
            </a:r>
            <a:r>
              <a:rPr lang="en-US" sz="1900" dirty="0"/>
              <a:t>is a free tool that helps caregivers and kids (ages five to 17) have positive, proactive technology conversations and set healthy digital limits together.</a:t>
            </a:r>
          </a:p>
          <a:p>
            <a:pPr marL="342900" indent="-342900">
              <a:buFont typeface="Arial" panose="020B0604020202020204" pitchFamily="34" charset="0"/>
              <a:buChar char="•"/>
            </a:pPr>
            <a:r>
              <a:rPr lang="en-US" sz="1900" b="1" dirty="0"/>
              <a:t>Access from AT&amp;T </a:t>
            </a:r>
            <a:r>
              <a:rPr lang="en-US" sz="1900" dirty="0"/>
              <a:t>provides low-cost internet service for qualified households.</a:t>
            </a:r>
          </a:p>
          <a:p>
            <a:pPr marL="342900" indent="-342900">
              <a:buFont typeface="Arial" panose="020B0604020202020204" pitchFamily="34" charset="0"/>
              <a:buChar char="•"/>
            </a:pPr>
            <a:r>
              <a:rPr lang="en-US" sz="1900" b="1" dirty="0"/>
              <a:t>Build Up and Belong </a:t>
            </a:r>
            <a:r>
              <a:rPr lang="en-US" sz="2000" b="0" i="0" dirty="0">
                <a:solidFill>
                  <a:srgbClr val="444444"/>
                </a:solidFill>
                <a:effectLst/>
                <a:latin typeface="myriad-pro"/>
              </a:rPr>
              <a:t>facilitates meaningful technology discussions between teens and their parents and caregivers. </a:t>
            </a:r>
            <a:r>
              <a:rPr lang="en-US" sz="1900" dirty="0"/>
              <a:t> </a:t>
            </a:r>
          </a:p>
        </p:txBody>
      </p:sp>
    </p:spTree>
    <p:extLst>
      <p:ext uri="{BB962C8B-B14F-4D97-AF65-F5344CB8AC3E}">
        <p14:creationId xmlns:p14="http://schemas.microsoft.com/office/powerpoint/2010/main" val="4120238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4099C9-C0C5-09D8-5F07-00A91EED54A9}"/>
              </a:ext>
            </a:extLst>
          </p:cNvPr>
          <p:cNvSpPr>
            <a:spLocks noGrp="1"/>
          </p:cNvSpPr>
          <p:nvPr>
            <p:ph type="sldNum" sz="quarter" idx="12"/>
          </p:nvPr>
        </p:nvSpPr>
        <p:spPr/>
        <p:txBody>
          <a:bodyPr/>
          <a:lstStyle/>
          <a:p>
            <a:fld id="{6AA47F4E-A3E1-4F24-A3FF-31CFD2C1465F}" type="slidenum">
              <a:rPr lang="en-US" smtClean="0"/>
              <a:t>11</a:t>
            </a:fld>
            <a:endParaRPr lang="en-US"/>
          </a:p>
        </p:txBody>
      </p:sp>
      <p:sp>
        <p:nvSpPr>
          <p:cNvPr id="4" name="TextBox 3">
            <a:extLst>
              <a:ext uri="{FF2B5EF4-FFF2-40B4-BE49-F238E27FC236}">
                <a16:creationId xmlns:a16="http://schemas.microsoft.com/office/drawing/2014/main" id="{8123AF54-F62C-A642-C82C-9CE8A558D189}"/>
              </a:ext>
            </a:extLst>
          </p:cNvPr>
          <p:cNvSpPr txBox="1"/>
          <p:nvPr/>
        </p:nvSpPr>
        <p:spPr>
          <a:xfrm>
            <a:off x="350982" y="266348"/>
            <a:ext cx="8220363" cy="584775"/>
          </a:xfrm>
          <a:prstGeom prst="rect">
            <a:avLst/>
          </a:prstGeom>
          <a:noFill/>
        </p:spPr>
        <p:txBody>
          <a:bodyPr wrap="square">
            <a:spAutoFit/>
          </a:bodyPr>
          <a:lstStyle/>
          <a:p>
            <a:pPr algn="ctr"/>
            <a:r>
              <a:rPr lang="en-US" sz="3200" b="1" dirty="0">
                <a:solidFill>
                  <a:srgbClr val="1A3E6F"/>
                </a:solidFill>
                <a:latin typeface="+mj-lt"/>
              </a:rPr>
              <a:t>National PTA Programs</a:t>
            </a:r>
          </a:p>
        </p:txBody>
      </p:sp>
      <p:sp>
        <p:nvSpPr>
          <p:cNvPr id="3" name="TextBox 2">
            <a:extLst>
              <a:ext uri="{FF2B5EF4-FFF2-40B4-BE49-F238E27FC236}">
                <a16:creationId xmlns:a16="http://schemas.microsoft.com/office/drawing/2014/main" id="{A0B1471F-B5C9-44FD-DE35-0CF8AAEC506E}"/>
              </a:ext>
            </a:extLst>
          </p:cNvPr>
          <p:cNvSpPr txBox="1"/>
          <p:nvPr/>
        </p:nvSpPr>
        <p:spPr>
          <a:xfrm>
            <a:off x="286326" y="3429000"/>
            <a:ext cx="8719127" cy="3801041"/>
          </a:xfrm>
          <a:prstGeom prst="rect">
            <a:avLst/>
          </a:prstGeom>
          <a:noFill/>
        </p:spPr>
        <p:txBody>
          <a:bodyPr wrap="square" rtlCol="0">
            <a:spAutoFit/>
          </a:bodyPr>
          <a:lstStyle/>
          <a:p>
            <a:pPr marL="0" lvl="2">
              <a:tabLst>
                <a:tab pos="514350" algn="l"/>
              </a:tabLst>
            </a:pPr>
            <a:r>
              <a:rPr lang="en-US" sz="1700" b="1" dirty="0"/>
              <a:t>Healthy Bodies</a:t>
            </a:r>
            <a:r>
              <a:rPr lang="en-US" sz="1700" dirty="0"/>
              <a:t> (physical health) includes school meals, school wellness, physical activity, and physical education; PTA hosted Family Fitness nights; physical activity fundraisers and education.</a:t>
            </a:r>
          </a:p>
          <a:p>
            <a:pPr marL="514350" lvl="2" indent="-514350">
              <a:buFont typeface="+mj-lt"/>
              <a:buAutoNum type="alphaLcPeriod"/>
              <a:tabLst>
                <a:tab pos="514350" algn="l"/>
              </a:tabLst>
            </a:pPr>
            <a:endParaRPr lang="en-US" sz="800" dirty="0"/>
          </a:p>
          <a:p>
            <a:pPr marL="0" lvl="2">
              <a:tabLst>
                <a:tab pos="514350" algn="l"/>
              </a:tabLst>
            </a:pPr>
            <a:r>
              <a:rPr lang="en-US" sz="1700" b="1" dirty="0"/>
              <a:t>Healthy Minds</a:t>
            </a:r>
            <a:r>
              <a:rPr lang="en-US" sz="1700" dirty="0"/>
              <a:t> Program (mental health) </a:t>
            </a:r>
            <a:r>
              <a:rPr lang="en-US" sz="1700" b="0" i="0" dirty="0">
                <a:solidFill>
                  <a:srgbClr val="444444"/>
                </a:solidFill>
                <a:effectLst/>
              </a:rPr>
              <a:t>was developed to help families </a:t>
            </a:r>
            <a:r>
              <a:rPr lang="en-US" sz="1700" b="1" i="0" dirty="0">
                <a:solidFill>
                  <a:srgbClr val="006472"/>
                </a:solidFill>
                <a:effectLst/>
              </a:rPr>
              <a:t>make mental health an everyday priority</a:t>
            </a:r>
            <a:r>
              <a:rPr lang="en-US" sz="1700" b="0" i="0" dirty="0">
                <a:solidFill>
                  <a:srgbClr val="444444"/>
                </a:solidFill>
                <a:effectLst/>
              </a:rPr>
              <a:t>. Check out the resources on this webpage, including informational and activity resources directly for families and resources to help PTAs run PTA Healthy Minds programming.</a:t>
            </a:r>
          </a:p>
          <a:p>
            <a:pPr marL="0" lvl="2">
              <a:tabLst>
                <a:tab pos="514350" algn="l"/>
              </a:tabLst>
            </a:pPr>
            <a:endParaRPr lang="en-US" sz="1700" dirty="0"/>
          </a:p>
          <a:p>
            <a:pPr marL="0" lvl="2">
              <a:tabLst>
                <a:tab pos="514350" algn="l"/>
              </a:tabLst>
            </a:pPr>
            <a:r>
              <a:rPr lang="en-US" sz="1700" b="1" dirty="0"/>
              <a:t>Healthy Earth </a:t>
            </a:r>
            <a:r>
              <a:rPr lang="en-US" sz="1700" dirty="0"/>
              <a:t>(environmental responsibility)</a:t>
            </a:r>
            <a:r>
              <a:rPr lang="en-US" sz="1700" b="0" i="0" dirty="0">
                <a:solidFill>
                  <a:srgbClr val="444444"/>
                </a:solidFill>
                <a:effectLst/>
              </a:rPr>
              <a:t> can create family engagement opportunities by starting a community compost program or community garden or by educating families and your school administration on how to lessen food waste. Be advocates </a:t>
            </a:r>
            <a:r>
              <a:rPr lang="en-US" sz="1700" dirty="0">
                <a:solidFill>
                  <a:srgbClr val="444444"/>
                </a:solidFill>
              </a:rPr>
              <a:t>to </a:t>
            </a:r>
            <a:r>
              <a:rPr lang="en-US" sz="1700" b="0" i="0" dirty="0">
                <a:solidFill>
                  <a:srgbClr val="444444"/>
                </a:solidFill>
                <a:effectLst/>
              </a:rPr>
              <a:t>make sure environmental considerations are kept front of mind in key decisions such as infrastructure and transportation. </a:t>
            </a:r>
            <a:endParaRPr lang="en-US" sz="1700" dirty="0"/>
          </a:p>
          <a:p>
            <a:endParaRPr lang="en-US" sz="2000" dirty="0"/>
          </a:p>
        </p:txBody>
      </p:sp>
      <p:grpSp>
        <p:nvGrpSpPr>
          <p:cNvPr id="5" name="Group 4">
            <a:extLst>
              <a:ext uri="{FF2B5EF4-FFF2-40B4-BE49-F238E27FC236}">
                <a16:creationId xmlns:a16="http://schemas.microsoft.com/office/drawing/2014/main" id="{CB38F924-FD55-9727-A9C6-F62D72316A82}"/>
              </a:ext>
            </a:extLst>
          </p:cNvPr>
          <p:cNvGrpSpPr/>
          <p:nvPr/>
        </p:nvGrpSpPr>
        <p:grpSpPr>
          <a:xfrm>
            <a:off x="489527" y="851123"/>
            <a:ext cx="2482237" cy="2321094"/>
            <a:chOff x="8374352" y="1128199"/>
            <a:chExt cx="3581753" cy="2614922"/>
          </a:xfrm>
        </p:grpSpPr>
        <p:pic>
          <p:nvPicPr>
            <p:cNvPr id="6" name="Picture 2" descr="Healthy Lifestyles">
              <a:extLst>
                <a:ext uri="{FF2B5EF4-FFF2-40B4-BE49-F238E27FC236}">
                  <a16:creationId xmlns:a16="http://schemas.microsoft.com/office/drawing/2014/main" id="{F2BDEBB8-95D2-15E6-415B-CF33F27DD2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7770" y="1128199"/>
              <a:ext cx="3554916" cy="147864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1C70E5C1-7E37-D8B2-B1D5-AF8664A54E9B}"/>
                </a:ext>
              </a:extLst>
            </p:cNvPr>
            <p:cNvGrpSpPr/>
            <p:nvPr/>
          </p:nvGrpSpPr>
          <p:grpSpPr>
            <a:xfrm>
              <a:off x="8374352" y="2674574"/>
              <a:ext cx="3581753" cy="1068547"/>
              <a:chOff x="8307925" y="2674742"/>
              <a:chExt cx="3655578" cy="1090571"/>
            </a:xfrm>
          </p:grpSpPr>
          <p:pic>
            <p:nvPicPr>
              <p:cNvPr id="8" name="Picture 6" descr="Healthy Bodies Icon">
                <a:extLst>
                  <a:ext uri="{FF2B5EF4-FFF2-40B4-BE49-F238E27FC236}">
                    <a16:creationId xmlns:a16="http://schemas.microsoft.com/office/drawing/2014/main" id="{C7CE82DA-FB03-892E-C932-9EBD0B97AF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472" r="10556" b="51221"/>
              <a:stretch/>
            </p:blipFill>
            <p:spPr bwMode="auto">
              <a:xfrm>
                <a:off x="8307925" y="2697852"/>
                <a:ext cx="1613448" cy="103595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ealthy Minds Icon">
                <a:extLst>
                  <a:ext uri="{FF2B5EF4-FFF2-40B4-BE49-F238E27FC236}">
                    <a16:creationId xmlns:a16="http://schemas.microsoft.com/office/drawing/2014/main" id="{C377C1EB-B091-38DF-F358-590568974AC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031" r="23870" b="49045"/>
              <a:stretch/>
            </p:blipFill>
            <p:spPr bwMode="auto">
              <a:xfrm>
                <a:off x="9761683" y="2674742"/>
                <a:ext cx="1170173" cy="108217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Healthy Earth Icon">
                <a:extLst>
                  <a:ext uri="{FF2B5EF4-FFF2-40B4-BE49-F238E27FC236}">
                    <a16:creationId xmlns:a16="http://schemas.microsoft.com/office/drawing/2014/main" id="{419A166C-9189-7A36-8B70-659B4A8FD07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0072" r="22604" b="48254"/>
              <a:stretch/>
            </p:blipFill>
            <p:spPr bwMode="auto">
              <a:xfrm>
                <a:off x="10878514" y="2785893"/>
                <a:ext cx="1084989" cy="97942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2" name="TextBox 11">
            <a:extLst>
              <a:ext uri="{FF2B5EF4-FFF2-40B4-BE49-F238E27FC236}">
                <a16:creationId xmlns:a16="http://schemas.microsoft.com/office/drawing/2014/main" id="{3B9E2E81-6FB4-2720-F589-31D04B34687B}"/>
              </a:ext>
            </a:extLst>
          </p:cNvPr>
          <p:cNvSpPr txBox="1"/>
          <p:nvPr/>
        </p:nvSpPr>
        <p:spPr>
          <a:xfrm>
            <a:off x="3054891" y="1039349"/>
            <a:ext cx="5599581" cy="1446550"/>
          </a:xfrm>
          <a:prstGeom prst="rect">
            <a:avLst/>
          </a:prstGeom>
          <a:noFill/>
        </p:spPr>
        <p:txBody>
          <a:bodyPr wrap="square" rtlCol="0">
            <a:spAutoFit/>
          </a:bodyPr>
          <a:lstStyle/>
          <a:p>
            <a:pPr marL="0" indent="0">
              <a:buNone/>
            </a:pPr>
            <a:r>
              <a:rPr lang="en-US" sz="2000" b="1" dirty="0"/>
              <a:t>Healthy Lifestyles</a:t>
            </a:r>
            <a:r>
              <a:rPr lang="en-US" sz="2000" dirty="0"/>
              <a:t> is committed to improving the overall health and well-being of families across the country because we know living a healthy lifestyle is a key component to our students' ability to thrive.</a:t>
            </a:r>
          </a:p>
          <a:p>
            <a:pPr marL="0" indent="0">
              <a:buNone/>
            </a:pPr>
            <a:endParaRPr lang="en-US" sz="800" dirty="0"/>
          </a:p>
        </p:txBody>
      </p:sp>
      <p:sp>
        <p:nvSpPr>
          <p:cNvPr id="13" name="TextBox 12">
            <a:extLst>
              <a:ext uri="{FF2B5EF4-FFF2-40B4-BE49-F238E27FC236}">
                <a16:creationId xmlns:a16="http://schemas.microsoft.com/office/drawing/2014/main" id="{4683C50A-DD5F-E196-583C-3E1D1FD17B17}"/>
              </a:ext>
            </a:extLst>
          </p:cNvPr>
          <p:cNvSpPr txBox="1"/>
          <p:nvPr/>
        </p:nvSpPr>
        <p:spPr>
          <a:xfrm>
            <a:off x="3064191" y="2346037"/>
            <a:ext cx="6024389" cy="923330"/>
          </a:xfrm>
          <a:prstGeom prst="rect">
            <a:avLst/>
          </a:prstGeom>
          <a:noFill/>
        </p:spPr>
        <p:txBody>
          <a:bodyPr wrap="square" rtlCol="0">
            <a:spAutoFit/>
          </a:bodyPr>
          <a:lstStyle/>
          <a:p>
            <a:r>
              <a:rPr lang="en-US" b="0" i="0" dirty="0">
                <a:solidFill>
                  <a:srgbClr val="444444"/>
                </a:solidFill>
                <a:effectLst/>
              </a:rPr>
              <a:t>The Healthy Lifestyles initiative offers educational resources and engagement opportunities that empower students and families to make better-informed health decisions. </a:t>
            </a:r>
            <a:endParaRPr lang="en-US" dirty="0"/>
          </a:p>
        </p:txBody>
      </p:sp>
    </p:spTree>
    <p:extLst>
      <p:ext uri="{BB962C8B-B14F-4D97-AF65-F5344CB8AC3E}">
        <p14:creationId xmlns:p14="http://schemas.microsoft.com/office/powerpoint/2010/main" val="661223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4099C9-C0C5-09D8-5F07-00A91EED54A9}"/>
              </a:ext>
            </a:extLst>
          </p:cNvPr>
          <p:cNvSpPr>
            <a:spLocks noGrp="1"/>
          </p:cNvSpPr>
          <p:nvPr>
            <p:ph type="sldNum" sz="quarter" idx="12"/>
          </p:nvPr>
        </p:nvSpPr>
        <p:spPr/>
        <p:txBody>
          <a:bodyPr/>
          <a:lstStyle/>
          <a:p>
            <a:fld id="{6AA47F4E-A3E1-4F24-A3FF-31CFD2C1465F}" type="slidenum">
              <a:rPr lang="en-US" smtClean="0"/>
              <a:t>12</a:t>
            </a:fld>
            <a:endParaRPr lang="en-US"/>
          </a:p>
        </p:txBody>
      </p:sp>
      <p:sp>
        <p:nvSpPr>
          <p:cNvPr id="4" name="TextBox 3">
            <a:extLst>
              <a:ext uri="{FF2B5EF4-FFF2-40B4-BE49-F238E27FC236}">
                <a16:creationId xmlns:a16="http://schemas.microsoft.com/office/drawing/2014/main" id="{8123AF54-F62C-A642-C82C-9CE8A558D189}"/>
              </a:ext>
            </a:extLst>
          </p:cNvPr>
          <p:cNvSpPr txBox="1"/>
          <p:nvPr/>
        </p:nvSpPr>
        <p:spPr>
          <a:xfrm>
            <a:off x="350982" y="266348"/>
            <a:ext cx="8220363" cy="584775"/>
          </a:xfrm>
          <a:prstGeom prst="rect">
            <a:avLst/>
          </a:prstGeom>
          <a:noFill/>
        </p:spPr>
        <p:txBody>
          <a:bodyPr wrap="square">
            <a:spAutoFit/>
          </a:bodyPr>
          <a:lstStyle/>
          <a:p>
            <a:pPr algn="ctr"/>
            <a:r>
              <a:rPr lang="en-US" sz="3200" b="1" dirty="0">
                <a:solidFill>
                  <a:srgbClr val="1A3E6F"/>
                </a:solidFill>
                <a:latin typeface="+mj-lt"/>
              </a:rPr>
              <a:t>National PTA Programs</a:t>
            </a:r>
          </a:p>
        </p:txBody>
      </p:sp>
      <p:sp>
        <p:nvSpPr>
          <p:cNvPr id="3" name="TextBox 2">
            <a:extLst>
              <a:ext uri="{FF2B5EF4-FFF2-40B4-BE49-F238E27FC236}">
                <a16:creationId xmlns:a16="http://schemas.microsoft.com/office/drawing/2014/main" id="{A0B1471F-B5C9-44FD-DE35-0CF8AAEC506E}"/>
              </a:ext>
            </a:extLst>
          </p:cNvPr>
          <p:cNvSpPr txBox="1"/>
          <p:nvPr/>
        </p:nvSpPr>
        <p:spPr>
          <a:xfrm>
            <a:off x="350982" y="2563780"/>
            <a:ext cx="8386617" cy="4465474"/>
          </a:xfrm>
          <a:prstGeom prst="rect">
            <a:avLst/>
          </a:prstGeom>
          <a:noFill/>
        </p:spPr>
        <p:txBody>
          <a:bodyPr wrap="square" rtlCol="0">
            <a:spAutoFit/>
          </a:bodyPr>
          <a:lstStyle/>
          <a:p>
            <a:pPr marL="0" lvl="2"/>
            <a:r>
              <a:rPr lang="en-US" sz="2000" b="1" dirty="0"/>
              <a:t>Connect 4 Respect </a:t>
            </a:r>
            <a:r>
              <a:rPr lang="en-US" sz="2000" dirty="0"/>
              <a:t>works to prevent bullying behavior by creating a positive school climate from the physical building to policies, staff, and peer culture. School climate encompasses everything that contributes to a student's experience with a school—from the physical building to policies, staff and peer culture.</a:t>
            </a:r>
          </a:p>
          <a:p>
            <a:pPr marL="0" lvl="2" indent="0">
              <a:buFont typeface="Arial" panose="020B0604020202020204" pitchFamily="34" charset="0"/>
              <a:buNone/>
            </a:pPr>
            <a:endParaRPr lang="en-US" sz="2000" dirty="0"/>
          </a:p>
          <a:p>
            <a:pPr marL="0" lvl="2" indent="0">
              <a:buFont typeface="Arial" panose="020B0604020202020204" pitchFamily="34" charset="0"/>
              <a:buNone/>
            </a:pPr>
            <a:r>
              <a:rPr lang="en-US" sz="2000" dirty="0"/>
              <a:t>Use the Connect for Respect (C4R) Toolkit to guide your PTA/PTSA in engaging students in improving the school climate and reducing bullying. </a:t>
            </a:r>
          </a:p>
          <a:p>
            <a:pPr marL="971550" lvl="2" indent="-514350">
              <a:buFont typeface="+mj-lt"/>
              <a:buAutoNum type="arabicPeriod"/>
            </a:pPr>
            <a:r>
              <a:rPr lang="en-US" sz="2000" dirty="0"/>
              <a:t>Get Started</a:t>
            </a:r>
          </a:p>
          <a:p>
            <a:pPr marL="971550" lvl="2" indent="-514350">
              <a:buFont typeface="+mj-lt"/>
              <a:buAutoNum type="arabicPeriod"/>
            </a:pPr>
            <a:r>
              <a:rPr lang="en-US" sz="2000" dirty="0"/>
              <a:t>Assess current school climate</a:t>
            </a:r>
          </a:p>
          <a:p>
            <a:pPr marL="971550" lvl="2" indent="-514350">
              <a:buFont typeface="+mj-lt"/>
              <a:buAutoNum type="arabicPeriod"/>
            </a:pPr>
            <a:r>
              <a:rPr lang="en-US" sz="2000" dirty="0"/>
              <a:t>Engage the school community in dialogue</a:t>
            </a:r>
          </a:p>
          <a:p>
            <a:pPr marL="971550" lvl="2" indent="-514350">
              <a:buFont typeface="+mj-lt"/>
              <a:buAutoNum type="arabicPeriod"/>
            </a:pPr>
            <a:r>
              <a:rPr lang="en-US" sz="2000" dirty="0"/>
              <a:t>Develop an action plan</a:t>
            </a:r>
          </a:p>
          <a:p>
            <a:pPr marL="971550" lvl="2" indent="-514350">
              <a:buFont typeface="+mj-lt"/>
              <a:buAutoNum type="arabicPeriod"/>
            </a:pPr>
            <a:r>
              <a:rPr lang="en-US" sz="2000" dirty="0"/>
              <a:t>Educate and empower students, families, and the community</a:t>
            </a:r>
          </a:p>
          <a:p>
            <a:r>
              <a:rPr lang="en-US" sz="2000" b="0" i="0" dirty="0">
                <a:solidFill>
                  <a:srgbClr val="444444"/>
                </a:solidFill>
                <a:effectLst/>
              </a:rPr>
              <a:t> </a:t>
            </a:r>
            <a:r>
              <a:rPr lang="en-US" sz="2000" dirty="0"/>
              <a:t> </a:t>
            </a:r>
          </a:p>
        </p:txBody>
      </p:sp>
      <p:pic>
        <p:nvPicPr>
          <p:cNvPr id="5" name="Picture 4" descr="C4R logo">
            <a:extLst>
              <a:ext uri="{FF2B5EF4-FFF2-40B4-BE49-F238E27FC236}">
                <a16:creationId xmlns:a16="http://schemas.microsoft.com/office/drawing/2014/main" id="{45CBAD44-DCA6-1434-08DC-CB2B348184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100" t="16786" r="6445" b="16409"/>
          <a:stretch/>
        </p:blipFill>
        <p:spPr bwMode="auto">
          <a:xfrm>
            <a:off x="350982" y="1004785"/>
            <a:ext cx="2641600" cy="1405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304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55B104-02EA-6B89-8189-0799FC99DC15}"/>
              </a:ext>
            </a:extLst>
          </p:cNvPr>
          <p:cNvSpPr>
            <a:spLocks noGrp="1"/>
          </p:cNvSpPr>
          <p:nvPr>
            <p:ph type="sldNum" sz="quarter" idx="12"/>
          </p:nvPr>
        </p:nvSpPr>
        <p:spPr/>
        <p:txBody>
          <a:bodyPr/>
          <a:lstStyle/>
          <a:p>
            <a:fld id="{6AA47F4E-A3E1-4F24-A3FF-31CFD2C1465F}" type="slidenum">
              <a:rPr lang="en-US" smtClean="0"/>
              <a:t>13</a:t>
            </a:fld>
            <a:endParaRPr lang="en-US"/>
          </a:p>
        </p:txBody>
      </p:sp>
      <p:sp>
        <p:nvSpPr>
          <p:cNvPr id="3" name="TextBox 2">
            <a:extLst>
              <a:ext uri="{FF2B5EF4-FFF2-40B4-BE49-F238E27FC236}">
                <a16:creationId xmlns:a16="http://schemas.microsoft.com/office/drawing/2014/main" id="{8BC5A4DB-55AA-701F-1784-9A76C942633F}"/>
              </a:ext>
            </a:extLst>
          </p:cNvPr>
          <p:cNvSpPr txBox="1"/>
          <p:nvPr/>
        </p:nvSpPr>
        <p:spPr>
          <a:xfrm>
            <a:off x="434109" y="360219"/>
            <a:ext cx="8451273" cy="2092881"/>
          </a:xfrm>
          <a:prstGeom prst="rect">
            <a:avLst/>
          </a:prstGeom>
          <a:noFill/>
        </p:spPr>
        <p:txBody>
          <a:bodyPr wrap="square" rtlCol="0">
            <a:spAutoFit/>
          </a:bodyPr>
          <a:lstStyle/>
          <a:p>
            <a:pPr algn="ctr"/>
            <a:r>
              <a:rPr lang="en-US" sz="2800" dirty="0"/>
              <a:t>National PTA and Louisiana PTA Program Grants</a:t>
            </a:r>
          </a:p>
          <a:p>
            <a:pPr algn="ctr"/>
            <a:r>
              <a:rPr lang="en-US" sz="2800" b="1" dirty="0">
                <a:solidFill>
                  <a:srgbClr val="1A3E6F"/>
                </a:solidFill>
              </a:rPr>
              <a:t>What are “Grants?”</a:t>
            </a:r>
          </a:p>
          <a:p>
            <a:pPr algn="ctr"/>
            <a:endParaRPr lang="en-US" sz="1400" b="1" dirty="0">
              <a:solidFill>
                <a:srgbClr val="1A3E6F"/>
              </a:solidFill>
            </a:endParaRPr>
          </a:p>
          <a:p>
            <a:r>
              <a:rPr lang="en-US" sz="2000" dirty="0"/>
              <a:t>A grant is a sum of money given by an organization for a particular purpose. National PTA and Louisiana PTA have grants for PTAs and PTA members. There are endless other entities that give money away. </a:t>
            </a:r>
            <a:endParaRPr lang="en-US" sz="2800" dirty="0"/>
          </a:p>
        </p:txBody>
      </p:sp>
      <p:grpSp>
        <p:nvGrpSpPr>
          <p:cNvPr id="4" name="Group 3">
            <a:extLst>
              <a:ext uri="{FF2B5EF4-FFF2-40B4-BE49-F238E27FC236}">
                <a16:creationId xmlns:a16="http://schemas.microsoft.com/office/drawing/2014/main" id="{57885C84-F88E-DE4B-0244-F73E0C7F1F7B}"/>
              </a:ext>
            </a:extLst>
          </p:cNvPr>
          <p:cNvGrpSpPr/>
          <p:nvPr/>
        </p:nvGrpSpPr>
        <p:grpSpPr>
          <a:xfrm>
            <a:off x="-44451" y="2636828"/>
            <a:ext cx="5172364" cy="3543300"/>
            <a:chOff x="305251" y="2348618"/>
            <a:chExt cx="5393216" cy="3568499"/>
          </a:xfrm>
        </p:grpSpPr>
        <p:pic>
          <p:nvPicPr>
            <p:cNvPr id="5" name="Picture 4">
              <a:extLst>
                <a:ext uri="{FF2B5EF4-FFF2-40B4-BE49-F238E27FC236}">
                  <a16:creationId xmlns:a16="http://schemas.microsoft.com/office/drawing/2014/main" id="{1E76D4BD-EDFE-4DAA-06C7-43356B33DEF1}"/>
                </a:ext>
              </a:extLst>
            </p:cNvPr>
            <p:cNvPicPr>
              <a:picLocks noChangeAspect="1"/>
            </p:cNvPicPr>
            <p:nvPr/>
          </p:nvPicPr>
          <p:blipFill>
            <a:blip r:embed="rId2"/>
            <a:stretch>
              <a:fillRect/>
            </a:stretch>
          </p:blipFill>
          <p:spPr>
            <a:xfrm>
              <a:off x="397518" y="2348618"/>
              <a:ext cx="5300949" cy="2775970"/>
            </a:xfrm>
            <a:prstGeom prst="rect">
              <a:avLst/>
            </a:prstGeom>
          </p:spPr>
        </p:pic>
        <p:pic>
          <p:nvPicPr>
            <p:cNvPr id="6" name="Picture 5">
              <a:extLst>
                <a:ext uri="{FF2B5EF4-FFF2-40B4-BE49-F238E27FC236}">
                  <a16:creationId xmlns:a16="http://schemas.microsoft.com/office/drawing/2014/main" id="{AE415AF3-FD13-63D3-6D29-61987520623F}"/>
                </a:ext>
              </a:extLst>
            </p:cNvPr>
            <p:cNvPicPr>
              <a:picLocks noChangeAspect="1"/>
            </p:cNvPicPr>
            <p:nvPr/>
          </p:nvPicPr>
          <p:blipFill rotWithShape="1">
            <a:blip r:embed="rId3"/>
            <a:srcRect t="636" b="74636"/>
            <a:stretch/>
          </p:blipFill>
          <p:spPr>
            <a:xfrm>
              <a:off x="305251" y="5004917"/>
              <a:ext cx="5393216" cy="912200"/>
            </a:xfrm>
            <a:prstGeom prst="rect">
              <a:avLst/>
            </a:prstGeom>
          </p:spPr>
        </p:pic>
      </p:grpSp>
      <p:pic>
        <p:nvPicPr>
          <p:cNvPr id="7" name="Picture 6">
            <a:extLst>
              <a:ext uri="{FF2B5EF4-FFF2-40B4-BE49-F238E27FC236}">
                <a16:creationId xmlns:a16="http://schemas.microsoft.com/office/drawing/2014/main" id="{72B0C649-6D3E-97BD-4580-5A8E1AA89CA8}"/>
              </a:ext>
            </a:extLst>
          </p:cNvPr>
          <p:cNvPicPr>
            <a:picLocks noChangeAspect="1"/>
          </p:cNvPicPr>
          <p:nvPr/>
        </p:nvPicPr>
        <p:blipFill rotWithShape="1">
          <a:blip r:embed="rId3"/>
          <a:srcRect l="1711" t="24751"/>
          <a:stretch/>
        </p:blipFill>
        <p:spPr>
          <a:xfrm>
            <a:off x="4816318" y="2752180"/>
            <a:ext cx="4283644" cy="3420443"/>
          </a:xfrm>
          <a:prstGeom prst="rect">
            <a:avLst/>
          </a:prstGeom>
        </p:spPr>
      </p:pic>
      <p:sp>
        <p:nvSpPr>
          <p:cNvPr id="9" name="TextBox 8">
            <a:extLst>
              <a:ext uri="{FF2B5EF4-FFF2-40B4-BE49-F238E27FC236}">
                <a16:creationId xmlns:a16="http://schemas.microsoft.com/office/drawing/2014/main" id="{F3AC1E14-72AD-6C3E-FFC9-637FFBF76627}"/>
              </a:ext>
            </a:extLst>
          </p:cNvPr>
          <p:cNvSpPr txBox="1"/>
          <p:nvPr/>
        </p:nvSpPr>
        <p:spPr>
          <a:xfrm>
            <a:off x="2050472" y="6172623"/>
            <a:ext cx="5172364" cy="646331"/>
          </a:xfrm>
          <a:prstGeom prst="rect">
            <a:avLst/>
          </a:prstGeom>
          <a:noFill/>
        </p:spPr>
        <p:txBody>
          <a:bodyPr wrap="square" rtlCol="0">
            <a:spAutoFit/>
          </a:bodyPr>
          <a:lstStyle/>
          <a:p>
            <a:r>
              <a:rPr lang="en-US" dirty="0"/>
              <a:t>     </a:t>
            </a:r>
            <a:r>
              <a:rPr lang="en-US" dirty="0">
                <a:hlinkClick r:id="rId4"/>
              </a:rPr>
              <a:t>www.pta.org/home/run-your-pta/Awards-Grants</a:t>
            </a:r>
            <a:endParaRPr lang="en-US" dirty="0"/>
          </a:p>
          <a:p>
            <a:pPr algn="ctr"/>
            <a:r>
              <a:rPr lang="en-US" dirty="0">
                <a:hlinkClick r:id="rId5"/>
              </a:rPr>
              <a:t>www.LouisianaPTA.org/grants</a:t>
            </a:r>
            <a:endParaRPr lang="en-US" dirty="0"/>
          </a:p>
        </p:txBody>
      </p:sp>
    </p:spTree>
    <p:extLst>
      <p:ext uri="{BB962C8B-B14F-4D97-AF65-F5344CB8AC3E}">
        <p14:creationId xmlns:p14="http://schemas.microsoft.com/office/powerpoint/2010/main" val="4264165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B2284F-14F7-01F5-5017-DF4C0F53D145}"/>
              </a:ext>
            </a:extLst>
          </p:cNvPr>
          <p:cNvSpPr>
            <a:spLocks noGrp="1"/>
          </p:cNvSpPr>
          <p:nvPr>
            <p:ph type="sldNum" sz="quarter" idx="12"/>
          </p:nvPr>
        </p:nvSpPr>
        <p:spPr/>
        <p:txBody>
          <a:bodyPr/>
          <a:lstStyle/>
          <a:p>
            <a:fld id="{6AA47F4E-A3E1-4F24-A3FF-31CFD2C1465F}" type="slidenum">
              <a:rPr lang="en-US" smtClean="0"/>
              <a:t>14</a:t>
            </a:fld>
            <a:endParaRPr lang="en-US"/>
          </a:p>
        </p:txBody>
      </p:sp>
      <p:sp>
        <p:nvSpPr>
          <p:cNvPr id="3" name="TextBox 2">
            <a:extLst>
              <a:ext uri="{FF2B5EF4-FFF2-40B4-BE49-F238E27FC236}">
                <a16:creationId xmlns:a16="http://schemas.microsoft.com/office/drawing/2014/main" id="{0E73D4C5-AB89-B10E-287F-DAF6735E57AE}"/>
              </a:ext>
            </a:extLst>
          </p:cNvPr>
          <p:cNvSpPr txBox="1"/>
          <p:nvPr/>
        </p:nvSpPr>
        <p:spPr>
          <a:xfrm>
            <a:off x="2795933" y="311257"/>
            <a:ext cx="3552133" cy="523220"/>
          </a:xfrm>
          <a:prstGeom prst="rect">
            <a:avLst/>
          </a:prstGeom>
          <a:noFill/>
        </p:spPr>
        <p:txBody>
          <a:bodyPr wrap="square" rtlCol="0">
            <a:spAutoFit/>
          </a:bodyPr>
          <a:lstStyle/>
          <a:p>
            <a:r>
              <a:rPr lang="en-US" sz="2800" b="1" dirty="0">
                <a:solidFill>
                  <a:srgbClr val="1A3E6F"/>
                </a:solidFill>
              </a:rPr>
              <a:t>National PTA Grants</a:t>
            </a:r>
          </a:p>
        </p:txBody>
      </p:sp>
      <p:sp>
        <p:nvSpPr>
          <p:cNvPr id="5" name="TextBox 4">
            <a:extLst>
              <a:ext uri="{FF2B5EF4-FFF2-40B4-BE49-F238E27FC236}">
                <a16:creationId xmlns:a16="http://schemas.microsoft.com/office/drawing/2014/main" id="{44FBDA13-2052-C7C5-2CB1-5C57C74EAD1D}"/>
              </a:ext>
            </a:extLst>
          </p:cNvPr>
          <p:cNvSpPr txBox="1"/>
          <p:nvPr/>
        </p:nvSpPr>
        <p:spPr>
          <a:xfrm>
            <a:off x="471055" y="1006765"/>
            <a:ext cx="8442035" cy="6186309"/>
          </a:xfrm>
          <a:prstGeom prst="rect">
            <a:avLst/>
          </a:prstGeom>
          <a:noFill/>
        </p:spPr>
        <p:txBody>
          <a:bodyPr wrap="square">
            <a:spAutoFit/>
          </a:bodyPr>
          <a:lstStyle/>
          <a:p>
            <a:pPr marL="0" indent="0">
              <a:buNone/>
            </a:pPr>
            <a:r>
              <a:rPr lang="en-US" sz="2400" dirty="0"/>
              <a:t>National PTA offers awards or grants to honor or support PTAs as they engage families, support student success, improve the health and safety of students and families, increase access to arts education or celebrate advocacy and diversity.</a:t>
            </a:r>
          </a:p>
          <a:p>
            <a:pPr marL="0" indent="0">
              <a:buNone/>
            </a:pPr>
            <a:endParaRPr lang="en-US" sz="1200" dirty="0"/>
          </a:p>
          <a:p>
            <a:pPr marL="342900" indent="-342900">
              <a:buFont typeface="Arial" panose="020B0604020202020204" pitchFamily="34" charset="0"/>
              <a:buChar char="•"/>
            </a:pPr>
            <a:r>
              <a:rPr lang="en-US" sz="2400" dirty="0"/>
              <a:t>Go to </a:t>
            </a:r>
            <a:r>
              <a:rPr lang="en-US" sz="2400" b="1" dirty="0">
                <a:hlinkClick r:id="rId2"/>
              </a:rPr>
              <a:t>pta.org/home/programs </a:t>
            </a:r>
            <a:r>
              <a:rPr lang="en-US" sz="2400" dirty="0"/>
              <a:t>to explore the programs behind the grants. Which events will excite and educate your PTA community?</a:t>
            </a:r>
          </a:p>
          <a:p>
            <a:pPr marL="0" indent="0">
              <a:buNone/>
            </a:pPr>
            <a:endParaRPr lang="en-US" sz="1200" dirty="0"/>
          </a:p>
          <a:p>
            <a:pPr marL="342900" indent="-342900">
              <a:buFont typeface="Arial" panose="020B0604020202020204" pitchFamily="34" charset="0"/>
              <a:buChar char="•"/>
            </a:pPr>
            <a:r>
              <a:rPr lang="en-US" sz="2400" dirty="0"/>
              <a:t>Next, go to </a:t>
            </a:r>
            <a:r>
              <a:rPr lang="en-US" sz="2400" b="1" dirty="0">
                <a:hlinkClick r:id="rId3"/>
              </a:rPr>
              <a:t>pta.org/home/run-your-</a:t>
            </a:r>
            <a:r>
              <a:rPr lang="en-US" sz="2400" b="1" dirty="0" err="1">
                <a:hlinkClick r:id="rId3"/>
              </a:rPr>
              <a:t>pta</a:t>
            </a:r>
            <a:r>
              <a:rPr lang="en-US" sz="2400" b="1" dirty="0">
                <a:hlinkClick r:id="rId3"/>
              </a:rPr>
              <a:t>/Awards-Grants</a:t>
            </a:r>
            <a:endParaRPr lang="en-US" sz="2400" b="1" dirty="0"/>
          </a:p>
          <a:p>
            <a:pPr marL="342900" indent="-342900">
              <a:buFont typeface="Arial" panose="020B0604020202020204" pitchFamily="34" charset="0"/>
              <a:buChar char="•"/>
            </a:pPr>
            <a:endParaRPr lang="en-US" sz="1200" b="1" dirty="0"/>
          </a:p>
          <a:p>
            <a:pPr marL="342900" indent="-342900">
              <a:buFont typeface="Arial" panose="020B0604020202020204" pitchFamily="34" charset="0"/>
              <a:buChar char="•"/>
            </a:pPr>
            <a:r>
              <a:rPr lang="en-US" sz="2400" dirty="0"/>
              <a:t>Start your application process. You an apply for more than 1 grant! </a:t>
            </a:r>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r>
              <a:rPr lang="en-US" sz="2400" dirty="0"/>
              <a:t>PTA Grant Deadlines: October 4, 2023 at 4:00 pm CST</a:t>
            </a:r>
          </a:p>
          <a:p>
            <a:endParaRPr lang="en-US" sz="1200" dirty="0"/>
          </a:p>
          <a:p>
            <a:pPr marL="342900" indent="-342900">
              <a:buFont typeface="Arial" panose="020B0604020202020204" pitchFamily="34" charset="0"/>
              <a:buChar char="•"/>
            </a:pPr>
            <a:r>
              <a:rPr lang="en-US" sz="2400" dirty="0"/>
              <a:t>Applying for National PTA grants is an easy process and worth your time. $650,000 was awarded in 2022!</a:t>
            </a:r>
          </a:p>
          <a:p>
            <a:endParaRPr lang="en-US" sz="2400" dirty="0"/>
          </a:p>
        </p:txBody>
      </p:sp>
    </p:spTree>
    <p:extLst>
      <p:ext uri="{BB962C8B-B14F-4D97-AF65-F5344CB8AC3E}">
        <p14:creationId xmlns:p14="http://schemas.microsoft.com/office/powerpoint/2010/main" val="2420185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B2284F-14F7-01F5-5017-DF4C0F53D145}"/>
              </a:ext>
            </a:extLst>
          </p:cNvPr>
          <p:cNvSpPr>
            <a:spLocks noGrp="1"/>
          </p:cNvSpPr>
          <p:nvPr>
            <p:ph type="sldNum" sz="quarter" idx="12"/>
          </p:nvPr>
        </p:nvSpPr>
        <p:spPr/>
        <p:txBody>
          <a:bodyPr/>
          <a:lstStyle/>
          <a:p>
            <a:fld id="{6AA47F4E-A3E1-4F24-A3FF-31CFD2C1465F}" type="slidenum">
              <a:rPr lang="en-US" smtClean="0"/>
              <a:t>15</a:t>
            </a:fld>
            <a:endParaRPr lang="en-US"/>
          </a:p>
        </p:txBody>
      </p:sp>
      <p:sp>
        <p:nvSpPr>
          <p:cNvPr id="3" name="TextBox 2">
            <a:extLst>
              <a:ext uri="{FF2B5EF4-FFF2-40B4-BE49-F238E27FC236}">
                <a16:creationId xmlns:a16="http://schemas.microsoft.com/office/drawing/2014/main" id="{0E73D4C5-AB89-B10E-287F-DAF6735E57AE}"/>
              </a:ext>
            </a:extLst>
          </p:cNvPr>
          <p:cNvSpPr txBox="1"/>
          <p:nvPr/>
        </p:nvSpPr>
        <p:spPr>
          <a:xfrm>
            <a:off x="997527" y="212437"/>
            <a:ext cx="7195127" cy="523220"/>
          </a:xfrm>
          <a:prstGeom prst="rect">
            <a:avLst/>
          </a:prstGeom>
          <a:noFill/>
        </p:spPr>
        <p:txBody>
          <a:bodyPr wrap="square" rtlCol="0">
            <a:spAutoFit/>
          </a:bodyPr>
          <a:lstStyle/>
          <a:p>
            <a:r>
              <a:rPr lang="en-US" sz="2800" dirty="0">
                <a:solidFill>
                  <a:srgbClr val="1A3E6F"/>
                </a:solidFill>
              </a:rPr>
              <a:t>National PTA Grants for all grades and ages</a:t>
            </a:r>
          </a:p>
        </p:txBody>
      </p:sp>
      <p:sp>
        <p:nvSpPr>
          <p:cNvPr id="5" name="TextBox 4">
            <a:extLst>
              <a:ext uri="{FF2B5EF4-FFF2-40B4-BE49-F238E27FC236}">
                <a16:creationId xmlns:a16="http://schemas.microsoft.com/office/drawing/2014/main" id="{44FBDA13-2052-C7C5-2CB1-5C57C74EAD1D}"/>
              </a:ext>
            </a:extLst>
          </p:cNvPr>
          <p:cNvSpPr txBox="1"/>
          <p:nvPr/>
        </p:nvSpPr>
        <p:spPr>
          <a:xfrm>
            <a:off x="110836" y="735657"/>
            <a:ext cx="9012961" cy="6093976"/>
          </a:xfrm>
          <a:prstGeom prst="rect">
            <a:avLst/>
          </a:prstGeom>
          <a:noFill/>
        </p:spPr>
        <p:txBody>
          <a:bodyPr wrap="square">
            <a:spAutoFit/>
          </a:bodyPr>
          <a:lstStyle/>
          <a:p>
            <a:pPr marL="457200" indent="-457200" algn="l" fontAlgn="base">
              <a:buAutoNum type="arabicPeriod"/>
            </a:pPr>
            <a:r>
              <a:rPr lang="en-US" sz="2400" b="1" i="0" dirty="0">
                <a:effectLst/>
              </a:rPr>
              <a:t>PTA Healthy Minds</a:t>
            </a:r>
          </a:p>
          <a:p>
            <a:pPr algn="l" fontAlgn="base"/>
            <a:r>
              <a:rPr lang="en-US" sz="1200" i="0" dirty="0">
                <a:effectLst/>
              </a:rPr>
              <a:t>	</a:t>
            </a:r>
            <a:r>
              <a:rPr lang="en-US" i="0" dirty="0">
                <a:effectLst/>
                <a:hlinkClick r:id="rId2"/>
              </a:rPr>
              <a:t>http://www.pta.org\home\programs\Healthy-Lifestyles\mental-health\for-pta-leaders</a:t>
            </a:r>
            <a:endParaRPr lang="en-US" i="0" dirty="0">
              <a:effectLst/>
            </a:endParaRPr>
          </a:p>
          <a:p>
            <a:pPr algn="l" fontAlgn="base"/>
            <a:r>
              <a:rPr lang="en-US" sz="2400" dirty="0"/>
              <a:t>	</a:t>
            </a:r>
            <a:r>
              <a:rPr lang="en-US" sz="2200" i="0" dirty="0">
                <a:effectLst/>
              </a:rPr>
              <a:t>100 local PTAs will be selected, and each will be awarded $1,250. </a:t>
            </a:r>
          </a:p>
          <a:p>
            <a:pPr algn="l" fontAlgn="base"/>
            <a:endParaRPr lang="en-US" dirty="0"/>
          </a:p>
          <a:p>
            <a:pPr marL="457200" indent="-457200" algn="l" fontAlgn="base">
              <a:buAutoNum type="arabicPeriod" startAt="2"/>
            </a:pPr>
            <a:r>
              <a:rPr lang="en-US" sz="2400" b="1" i="0" dirty="0">
                <a:effectLst/>
              </a:rPr>
              <a:t>Mary Lou Anderson Reflections Arts Enhancement</a:t>
            </a:r>
            <a:endParaRPr lang="en-US" sz="1200" i="0" dirty="0">
              <a:effectLst/>
            </a:endParaRPr>
          </a:p>
          <a:p>
            <a:pPr algn="l" fontAlgn="base"/>
            <a:r>
              <a:rPr lang="en-US" sz="2400" i="0" dirty="0">
                <a:effectLst/>
              </a:rPr>
              <a:t>	</a:t>
            </a:r>
            <a:r>
              <a:rPr lang="en-US" i="0" dirty="0">
                <a:effectLst/>
                <a:hlinkClick r:id="rId3"/>
              </a:rPr>
              <a:t>http:www.pta.org\home\programs\reflections\artsedtools</a:t>
            </a:r>
            <a:endParaRPr lang="en-US" i="0" dirty="0">
              <a:effectLst/>
            </a:endParaRPr>
          </a:p>
          <a:p>
            <a:pPr algn="l" fontAlgn="base"/>
            <a:r>
              <a:rPr lang="en-US" sz="2400" dirty="0"/>
              <a:t>	</a:t>
            </a:r>
            <a:r>
              <a:rPr lang="en-US" sz="2200" i="0" dirty="0">
                <a:effectLst/>
              </a:rPr>
              <a:t>Two local PTAs will be selected, and each will be awarded $1,250.</a:t>
            </a:r>
          </a:p>
          <a:p>
            <a:pPr algn="l" fontAlgn="base"/>
            <a:endParaRPr lang="en-US" dirty="0"/>
          </a:p>
          <a:p>
            <a:pPr marL="457200" indent="-457200" algn="l" fontAlgn="base">
              <a:buAutoNum type="arabicPeriod" startAt="3"/>
            </a:pPr>
            <a:r>
              <a:rPr lang="en-US" sz="2400" b="1" i="0" dirty="0">
                <a:effectLst/>
                <a:latin typeface="myriad-pro"/>
              </a:rPr>
              <a:t>PTA Wellness Fairs</a:t>
            </a:r>
          </a:p>
          <a:p>
            <a:pPr algn="l" fontAlgn="base"/>
            <a:r>
              <a:rPr lang="en-US" sz="2400" i="0" dirty="0">
                <a:solidFill>
                  <a:srgbClr val="444444"/>
                </a:solidFill>
                <a:effectLst/>
                <a:latin typeface="myriad-pro"/>
              </a:rPr>
              <a:t>	</a:t>
            </a:r>
            <a:r>
              <a:rPr lang="en-US" sz="1600" i="0" dirty="0">
                <a:solidFill>
                  <a:srgbClr val="444444"/>
                </a:solidFill>
                <a:effectLst/>
                <a:hlinkClick r:id="rId4"/>
              </a:rPr>
              <a:t>https://www.pta.org\home\programs\Healthy-Lifestyles\pta-wellness-fairs-with-Walmart</a:t>
            </a:r>
            <a:endParaRPr lang="en-US" sz="1600" i="0" dirty="0">
              <a:solidFill>
                <a:srgbClr val="444444"/>
              </a:solidFill>
              <a:effectLst/>
            </a:endParaRPr>
          </a:p>
          <a:p>
            <a:pPr algn="l" fontAlgn="base"/>
            <a:r>
              <a:rPr lang="en-US" sz="2200" i="0" dirty="0">
                <a:solidFill>
                  <a:srgbClr val="444444"/>
                </a:solidFill>
                <a:effectLst/>
              </a:rPr>
              <a:t>	40 local PTAs will be selected, and each will be awarded</a:t>
            </a:r>
          </a:p>
          <a:p>
            <a:pPr algn="l" fontAlgn="base"/>
            <a:r>
              <a:rPr lang="en-US" sz="2200" dirty="0">
                <a:solidFill>
                  <a:srgbClr val="444444"/>
                </a:solidFill>
              </a:rPr>
              <a:t>	</a:t>
            </a:r>
            <a:r>
              <a:rPr lang="en-US" sz="2200" i="0" dirty="0">
                <a:solidFill>
                  <a:srgbClr val="444444"/>
                </a:solidFill>
                <a:effectLst/>
              </a:rPr>
              <a:t>$1,250 in funding.</a:t>
            </a:r>
          </a:p>
          <a:p>
            <a:pPr algn="l" fontAlgn="base"/>
            <a:endParaRPr lang="en-US" sz="1200" i="0" dirty="0">
              <a:effectLst/>
            </a:endParaRPr>
          </a:p>
          <a:p>
            <a:pPr algn="l" fontAlgn="base"/>
            <a:r>
              <a:rPr lang="en-US" sz="2400" b="1" dirty="0"/>
              <a:t> 4.  </a:t>
            </a:r>
            <a:r>
              <a:rPr lang="en-US" sz="2400" b="1" i="0" dirty="0">
                <a:effectLst/>
                <a:latin typeface="myriad-pro"/>
              </a:rPr>
              <a:t>PTA Connected: The Smart Talk</a:t>
            </a:r>
          </a:p>
          <a:p>
            <a:pPr algn="l" fontAlgn="base"/>
            <a:r>
              <a:rPr lang="en-US" dirty="0"/>
              <a:t>	</a:t>
            </a:r>
            <a:r>
              <a:rPr lang="en-US" dirty="0">
                <a:hlinkClick r:id="rId5"/>
              </a:rPr>
              <a:t>http://www.pta.org\home\programs\connected\the-smart-talk</a:t>
            </a:r>
            <a:endParaRPr lang="en-US" i="0" dirty="0">
              <a:effectLst/>
            </a:endParaRPr>
          </a:p>
          <a:p>
            <a:pPr algn="l" fontAlgn="base"/>
            <a:r>
              <a:rPr lang="en-US" sz="2400" b="1" i="0" dirty="0">
                <a:solidFill>
                  <a:srgbClr val="722257"/>
                </a:solidFill>
                <a:effectLst/>
                <a:latin typeface="myriad-pro"/>
              </a:rPr>
              <a:t>	</a:t>
            </a:r>
            <a:r>
              <a:rPr lang="en-US" sz="2200" i="0" dirty="0">
                <a:solidFill>
                  <a:srgbClr val="444444"/>
                </a:solidFill>
                <a:effectLst/>
              </a:rPr>
              <a:t>40 local PTAs will be selected, and each will be awarded $1,250 in  	funding. All programs must be completed by the end of March 2024.</a:t>
            </a: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1243284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B2284F-14F7-01F5-5017-DF4C0F53D145}"/>
              </a:ext>
            </a:extLst>
          </p:cNvPr>
          <p:cNvSpPr>
            <a:spLocks noGrp="1"/>
          </p:cNvSpPr>
          <p:nvPr>
            <p:ph type="sldNum" sz="quarter" idx="12"/>
          </p:nvPr>
        </p:nvSpPr>
        <p:spPr/>
        <p:txBody>
          <a:bodyPr/>
          <a:lstStyle/>
          <a:p>
            <a:fld id="{6AA47F4E-A3E1-4F24-A3FF-31CFD2C1465F}" type="slidenum">
              <a:rPr lang="en-US" smtClean="0"/>
              <a:t>16</a:t>
            </a:fld>
            <a:endParaRPr lang="en-US"/>
          </a:p>
        </p:txBody>
      </p:sp>
      <p:sp>
        <p:nvSpPr>
          <p:cNvPr id="3" name="TextBox 2">
            <a:extLst>
              <a:ext uri="{FF2B5EF4-FFF2-40B4-BE49-F238E27FC236}">
                <a16:creationId xmlns:a16="http://schemas.microsoft.com/office/drawing/2014/main" id="{0E73D4C5-AB89-B10E-287F-DAF6735E57AE}"/>
              </a:ext>
            </a:extLst>
          </p:cNvPr>
          <p:cNvSpPr txBox="1"/>
          <p:nvPr/>
        </p:nvSpPr>
        <p:spPr>
          <a:xfrm>
            <a:off x="1043709" y="136524"/>
            <a:ext cx="7148945" cy="523220"/>
          </a:xfrm>
          <a:prstGeom prst="rect">
            <a:avLst/>
          </a:prstGeom>
          <a:noFill/>
        </p:spPr>
        <p:txBody>
          <a:bodyPr wrap="square" rtlCol="0">
            <a:spAutoFit/>
          </a:bodyPr>
          <a:lstStyle/>
          <a:p>
            <a:r>
              <a:rPr lang="en-US" sz="2800" b="1" dirty="0">
                <a:solidFill>
                  <a:srgbClr val="1A3E6F"/>
                </a:solidFill>
              </a:rPr>
              <a:t>National PTA Grants for Elementary Schools</a:t>
            </a:r>
          </a:p>
        </p:txBody>
      </p:sp>
      <p:sp>
        <p:nvSpPr>
          <p:cNvPr id="5" name="TextBox 4">
            <a:extLst>
              <a:ext uri="{FF2B5EF4-FFF2-40B4-BE49-F238E27FC236}">
                <a16:creationId xmlns:a16="http://schemas.microsoft.com/office/drawing/2014/main" id="{44FBDA13-2052-C7C5-2CB1-5C57C74EAD1D}"/>
              </a:ext>
            </a:extLst>
          </p:cNvPr>
          <p:cNvSpPr txBox="1"/>
          <p:nvPr/>
        </p:nvSpPr>
        <p:spPr>
          <a:xfrm>
            <a:off x="332509" y="748145"/>
            <a:ext cx="8497456" cy="5755422"/>
          </a:xfrm>
          <a:prstGeom prst="rect">
            <a:avLst/>
          </a:prstGeom>
          <a:noFill/>
        </p:spPr>
        <p:txBody>
          <a:bodyPr wrap="square">
            <a:spAutoFit/>
          </a:bodyPr>
          <a:lstStyle/>
          <a:p>
            <a:pPr marL="457200" indent="-457200" algn="l" fontAlgn="base">
              <a:buAutoNum type="arabicPeriod"/>
            </a:pPr>
            <a:r>
              <a:rPr lang="en-US" sz="2400" b="1" i="0" dirty="0">
                <a:effectLst/>
              </a:rPr>
              <a:t>PTA Connected: Ready, Tech, Go!</a:t>
            </a:r>
          </a:p>
          <a:p>
            <a:pPr algn="l" fontAlgn="base"/>
            <a:r>
              <a:rPr lang="en-US" sz="1200" i="0" dirty="0">
                <a:effectLst/>
              </a:rPr>
              <a:t>	</a:t>
            </a:r>
            <a:r>
              <a:rPr lang="en-US" i="0" dirty="0">
                <a:effectLst/>
                <a:hlinkClick r:id="rId2"/>
              </a:rPr>
              <a:t>https://www.pta.org/home/programs/connected/ready-tech-go</a:t>
            </a:r>
            <a:endParaRPr lang="en-US" i="0" dirty="0">
              <a:effectLst/>
            </a:endParaRPr>
          </a:p>
          <a:p>
            <a:pPr algn="l" fontAlgn="base"/>
            <a:endParaRPr lang="en-US" sz="800" i="0" dirty="0">
              <a:effectLst/>
            </a:endParaRPr>
          </a:p>
          <a:p>
            <a:pPr algn="l" fontAlgn="base"/>
            <a:r>
              <a:rPr lang="en-US" sz="2400" i="0" dirty="0">
                <a:effectLst/>
              </a:rPr>
              <a:t>	</a:t>
            </a:r>
            <a:r>
              <a:rPr lang="en-US" sz="2400" i="0" dirty="0">
                <a:solidFill>
                  <a:srgbClr val="444444"/>
                </a:solidFill>
                <a:effectLst/>
                <a:latin typeface="myriad-pro"/>
              </a:rPr>
              <a:t>150 local PTAs will be selected, and each will be awarded 	$1,250 in funding. To be considered, PTAs must hold their 	programs in-person.</a:t>
            </a:r>
          </a:p>
          <a:p>
            <a:pPr algn="l" fontAlgn="base"/>
            <a:endParaRPr lang="en-US" sz="1000" dirty="0"/>
          </a:p>
          <a:p>
            <a:pPr marL="457200" indent="-457200" fontAlgn="base">
              <a:buFontTx/>
              <a:buAutoNum type="arabicPeriod" startAt="2"/>
            </a:pPr>
            <a:r>
              <a:rPr lang="en-US" sz="2400" b="1" i="0" dirty="0">
                <a:effectLst/>
                <a:latin typeface="myriad-pro"/>
              </a:rPr>
              <a:t>STEM + Families Propelling Our World</a:t>
            </a:r>
          </a:p>
          <a:p>
            <a:pPr fontAlgn="base"/>
            <a:r>
              <a:rPr lang="en-US" sz="2400" b="1" dirty="0">
                <a:latin typeface="myriad-pro"/>
              </a:rPr>
              <a:t>	</a:t>
            </a:r>
            <a:r>
              <a:rPr lang="en-US" dirty="0">
                <a:hlinkClick r:id="rId3"/>
              </a:rPr>
              <a:t>https://www.pta.org/home/programs/stem/propelling-our-world</a:t>
            </a:r>
            <a:endParaRPr lang="en-US" dirty="0"/>
          </a:p>
          <a:p>
            <a:pPr fontAlgn="base"/>
            <a:endParaRPr lang="en-US" sz="800" i="0" dirty="0">
              <a:effectLst/>
              <a:latin typeface="myriad-pro"/>
            </a:endParaRPr>
          </a:p>
          <a:p>
            <a:pPr algn="l" fontAlgn="base"/>
            <a:r>
              <a:rPr lang="en-US" sz="2400" i="0" dirty="0">
                <a:effectLst/>
              </a:rPr>
              <a:t>	</a:t>
            </a:r>
            <a:r>
              <a:rPr lang="en-US" sz="2400" i="0" dirty="0">
                <a:solidFill>
                  <a:srgbClr val="444444"/>
                </a:solidFill>
                <a:effectLst/>
                <a:latin typeface="myriad-pro"/>
              </a:rPr>
              <a:t>30 local PTAs will be selected, and each will be awarded</a:t>
            </a:r>
          </a:p>
          <a:p>
            <a:pPr algn="l" fontAlgn="base"/>
            <a:r>
              <a:rPr lang="en-US" sz="2400" dirty="0">
                <a:solidFill>
                  <a:srgbClr val="444444"/>
                </a:solidFill>
                <a:latin typeface="myriad-pro"/>
              </a:rPr>
              <a:t>	</a:t>
            </a:r>
            <a:r>
              <a:rPr lang="en-US" sz="2400" i="0" dirty="0">
                <a:solidFill>
                  <a:srgbClr val="444444"/>
                </a:solidFill>
                <a:effectLst/>
                <a:latin typeface="myriad-pro"/>
              </a:rPr>
              <a:t>$1250</a:t>
            </a:r>
            <a:r>
              <a:rPr lang="en-US" sz="2400" dirty="0">
                <a:solidFill>
                  <a:srgbClr val="444444"/>
                </a:solidFill>
                <a:latin typeface="myriad-pro"/>
              </a:rPr>
              <a:t> </a:t>
            </a:r>
            <a:r>
              <a:rPr lang="en-US" sz="2400" i="0" dirty="0">
                <a:solidFill>
                  <a:srgbClr val="444444"/>
                </a:solidFill>
                <a:effectLst/>
                <a:latin typeface="myriad-pro"/>
              </a:rPr>
              <a:t>in funding.</a:t>
            </a:r>
          </a:p>
          <a:p>
            <a:pPr algn="l" fontAlgn="base"/>
            <a:endParaRPr lang="en-US" sz="1000" dirty="0"/>
          </a:p>
          <a:p>
            <a:pPr marL="457200" indent="-457200" fontAlgn="base">
              <a:buFontTx/>
              <a:buAutoNum type="arabicPeriod" startAt="3"/>
            </a:pPr>
            <a:r>
              <a:rPr lang="en-US" sz="2400" b="1" i="0" dirty="0">
                <a:effectLst/>
                <a:latin typeface="myriad-pro"/>
              </a:rPr>
              <a:t>STEM + Families Science Festival</a:t>
            </a:r>
          </a:p>
          <a:p>
            <a:pPr algn="l" fontAlgn="base"/>
            <a:r>
              <a:rPr lang="en-US" sz="1200" i="0" dirty="0">
                <a:solidFill>
                  <a:srgbClr val="444444"/>
                </a:solidFill>
                <a:effectLst/>
                <a:latin typeface="myriad-pro"/>
              </a:rPr>
              <a:t>	</a:t>
            </a:r>
            <a:r>
              <a:rPr lang="en-US" i="0" dirty="0">
                <a:solidFill>
                  <a:srgbClr val="444444"/>
                </a:solidFill>
                <a:effectLst/>
                <a:hlinkClick r:id="rId4"/>
              </a:rPr>
              <a:t>https://www.pta.org/home/programs/stem/STEM-Families-Bayer-Science-Festivals</a:t>
            </a:r>
            <a:endParaRPr lang="en-US" i="0" dirty="0">
              <a:solidFill>
                <a:srgbClr val="444444"/>
              </a:solidFill>
              <a:effectLst/>
            </a:endParaRPr>
          </a:p>
          <a:p>
            <a:pPr algn="l" fontAlgn="base"/>
            <a:r>
              <a:rPr lang="en-US" sz="2400" dirty="0">
                <a:solidFill>
                  <a:srgbClr val="444444"/>
                </a:solidFill>
                <a:latin typeface="myriad-pro"/>
              </a:rPr>
              <a:t>	</a:t>
            </a:r>
            <a:r>
              <a:rPr lang="en-US" sz="2200" i="0" dirty="0">
                <a:solidFill>
                  <a:srgbClr val="444444"/>
                </a:solidFill>
                <a:effectLst/>
              </a:rPr>
              <a:t>40 local PTAs will be selected, and each will be awarded</a:t>
            </a:r>
          </a:p>
          <a:p>
            <a:pPr algn="l" fontAlgn="base"/>
            <a:r>
              <a:rPr lang="en-US" sz="2200" dirty="0">
                <a:solidFill>
                  <a:srgbClr val="444444"/>
                </a:solidFill>
              </a:rPr>
              <a:t>	</a:t>
            </a:r>
            <a:r>
              <a:rPr lang="en-US" sz="2200" i="0" dirty="0">
                <a:solidFill>
                  <a:srgbClr val="444444"/>
                </a:solidFill>
                <a:effectLst/>
              </a:rPr>
              <a:t>$1,250 in funding.</a:t>
            </a:r>
            <a:r>
              <a:rPr lang="en-US" sz="2200" b="1" i="0" dirty="0">
                <a:solidFill>
                  <a:srgbClr val="444444"/>
                </a:solidFill>
                <a:effectLst/>
              </a:rPr>
              <a:t> </a:t>
            </a:r>
            <a:r>
              <a:rPr lang="en-US" sz="2200" i="0" dirty="0">
                <a:solidFill>
                  <a:srgbClr val="444444"/>
                </a:solidFill>
                <a:effectLst/>
              </a:rPr>
              <a:t>To be considered, our PTAs must be located </a:t>
            </a:r>
          </a:p>
          <a:p>
            <a:pPr algn="l" fontAlgn="base"/>
            <a:r>
              <a:rPr lang="en-US" sz="2200" dirty="0">
                <a:solidFill>
                  <a:srgbClr val="444444"/>
                </a:solidFill>
              </a:rPr>
              <a:t>	</a:t>
            </a:r>
            <a:r>
              <a:rPr lang="en-US" sz="2200" i="0" dirty="0">
                <a:solidFill>
                  <a:srgbClr val="444444"/>
                </a:solidFill>
                <a:effectLst/>
              </a:rPr>
              <a:t>within</a:t>
            </a:r>
            <a:r>
              <a:rPr lang="en-US" sz="2200" dirty="0">
                <a:solidFill>
                  <a:srgbClr val="444444"/>
                </a:solidFill>
              </a:rPr>
              <a:t> </a:t>
            </a:r>
            <a:r>
              <a:rPr lang="en-US" sz="2200" i="0" dirty="0">
                <a:solidFill>
                  <a:srgbClr val="444444"/>
                </a:solidFill>
                <a:effectLst/>
              </a:rPr>
              <a:t>a 55-mile radius of Luling, LA or St. Charles Parish</a:t>
            </a:r>
          </a:p>
          <a:p>
            <a:pPr algn="l" fontAlgn="base"/>
            <a:endParaRPr lang="en-US" sz="1200" i="0" dirty="0">
              <a:effectLst/>
            </a:endParaRPr>
          </a:p>
        </p:txBody>
      </p:sp>
    </p:spTree>
    <p:extLst>
      <p:ext uri="{BB962C8B-B14F-4D97-AF65-F5344CB8AC3E}">
        <p14:creationId xmlns:p14="http://schemas.microsoft.com/office/powerpoint/2010/main" val="801839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B2284F-14F7-01F5-5017-DF4C0F53D145}"/>
              </a:ext>
            </a:extLst>
          </p:cNvPr>
          <p:cNvSpPr>
            <a:spLocks noGrp="1"/>
          </p:cNvSpPr>
          <p:nvPr>
            <p:ph type="sldNum" sz="quarter" idx="12"/>
          </p:nvPr>
        </p:nvSpPr>
        <p:spPr/>
        <p:txBody>
          <a:bodyPr/>
          <a:lstStyle/>
          <a:p>
            <a:fld id="{6AA47F4E-A3E1-4F24-A3FF-31CFD2C1465F}" type="slidenum">
              <a:rPr lang="en-US" smtClean="0"/>
              <a:t>17</a:t>
            </a:fld>
            <a:endParaRPr lang="en-US"/>
          </a:p>
        </p:txBody>
      </p:sp>
      <p:sp>
        <p:nvSpPr>
          <p:cNvPr id="3" name="TextBox 2">
            <a:extLst>
              <a:ext uri="{FF2B5EF4-FFF2-40B4-BE49-F238E27FC236}">
                <a16:creationId xmlns:a16="http://schemas.microsoft.com/office/drawing/2014/main" id="{0E73D4C5-AB89-B10E-287F-DAF6735E57AE}"/>
              </a:ext>
            </a:extLst>
          </p:cNvPr>
          <p:cNvSpPr txBox="1"/>
          <p:nvPr/>
        </p:nvSpPr>
        <p:spPr>
          <a:xfrm>
            <a:off x="314035" y="538962"/>
            <a:ext cx="8640620" cy="523220"/>
          </a:xfrm>
          <a:prstGeom prst="rect">
            <a:avLst/>
          </a:prstGeom>
          <a:noFill/>
        </p:spPr>
        <p:txBody>
          <a:bodyPr wrap="square" rtlCol="0">
            <a:spAutoFit/>
          </a:bodyPr>
          <a:lstStyle/>
          <a:p>
            <a:r>
              <a:rPr lang="en-US" sz="2800" b="1" dirty="0">
                <a:solidFill>
                  <a:srgbClr val="1A3E6F"/>
                </a:solidFill>
              </a:rPr>
              <a:t>National PTA Grants for Elementary or Middle Schools</a:t>
            </a:r>
          </a:p>
        </p:txBody>
      </p:sp>
      <p:sp>
        <p:nvSpPr>
          <p:cNvPr id="5" name="TextBox 4">
            <a:extLst>
              <a:ext uri="{FF2B5EF4-FFF2-40B4-BE49-F238E27FC236}">
                <a16:creationId xmlns:a16="http://schemas.microsoft.com/office/drawing/2014/main" id="{44FBDA13-2052-C7C5-2CB1-5C57C74EAD1D}"/>
              </a:ext>
            </a:extLst>
          </p:cNvPr>
          <p:cNvSpPr txBox="1"/>
          <p:nvPr/>
        </p:nvSpPr>
        <p:spPr>
          <a:xfrm>
            <a:off x="452583" y="1062182"/>
            <a:ext cx="8377382" cy="2646878"/>
          </a:xfrm>
          <a:prstGeom prst="rect">
            <a:avLst/>
          </a:prstGeom>
          <a:noFill/>
        </p:spPr>
        <p:txBody>
          <a:bodyPr wrap="square">
            <a:spAutoFit/>
          </a:bodyPr>
          <a:lstStyle/>
          <a:p>
            <a:pPr marL="457200" indent="-457200" fontAlgn="base">
              <a:buFontTx/>
              <a:buAutoNum type="arabicPeriod"/>
            </a:pPr>
            <a:endParaRPr lang="en-US" sz="2400" b="1" i="0" dirty="0">
              <a:effectLst/>
              <a:latin typeface="myriad-pro"/>
            </a:endParaRPr>
          </a:p>
          <a:p>
            <a:pPr fontAlgn="base"/>
            <a:r>
              <a:rPr lang="en-US" sz="2400" b="1" dirty="0">
                <a:latin typeface="myriad-pro"/>
              </a:rPr>
              <a:t>	</a:t>
            </a:r>
            <a:r>
              <a:rPr lang="en-US" sz="2400" b="1" i="0" dirty="0">
                <a:effectLst/>
                <a:latin typeface="myriad-pro"/>
              </a:rPr>
              <a:t>PTA Connected: Be Internet Awesome</a:t>
            </a:r>
          </a:p>
          <a:p>
            <a:pPr fontAlgn="base"/>
            <a:r>
              <a:rPr lang="en-US" sz="2400" b="1" dirty="0">
                <a:latin typeface="myriad-pro"/>
              </a:rPr>
              <a:t>	</a:t>
            </a:r>
            <a:r>
              <a:rPr lang="en-US" sz="2000" dirty="0">
                <a:latin typeface="myriad-pro"/>
                <a:hlinkClick r:id="rId2"/>
              </a:rPr>
              <a:t>https://www.pta.org/home/programs/connected/be-internet-awesome</a:t>
            </a:r>
            <a:endParaRPr lang="en-US" sz="2000" i="0" dirty="0">
              <a:effectLst/>
              <a:latin typeface="myriad-pro"/>
            </a:endParaRPr>
          </a:p>
          <a:p>
            <a:pPr fontAlgn="base"/>
            <a:endParaRPr lang="en-US" sz="2400" b="1" i="0" dirty="0">
              <a:effectLst/>
              <a:latin typeface="myriad-pro"/>
            </a:endParaRPr>
          </a:p>
          <a:p>
            <a:pPr algn="l" fontAlgn="base"/>
            <a:r>
              <a:rPr lang="en-US" sz="2400" i="0" dirty="0">
                <a:effectLst/>
              </a:rPr>
              <a:t>	</a:t>
            </a:r>
            <a:r>
              <a:rPr lang="en-US" sz="2400" i="0" dirty="0">
                <a:solidFill>
                  <a:srgbClr val="444444"/>
                </a:solidFill>
                <a:effectLst/>
                <a:latin typeface="myriad-pro"/>
              </a:rPr>
              <a:t>50 local PTAs will be selected, and each will be awarded 	$1,250 in funding.  </a:t>
            </a:r>
          </a:p>
          <a:p>
            <a:pPr algn="l" fontAlgn="base"/>
            <a:endParaRPr lang="en-US" sz="1000" dirty="0"/>
          </a:p>
          <a:p>
            <a:pPr algn="l" fontAlgn="base"/>
            <a:endParaRPr lang="en-US" sz="1200" i="0" dirty="0">
              <a:effectLst/>
            </a:endParaRPr>
          </a:p>
        </p:txBody>
      </p:sp>
    </p:spTree>
    <p:extLst>
      <p:ext uri="{BB962C8B-B14F-4D97-AF65-F5344CB8AC3E}">
        <p14:creationId xmlns:p14="http://schemas.microsoft.com/office/powerpoint/2010/main" val="148560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B2284F-14F7-01F5-5017-DF4C0F53D145}"/>
              </a:ext>
            </a:extLst>
          </p:cNvPr>
          <p:cNvSpPr>
            <a:spLocks noGrp="1"/>
          </p:cNvSpPr>
          <p:nvPr>
            <p:ph type="sldNum" sz="quarter" idx="12"/>
          </p:nvPr>
        </p:nvSpPr>
        <p:spPr/>
        <p:txBody>
          <a:bodyPr/>
          <a:lstStyle/>
          <a:p>
            <a:fld id="{6AA47F4E-A3E1-4F24-A3FF-31CFD2C1465F}" type="slidenum">
              <a:rPr lang="en-US" smtClean="0"/>
              <a:t>18</a:t>
            </a:fld>
            <a:endParaRPr lang="en-US"/>
          </a:p>
        </p:txBody>
      </p:sp>
      <p:sp>
        <p:nvSpPr>
          <p:cNvPr id="3" name="TextBox 2">
            <a:extLst>
              <a:ext uri="{FF2B5EF4-FFF2-40B4-BE49-F238E27FC236}">
                <a16:creationId xmlns:a16="http://schemas.microsoft.com/office/drawing/2014/main" id="{0E73D4C5-AB89-B10E-287F-DAF6735E57AE}"/>
              </a:ext>
            </a:extLst>
          </p:cNvPr>
          <p:cNvSpPr txBox="1"/>
          <p:nvPr/>
        </p:nvSpPr>
        <p:spPr>
          <a:xfrm>
            <a:off x="812803" y="554183"/>
            <a:ext cx="7656942" cy="523220"/>
          </a:xfrm>
          <a:prstGeom prst="rect">
            <a:avLst/>
          </a:prstGeom>
          <a:noFill/>
        </p:spPr>
        <p:txBody>
          <a:bodyPr wrap="square" rtlCol="0">
            <a:spAutoFit/>
          </a:bodyPr>
          <a:lstStyle/>
          <a:p>
            <a:r>
              <a:rPr lang="en-US" sz="2800" b="1" dirty="0">
                <a:solidFill>
                  <a:srgbClr val="1A3E6F"/>
                </a:solidFill>
              </a:rPr>
              <a:t>National PTA Grants for Middle or High Schools</a:t>
            </a:r>
          </a:p>
        </p:txBody>
      </p:sp>
      <p:sp>
        <p:nvSpPr>
          <p:cNvPr id="5" name="TextBox 4">
            <a:extLst>
              <a:ext uri="{FF2B5EF4-FFF2-40B4-BE49-F238E27FC236}">
                <a16:creationId xmlns:a16="http://schemas.microsoft.com/office/drawing/2014/main" id="{44FBDA13-2052-C7C5-2CB1-5C57C74EAD1D}"/>
              </a:ext>
            </a:extLst>
          </p:cNvPr>
          <p:cNvSpPr txBox="1"/>
          <p:nvPr/>
        </p:nvSpPr>
        <p:spPr>
          <a:xfrm>
            <a:off x="175491" y="1570182"/>
            <a:ext cx="8691420" cy="2277547"/>
          </a:xfrm>
          <a:prstGeom prst="rect">
            <a:avLst/>
          </a:prstGeom>
          <a:noFill/>
        </p:spPr>
        <p:txBody>
          <a:bodyPr wrap="square">
            <a:spAutoFit/>
          </a:bodyPr>
          <a:lstStyle/>
          <a:p>
            <a:pPr fontAlgn="base"/>
            <a:r>
              <a:rPr lang="en-US" sz="2400" b="1" i="0" dirty="0">
                <a:effectLst/>
                <a:latin typeface="myriad-pro"/>
              </a:rPr>
              <a:t>	Healthy Bodies Tobacco Prevention Campaign</a:t>
            </a:r>
          </a:p>
          <a:p>
            <a:pPr fontAlgn="base"/>
            <a:r>
              <a:rPr lang="en-US" sz="2400" b="1" dirty="0">
                <a:latin typeface="myriad-pro"/>
              </a:rPr>
              <a:t>	</a:t>
            </a:r>
            <a:r>
              <a:rPr lang="en-US" sz="1600" dirty="0">
                <a:hlinkClick r:id="rId2"/>
              </a:rPr>
              <a:t>https://www.pta.org\home\programs\Healthy-Lifestyles\healthy-bodies\tobacco-prevention</a:t>
            </a:r>
            <a:endParaRPr lang="en-US" sz="1600" i="0" dirty="0">
              <a:effectLst/>
            </a:endParaRPr>
          </a:p>
          <a:p>
            <a:pPr fontAlgn="base"/>
            <a:endParaRPr lang="en-US" sz="2400" i="0" dirty="0">
              <a:effectLst/>
              <a:latin typeface="myriad-pro"/>
            </a:endParaRPr>
          </a:p>
          <a:p>
            <a:pPr algn="l" fontAlgn="base"/>
            <a:r>
              <a:rPr lang="en-US" sz="2400" i="0" dirty="0">
                <a:effectLst/>
              </a:rPr>
              <a:t>	</a:t>
            </a:r>
            <a:r>
              <a:rPr lang="en-US" sz="2400" i="0" dirty="0">
                <a:solidFill>
                  <a:srgbClr val="444444"/>
                </a:solidFill>
                <a:effectLst/>
                <a:latin typeface="myriad-pro"/>
              </a:rPr>
              <a:t>At least 15 local PTAs/PTSAs serving grades 6-12 will be 	selected, 	and each will be awarded $1,250 in funding. </a:t>
            </a:r>
          </a:p>
          <a:p>
            <a:pPr algn="l" fontAlgn="base"/>
            <a:endParaRPr lang="en-US" sz="1000" dirty="0"/>
          </a:p>
          <a:p>
            <a:pPr algn="l" fontAlgn="base"/>
            <a:endParaRPr lang="en-US" sz="1200" i="0" dirty="0">
              <a:effectLst/>
            </a:endParaRPr>
          </a:p>
        </p:txBody>
      </p:sp>
    </p:spTree>
    <p:extLst>
      <p:ext uri="{BB962C8B-B14F-4D97-AF65-F5344CB8AC3E}">
        <p14:creationId xmlns:p14="http://schemas.microsoft.com/office/powerpoint/2010/main" val="556605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B2284F-14F7-01F5-5017-DF4C0F53D145}"/>
              </a:ext>
            </a:extLst>
          </p:cNvPr>
          <p:cNvSpPr>
            <a:spLocks noGrp="1"/>
          </p:cNvSpPr>
          <p:nvPr>
            <p:ph type="sldNum" sz="quarter" idx="12"/>
          </p:nvPr>
        </p:nvSpPr>
        <p:spPr/>
        <p:txBody>
          <a:bodyPr/>
          <a:lstStyle/>
          <a:p>
            <a:fld id="{6AA47F4E-A3E1-4F24-A3FF-31CFD2C1465F}" type="slidenum">
              <a:rPr lang="en-US" smtClean="0"/>
              <a:t>19</a:t>
            </a:fld>
            <a:endParaRPr lang="en-US"/>
          </a:p>
        </p:txBody>
      </p:sp>
      <p:sp>
        <p:nvSpPr>
          <p:cNvPr id="3" name="TextBox 2">
            <a:extLst>
              <a:ext uri="{FF2B5EF4-FFF2-40B4-BE49-F238E27FC236}">
                <a16:creationId xmlns:a16="http://schemas.microsoft.com/office/drawing/2014/main" id="{0E73D4C5-AB89-B10E-287F-DAF6735E57AE}"/>
              </a:ext>
            </a:extLst>
          </p:cNvPr>
          <p:cNvSpPr txBox="1"/>
          <p:nvPr/>
        </p:nvSpPr>
        <p:spPr>
          <a:xfrm>
            <a:off x="1690255" y="538962"/>
            <a:ext cx="6705599" cy="523220"/>
          </a:xfrm>
          <a:prstGeom prst="rect">
            <a:avLst/>
          </a:prstGeom>
          <a:noFill/>
        </p:spPr>
        <p:txBody>
          <a:bodyPr wrap="square" rtlCol="0">
            <a:spAutoFit/>
          </a:bodyPr>
          <a:lstStyle/>
          <a:p>
            <a:r>
              <a:rPr lang="en-US" sz="2800" b="1" dirty="0">
                <a:solidFill>
                  <a:srgbClr val="1A3E6F"/>
                </a:solidFill>
              </a:rPr>
              <a:t>National PTA Grants for High Schools</a:t>
            </a:r>
          </a:p>
        </p:txBody>
      </p:sp>
      <p:sp>
        <p:nvSpPr>
          <p:cNvPr id="5" name="TextBox 4">
            <a:extLst>
              <a:ext uri="{FF2B5EF4-FFF2-40B4-BE49-F238E27FC236}">
                <a16:creationId xmlns:a16="http://schemas.microsoft.com/office/drawing/2014/main" id="{44FBDA13-2052-C7C5-2CB1-5C57C74EAD1D}"/>
              </a:ext>
            </a:extLst>
          </p:cNvPr>
          <p:cNvSpPr txBox="1"/>
          <p:nvPr/>
        </p:nvSpPr>
        <p:spPr>
          <a:xfrm>
            <a:off x="452583" y="1062182"/>
            <a:ext cx="8377382" cy="2308324"/>
          </a:xfrm>
          <a:prstGeom prst="rect">
            <a:avLst/>
          </a:prstGeom>
          <a:noFill/>
        </p:spPr>
        <p:txBody>
          <a:bodyPr wrap="square">
            <a:spAutoFit/>
          </a:bodyPr>
          <a:lstStyle/>
          <a:p>
            <a:pPr fontAlgn="base"/>
            <a:r>
              <a:rPr lang="en-US" sz="2400" b="1" i="0" dirty="0">
                <a:effectLst/>
                <a:latin typeface="myriad-pro"/>
              </a:rPr>
              <a:t>	</a:t>
            </a:r>
          </a:p>
          <a:p>
            <a:pPr fontAlgn="base"/>
            <a:r>
              <a:rPr lang="en-US" sz="2400" b="1" i="0" dirty="0">
                <a:effectLst/>
                <a:latin typeface="myriad-pro"/>
              </a:rPr>
              <a:t>	PTA Connected: Build Up and Belong</a:t>
            </a:r>
          </a:p>
          <a:p>
            <a:pPr fontAlgn="base"/>
            <a:r>
              <a:rPr lang="en-US" sz="2400" b="1" i="0" dirty="0">
                <a:effectLst/>
                <a:latin typeface="myriad-pro"/>
              </a:rPr>
              <a:t>	</a:t>
            </a:r>
            <a:r>
              <a:rPr lang="en-US" sz="2000" i="0" dirty="0">
                <a:effectLst/>
                <a:hlinkClick r:id="rId2"/>
              </a:rPr>
              <a:t>https://www.pta.org/home/programs/connected/build-up-and-belong</a:t>
            </a:r>
            <a:endParaRPr lang="en-US" sz="2000" i="0" dirty="0">
              <a:effectLst/>
            </a:endParaRPr>
          </a:p>
          <a:p>
            <a:pPr algn="l" fontAlgn="base"/>
            <a:r>
              <a:rPr lang="en-US" sz="2400" b="1" dirty="0">
                <a:solidFill>
                  <a:srgbClr val="444444"/>
                </a:solidFill>
                <a:latin typeface="myriad-pro"/>
              </a:rPr>
              <a:t>	</a:t>
            </a:r>
          </a:p>
          <a:p>
            <a:pPr algn="l" fontAlgn="base"/>
            <a:r>
              <a:rPr lang="en-US" sz="2400" b="1" i="0" dirty="0">
                <a:solidFill>
                  <a:srgbClr val="444444"/>
                </a:solidFill>
                <a:effectLst/>
                <a:latin typeface="myriad-pro"/>
              </a:rPr>
              <a:t>	</a:t>
            </a:r>
            <a:r>
              <a:rPr lang="en-US" sz="2400" i="0" dirty="0">
                <a:solidFill>
                  <a:srgbClr val="444444"/>
                </a:solidFill>
                <a:effectLst/>
                <a:latin typeface="myriad-pro"/>
              </a:rPr>
              <a:t>25 local PTAs/PTSAs will be selected, and each will be 	awarded $1,250 in funding.</a:t>
            </a:r>
            <a:endParaRPr lang="en-US" sz="1200" i="0" dirty="0">
              <a:effectLst/>
            </a:endParaRPr>
          </a:p>
        </p:txBody>
      </p:sp>
    </p:spTree>
    <p:extLst>
      <p:ext uri="{BB962C8B-B14F-4D97-AF65-F5344CB8AC3E}">
        <p14:creationId xmlns:p14="http://schemas.microsoft.com/office/powerpoint/2010/main" val="1078531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D73D12-DF99-0B5C-D148-D7B0E4A84E3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A47F4E-A3E1-4F24-A3FF-31CFD2C1465F}" type="slidenum">
              <a:rPr kumimoji="0" lang="en-US" sz="1100" b="1" i="0" u="none" strike="noStrike" kern="1200" cap="none" spc="0" normalizeH="0" baseline="0" noProof="0" smtClean="0">
                <a:ln>
                  <a:noFill/>
                </a:ln>
                <a:solidFill>
                  <a:srgbClr val="4A66AC"/>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100" b="1" i="0" u="none" strike="noStrike" kern="1200" cap="none" spc="0" normalizeH="0" baseline="0" noProof="0">
              <a:ln>
                <a:noFill/>
              </a:ln>
              <a:solidFill>
                <a:srgbClr val="4A66AC"/>
              </a:solidFill>
              <a:effectLst/>
              <a:uLnTx/>
              <a:uFillTx/>
              <a:latin typeface="Corbel" panose="020B0503020204020204"/>
              <a:ea typeface="+mn-ea"/>
              <a:cs typeface="+mn-cs"/>
            </a:endParaRPr>
          </a:p>
        </p:txBody>
      </p:sp>
      <p:sp>
        <p:nvSpPr>
          <p:cNvPr id="3" name="TextBox 2">
            <a:extLst>
              <a:ext uri="{FF2B5EF4-FFF2-40B4-BE49-F238E27FC236}">
                <a16:creationId xmlns:a16="http://schemas.microsoft.com/office/drawing/2014/main" id="{2EA53301-0111-9644-37C0-41015B3C43F2}"/>
              </a:ext>
            </a:extLst>
          </p:cNvPr>
          <p:cNvSpPr txBox="1"/>
          <p:nvPr/>
        </p:nvSpPr>
        <p:spPr>
          <a:xfrm>
            <a:off x="849745" y="1209964"/>
            <a:ext cx="7477826" cy="3242426"/>
          </a:xfrm>
          <a:prstGeom prst="rect">
            <a:avLst/>
          </a:prstGeom>
          <a:noFill/>
        </p:spPr>
        <p:txBody>
          <a:bodyPr wrap="square"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242852"/>
                </a:solidFill>
                <a:effectLst/>
                <a:uLnTx/>
                <a:uFillTx/>
                <a:latin typeface="Congenial Light" panose="02000503040000020004" pitchFamily="2" charset="0"/>
                <a:ea typeface="+mn-ea"/>
                <a:cs typeface="+mn-cs"/>
              </a:rPr>
              <a:t>Why are we here?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242852"/>
                </a:solidFill>
                <a:effectLst/>
                <a:uLnTx/>
                <a:uFillTx/>
                <a:latin typeface="Congenial Light" panose="02000503040000020004" pitchFamily="2" charset="0"/>
                <a:ea typeface="+mn-ea"/>
                <a:cs typeface="+mn-cs"/>
              </a:rPr>
              <a:t>Why do you PTA?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42852"/>
                </a:solidFill>
                <a:effectLst/>
                <a:uLnTx/>
                <a:uFillTx/>
                <a:latin typeface="Congenial Light" panose="02000503040000020004" pitchFamily="2" charset="0"/>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ongenial Light" panose="02000503040000020004" pitchFamily="2" charset="0"/>
              <a:ea typeface="+mn-ea"/>
              <a:cs typeface="+mn-cs"/>
            </a:endParaRPr>
          </a:p>
          <a:p>
            <a:pPr marL="0" marR="0" lvl="0" indent="0" algn="ctr" defTabSz="914400" rtl="0" eaLnBrk="1" fontAlgn="auto" latinLnBrk="0" hangingPunct="1">
              <a:lnSpc>
                <a:spcPct val="90000"/>
              </a:lnSpc>
              <a:spcBef>
                <a:spcPts val="0"/>
              </a:spcBef>
              <a:spcAft>
                <a:spcPts val="600"/>
              </a:spcAft>
              <a:buClr>
                <a:srgbClr val="4A66AC"/>
              </a:buClr>
              <a:buSzTx/>
              <a:buFontTx/>
              <a:buNone/>
              <a:tabLst/>
              <a:defRPr/>
            </a:pPr>
            <a:r>
              <a:rPr kumimoji="0" lang="en-US" sz="3000" b="1" i="0" u="none" strike="noStrike" kern="1200" cap="none" spc="0" normalizeH="0" baseline="0" noProof="0" dirty="0">
                <a:ln>
                  <a:noFill/>
                </a:ln>
                <a:solidFill>
                  <a:prstClr val="black"/>
                </a:solidFill>
                <a:effectLst/>
                <a:uLnTx/>
                <a:uFillTx/>
                <a:latin typeface="Congenial Light" panose="02000503040000020004" pitchFamily="2" charset="0"/>
                <a:ea typeface="+mn-ea"/>
                <a:cs typeface="+mn-cs"/>
              </a:rPr>
              <a:t>To make every child’s potential a reality</a:t>
            </a:r>
          </a:p>
          <a:p>
            <a:pPr marL="0" marR="0" lvl="0" indent="0" algn="ctr" defTabSz="914400" rtl="0" eaLnBrk="1" fontAlgn="auto" latinLnBrk="0" hangingPunct="1">
              <a:lnSpc>
                <a:spcPct val="90000"/>
              </a:lnSpc>
              <a:spcBef>
                <a:spcPts val="0"/>
              </a:spcBef>
              <a:spcAft>
                <a:spcPts val="600"/>
              </a:spcAft>
              <a:buClr>
                <a:srgbClr val="4A66AC"/>
              </a:buClr>
              <a:buSzTx/>
              <a:buFontTx/>
              <a:buNone/>
              <a:tabLst/>
              <a:defRPr/>
            </a:pPr>
            <a:r>
              <a:rPr kumimoji="0" lang="en-US" sz="3000" b="1" i="0" u="none" strike="noStrike" kern="1200" cap="none" spc="0" normalizeH="0" baseline="0" noProof="0" dirty="0">
                <a:ln>
                  <a:noFill/>
                </a:ln>
                <a:solidFill>
                  <a:prstClr val="black"/>
                </a:solidFill>
                <a:effectLst/>
                <a:uLnTx/>
                <a:uFillTx/>
                <a:latin typeface="Congenial Light" panose="02000503040000020004" pitchFamily="2" charset="0"/>
                <a:ea typeface="+mn-ea"/>
                <a:cs typeface="+mn-cs"/>
              </a:rPr>
              <a:t>by engaging and empowering families and communities to advocate for </a:t>
            </a:r>
            <a:r>
              <a:rPr kumimoji="0" lang="en-US" sz="3000" b="1" i="0" u="none" strike="noStrike" kern="1200" cap="none" spc="0" normalizeH="0" baseline="0" noProof="0" dirty="0">
                <a:ln>
                  <a:noFill/>
                </a:ln>
                <a:solidFill>
                  <a:prstClr val="black"/>
                </a:solidFill>
                <a:effectLst/>
                <a:uLnTx/>
                <a:uFillTx/>
                <a:latin typeface="Congenial" panose="02000503040000020004" pitchFamily="2" charset="0"/>
                <a:ea typeface="+mn-ea"/>
                <a:cs typeface="+mn-cs"/>
              </a:rPr>
              <a:t>all children.</a:t>
            </a:r>
            <a:endParaRPr kumimoji="0" lang="en-US" sz="3000" b="1"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964712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4E0686-4F97-2F9C-DB13-4275C9230704}"/>
              </a:ext>
            </a:extLst>
          </p:cNvPr>
          <p:cNvSpPr>
            <a:spLocks noGrp="1"/>
          </p:cNvSpPr>
          <p:nvPr>
            <p:ph type="sldNum" sz="quarter" idx="12"/>
          </p:nvPr>
        </p:nvSpPr>
        <p:spPr/>
        <p:txBody>
          <a:bodyPr/>
          <a:lstStyle/>
          <a:p>
            <a:fld id="{6AA47F4E-A3E1-4F24-A3FF-31CFD2C1465F}" type="slidenum">
              <a:rPr lang="en-US" smtClean="0"/>
              <a:t>20</a:t>
            </a:fld>
            <a:endParaRPr lang="en-US"/>
          </a:p>
        </p:txBody>
      </p:sp>
      <p:sp>
        <p:nvSpPr>
          <p:cNvPr id="4" name="TextBox 3">
            <a:extLst>
              <a:ext uri="{FF2B5EF4-FFF2-40B4-BE49-F238E27FC236}">
                <a16:creationId xmlns:a16="http://schemas.microsoft.com/office/drawing/2014/main" id="{BF87E56A-FD9F-68F0-AD4F-80F332BEC648}"/>
              </a:ext>
            </a:extLst>
          </p:cNvPr>
          <p:cNvSpPr txBox="1"/>
          <p:nvPr/>
        </p:nvSpPr>
        <p:spPr>
          <a:xfrm>
            <a:off x="2364509" y="240145"/>
            <a:ext cx="4493490" cy="523220"/>
          </a:xfrm>
          <a:prstGeom prst="rect">
            <a:avLst/>
          </a:prstGeom>
          <a:noFill/>
        </p:spPr>
        <p:txBody>
          <a:bodyPr wrap="square">
            <a:spAutoFit/>
          </a:bodyPr>
          <a:lstStyle/>
          <a:p>
            <a:pPr algn="ctr"/>
            <a:r>
              <a:rPr lang="en-US" sz="2800" b="1" dirty="0">
                <a:solidFill>
                  <a:srgbClr val="1A3E6F"/>
                </a:solidFill>
              </a:rPr>
              <a:t>Louisiana PTA Grants</a:t>
            </a:r>
          </a:p>
        </p:txBody>
      </p:sp>
      <p:sp>
        <p:nvSpPr>
          <p:cNvPr id="6" name="TextBox 5">
            <a:extLst>
              <a:ext uri="{FF2B5EF4-FFF2-40B4-BE49-F238E27FC236}">
                <a16:creationId xmlns:a16="http://schemas.microsoft.com/office/drawing/2014/main" id="{40F44E94-4D4F-8566-C65A-DD231ADAE162}"/>
              </a:ext>
            </a:extLst>
          </p:cNvPr>
          <p:cNvSpPr txBox="1"/>
          <p:nvPr/>
        </p:nvSpPr>
        <p:spPr>
          <a:xfrm>
            <a:off x="267856" y="919954"/>
            <a:ext cx="8774544" cy="6186309"/>
          </a:xfrm>
          <a:prstGeom prst="rect">
            <a:avLst/>
          </a:prstGeom>
          <a:noFill/>
        </p:spPr>
        <p:txBody>
          <a:bodyPr wrap="square">
            <a:spAutoFit/>
          </a:bodyPr>
          <a:lstStyle/>
          <a:p>
            <a:r>
              <a:rPr lang="en-US" sz="2400" dirty="0"/>
              <a:t>The </a:t>
            </a:r>
            <a:r>
              <a:rPr lang="en-US" sz="2400" b="1" dirty="0"/>
              <a:t>$750 Reading and Literacy Grants</a:t>
            </a:r>
            <a:r>
              <a:rPr lang="en-US" sz="2400" dirty="0"/>
              <a:t> help PTA Units host literacy events at their schools. Literacy skills in Louisiana are unacceptably low, and LAPTA made literacy opportunities a priority for our children. </a:t>
            </a:r>
          </a:p>
          <a:p>
            <a:endParaRPr lang="en-US" sz="1200" dirty="0"/>
          </a:p>
          <a:p>
            <a:r>
              <a:rPr lang="en-US" sz="2400" dirty="0"/>
              <a:t>For program ideas, reference </a:t>
            </a:r>
            <a:r>
              <a:rPr lang="en-US" sz="2400" dirty="0">
                <a:hlinkClick r:id="rId2"/>
              </a:rPr>
              <a:t>PTA.org/home/run-your-pta/how-we-pta/access-to-opportunities </a:t>
            </a:r>
            <a:r>
              <a:rPr lang="en-US" sz="2400" dirty="0"/>
              <a:t>and  </a:t>
            </a:r>
            <a:r>
              <a:rPr lang="en-US" sz="2400" dirty="0">
                <a:hlinkClick r:id="rId3"/>
              </a:rPr>
              <a:t>PTA.org/home/programs/family-reading</a:t>
            </a:r>
            <a:endParaRPr lang="en-US" sz="2400" dirty="0"/>
          </a:p>
          <a:p>
            <a:pPr marL="688975"/>
            <a:endParaRPr lang="en-US" sz="1200" dirty="0"/>
          </a:p>
          <a:p>
            <a:pPr marL="688975"/>
            <a:r>
              <a:rPr lang="en-US" sz="2400" dirty="0"/>
              <a:t>Application Deadline: November 17, 2023 	</a:t>
            </a:r>
          </a:p>
          <a:p>
            <a:pPr marL="688975"/>
            <a:r>
              <a:rPr lang="en-US" sz="2400" dirty="0"/>
              <a:t>Apply at https://form.jotform.com/221794928286067</a:t>
            </a:r>
          </a:p>
          <a:p>
            <a:pPr marL="688975"/>
            <a:r>
              <a:rPr lang="en-US" sz="2400" dirty="0"/>
              <a:t>Winners Announced: December 1, 2023	</a:t>
            </a:r>
          </a:p>
          <a:p>
            <a:pPr marL="688975"/>
            <a:r>
              <a:rPr lang="en-US" sz="2400" dirty="0"/>
              <a:t>Quantity Offered: 4 (One/category)</a:t>
            </a:r>
          </a:p>
          <a:p>
            <a:pPr marL="688975"/>
            <a:endParaRPr lang="en-US" sz="2400" dirty="0"/>
          </a:p>
          <a:p>
            <a:pPr algn="ctr" fontAlgn="base"/>
            <a:r>
              <a:rPr lang="en-US" sz="2000" b="1" i="0" dirty="0">
                <a:solidFill>
                  <a:srgbClr val="0070C0"/>
                </a:solidFill>
                <a:effectLst/>
              </a:rPr>
              <a:t>2022-2023 Grant Winners</a:t>
            </a:r>
          </a:p>
          <a:p>
            <a:pPr algn="ctr" fontAlgn="base"/>
            <a:r>
              <a:rPr lang="en-US" sz="2000" b="0" i="0" dirty="0">
                <a:solidFill>
                  <a:srgbClr val="0070C0"/>
                </a:solidFill>
                <a:effectLst/>
              </a:rPr>
              <a:t>The winners of the $750 LAPTA Reading &amp; Literacy Grants were Covington Elementary PTA in Covington and Mandeville High PTSA in Mandeville! </a:t>
            </a:r>
          </a:p>
          <a:p>
            <a:pPr marL="688975"/>
            <a:endParaRPr lang="en-US" sz="2400" dirty="0"/>
          </a:p>
        </p:txBody>
      </p:sp>
    </p:spTree>
    <p:extLst>
      <p:ext uri="{BB962C8B-B14F-4D97-AF65-F5344CB8AC3E}">
        <p14:creationId xmlns:p14="http://schemas.microsoft.com/office/powerpoint/2010/main" val="3505578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4E0686-4F97-2F9C-DB13-4275C9230704}"/>
              </a:ext>
            </a:extLst>
          </p:cNvPr>
          <p:cNvSpPr>
            <a:spLocks noGrp="1"/>
          </p:cNvSpPr>
          <p:nvPr>
            <p:ph type="sldNum" sz="quarter" idx="12"/>
          </p:nvPr>
        </p:nvSpPr>
        <p:spPr/>
        <p:txBody>
          <a:bodyPr/>
          <a:lstStyle/>
          <a:p>
            <a:fld id="{6AA47F4E-A3E1-4F24-A3FF-31CFD2C1465F}" type="slidenum">
              <a:rPr lang="en-US" smtClean="0"/>
              <a:t>21</a:t>
            </a:fld>
            <a:endParaRPr lang="en-US"/>
          </a:p>
        </p:txBody>
      </p:sp>
      <p:sp>
        <p:nvSpPr>
          <p:cNvPr id="4" name="TextBox 3">
            <a:extLst>
              <a:ext uri="{FF2B5EF4-FFF2-40B4-BE49-F238E27FC236}">
                <a16:creationId xmlns:a16="http://schemas.microsoft.com/office/drawing/2014/main" id="{BF87E56A-FD9F-68F0-AD4F-80F332BEC648}"/>
              </a:ext>
            </a:extLst>
          </p:cNvPr>
          <p:cNvSpPr txBox="1"/>
          <p:nvPr/>
        </p:nvSpPr>
        <p:spPr>
          <a:xfrm>
            <a:off x="2364509" y="240145"/>
            <a:ext cx="4493490" cy="523220"/>
          </a:xfrm>
          <a:prstGeom prst="rect">
            <a:avLst/>
          </a:prstGeom>
          <a:noFill/>
        </p:spPr>
        <p:txBody>
          <a:bodyPr wrap="square">
            <a:spAutoFit/>
          </a:bodyPr>
          <a:lstStyle/>
          <a:p>
            <a:pPr algn="ctr"/>
            <a:r>
              <a:rPr lang="en-US" sz="2800" b="1" dirty="0">
                <a:solidFill>
                  <a:srgbClr val="1A3E6F"/>
                </a:solidFill>
              </a:rPr>
              <a:t>Louisiana PTA Grants</a:t>
            </a:r>
          </a:p>
        </p:txBody>
      </p:sp>
      <p:sp>
        <p:nvSpPr>
          <p:cNvPr id="6" name="TextBox 5">
            <a:extLst>
              <a:ext uri="{FF2B5EF4-FFF2-40B4-BE49-F238E27FC236}">
                <a16:creationId xmlns:a16="http://schemas.microsoft.com/office/drawing/2014/main" id="{40F44E94-4D4F-8566-C65A-DD231ADAE162}"/>
              </a:ext>
            </a:extLst>
          </p:cNvPr>
          <p:cNvSpPr txBox="1"/>
          <p:nvPr/>
        </p:nvSpPr>
        <p:spPr>
          <a:xfrm>
            <a:off x="267856" y="919954"/>
            <a:ext cx="8774544" cy="6124754"/>
          </a:xfrm>
          <a:prstGeom prst="rect">
            <a:avLst/>
          </a:prstGeom>
          <a:noFill/>
        </p:spPr>
        <p:txBody>
          <a:bodyPr wrap="square">
            <a:spAutoFit/>
          </a:bodyPr>
          <a:lstStyle/>
          <a:p>
            <a:r>
              <a:rPr lang="en-US" sz="2400" dirty="0"/>
              <a:t>The </a:t>
            </a:r>
            <a:r>
              <a:rPr lang="en-US" sz="2400" b="1" dirty="0"/>
              <a:t>$750 Healthy Minds Grants </a:t>
            </a:r>
            <a:r>
              <a:rPr lang="en-US" sz="2400" dirty="0"/>
              <a:t>encourage PTA Units to host mental health programs. The mental health of all children, parents, and caregivers before, during and after challenges arise is immensely important. Make mental health a priority for your PTA and school. </a:t>
            </a:r>
          </a:p>
          <a:p>
            <a:endParaRPr lang="en-US" sz="800" dirty="0"/>
          </a:p>
          <a:p>
            <a:pPr algn="ctr"/>
            <a:r>
              <a:rPr lang="en-US" sz="2400" dirty="0"/>
              <a:t>Contact Jessica Latin, LAPTA Healthy Minds Champion at </a:t>
            </a:r>
            <a:r>
              <a:rPr lang="en-US" sz="2400" dirty="0">
                <a:hlinkClick r:id="rId2">
                  <a:extLst>
                    <a:ext uri="{A12FA001-AC4F-418D-AE19-62706E023703}">
                      <ahyp:hlinkClr xmlns:ahyp="http://schemas.microsoft.com/office/drawing/2018/hyperlinkcolor" val="tx"/>
                    </a:ext>
                  </a:extLst>
                </a:hlinkClick>
              </a:rPr>
              <a:t>healthyminds@louisianapta.org</a:t>
            </a:r>
            <a:r>
              <a:rPr lang="en-US" sz="2400" dirty="0"/>
              <a:t> for program ideas</a:t>
            </a:r>
          </a:p>
          <a:p>
            <a:endParaRPr lang="en-US" sz="800" dirty="0"/>
          </a:p>
          <a:p>
            <a:pPr marL="688975"/>
            <a:r>
              <a:rPr lang="en-US" sz="2400" dirty="0"/>
              <a:t>Application Deadline: March 27, 2024	</a:t>
            </a:r>
          </a:p>
          <a:p>
            <a:pPr marL="688975"/>
            <a:r>
              <a:rPr lang="en-US" sz="2400" dirty="0"/>
              <a:t>Apply at https://form.jotform.com/221748198534162</a:t>
            </a:r>
          </a:p>
          <a:p>
            <a:pPr marL="688975"/>
            <a:r>
              <a:rPr lang="en-US" sz="2400" dirty="0"/>
              <a:t>Winners Announced: May 1, 2024	</a:t>
            </a:r>
          </a:p>
          <a:p>
            <a:pPr marL="688975"/>
            <a:r>
              <a:rPr lang="en-US" sz="2400" dirty="0"/>
              <a:t>Quantity Offered: 4 (One/category)</a:t>
            </a:r>
          </a:p>
          <a:p>
            <a:pPr marL="688975"/>
            <a:endParaRPr lang="en-US" sz="2400" dirty="0"/>
          </a:p>
          <a:p>
            <a:pPr algn="ctr" fontAlgn="base"/>
            <a:r>
              <a:rPr lang="en-US" sz="2000" b="1" i="0" dirty="0">
                <a:solidFill>
                  <a:srgbClr val="0070C0"/>
                </a:solidFill>
                <a:effectLst/>
              </a:rPr>
              <a:t>2022-2023 Grant Winners</a:t>
            </a:r>
          </a:p>
          <a:p>
            <a:pPr algn="ctr" fontAlgn="base"/>
            <a:r>
              <a:rPr lang="en-US" sz="2000" b="0" i="0" dirty="0">
                <a:solidFill>
                  <a:srgbClr val="0070C0"/>
                </a:solidFill>
                <a:effectLst/>
              </a:rPr>
              <a:t>The winners of the $750 Healthy Minds Grants were the Judson Warriors PTA, Shreveport, and Lake Harbor Middle School PTA, Mandeville! </a:t>
            </a:r>
          </a:p>
          <a:p>
            <a:pPr marL="688975"/>
            <a:endParaRPr lang="en-US" sz="2400" dirty="0"/>
          </a:p>
        </p:txBody>
      </p:sp>
    </p:spTree>
    <p:extLst>
      <p:ext uri="{BB962C8B-B14F-4D97-AF65-F5344CB8AC3E}">
        <p14:creationId xmlns:p14="http://schemas.microsoft.com/office/powerpoint/2010/main" val="3844094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4E0686-4F97-2F9C-DB13-4275C9230704}"/>
              </a:ext>
            </a:extLst>
          </p:cNvPr>
          <p:cNvSpPr>
            <a:spLocks noGrp="1"/>
          </p:cNvSpPr>
          <p:nvPr>
            <p:ph type="sldNum" sz="quarter" idx="12"/>
          </p:nvPr>
        </p:nvSpPr>
        <p:spPr/>
        <p:txBody>
          <a:bodyPr/>
          <a:lstStyle/>
          <a:p>
            <a:fld id="{6AA47F4E-A3E1-4F24-A3FF-31CFD2C1465F}" type="slidenum">
              <a:rPr lang="en-US" smtClean="0"/>
              <a:t>22</a:t>
            </a:fld>
            <a:endParaRPr lang="en-US"/>
          </a:p>
        </p:txBody>
      </p:sp>
      <p:sp>
        <p:nvSpPr>
          <p:cNvPr id="4" name="TextBox 3">
            <a:extLst>
              <a:ext uri="{FF2B5EF4-FFF2-40B4-BE49-F238E27FC236}">
                <a16:creationId xmlns:a16="http://schemas.microsoft.com/office/drawing/2014/main" id="{BF87E56A-FD9F-68F0-AD4F-80F332BEC648}"/>
              </a:ext>
            </a:extLst>
          </p:cNvPr>
          <p:cNvSpPr txBox="1"/>
          <p:nvPr/>
        </p:nvSpPr>
        <p:spPr>
          <a:xfrm>
            <a:off x="2364509" y="240145"/>
            <a:ext cx="4493490" cy="523220"/>
          </a:xfrm>
          <a:prstGeom prst="rect">
            <a:avLst/>
          </a:prstGeom>
          <a:noFill/>
        </p:spPr>
        <p:txBody>
          <a:bodyPr wrap="square">
            <a:spAutoFit/>
          </a:bodyPr>
          <a:lstStyle/>
          <a:p>
            <a:pPr algn="ctr"/>
            <a:r>
              <a:rPr lang="en-US" sz="2800" b="1" dirty="0">
                <a:solidFill>
                  <a:srgbClr val="1A3E6F"/>
                </a:solidFill>
              </a:rPr>
              <a:t>Louisiana PTA Grants</a:t>
            </a:r>
          </a:p>
        </p:txBody>
      </p:sp>
      <p:sp>
        <p:nvSpPr>
          <p:cNvPr id="6" name="TextBox 5">
            <a:extLst>
              <a:ext uri="{FF2B5EF4-FFF2-40B4-BE49-F238E27FC236}">
                <a16:creationId xmlns:a16="http://schemas.microsoft.com/office/drawing/2014/main" id="{40F44E94-4D4F-8566-C65A-DD231ADAE162}"/>
              </a:ext>
            </a:extLst>
          </p:cNvPr>
          <p:cNvSpPr txBox="1"/>
          <p:nvPr/>
        </p:nvSpPr>
        <p:spPr>
          <a:xfrm>
            <a:off x="267856" y="919954"/>
            <a:ext cx="8774544" cy="3785652"/>
          </a:xfrm>
          <a:prstGeom prst="rect">
            <a:avLst/>
          </a:prstGeom>
          <a:noFill/>
        </p:spPr>
        <p:txBody>
          <a:bodyPr wrap="square">
            <a:spAutoFit/>
          </a:bodyPr>
          <a:lstStyle/>
          <a:p>
            <a:r>
              <a:rPr lang="en-US" sz="2400" dirty="0"/>
              <a:t>The </a:t>
            </a:r>
            <a:r>
              <a:rPr lang="en-US" sz="2400" b="1" dirty="0"/>
              <a:t>$500 Day of Service Grants </a:t>
            </a:r>
            <a:r>
              <a:rPr lang="en-US" sz="2400" dirty="0"/>
              <a:t>encourage PTA Units to reach beyond the school and into the community to make a difference. Where is there a need? Who needs the PTA? February 17 is the National PTA Founders’ Day - how can you continue the legacy of PTA? </a:t>
            </a:r>
          </a:p>
          <a:p>
            <a:endParaRPr lang="en-US" sz="2400" dirty="0"/>
          </a:p>
          <a:p>
            <a:pPr marL="688975"/>
            <a:r>
              <a:rPr lang="en-US" sz="2400" dirty="0"/>
              <a:t>Application Deadline: March 1, 2024	</a:t>
            </a:r>
          </a:p>
          <a:p>
            <a:pPr marL="688975"/>
            <a:r>
              <a:rPr lang="en-US" sz="2400" dirty="0"/>
              <a:t>Apply at https://form.jotform.com/232048704031142</a:t>
            </a:r>
          </a:p>
          <a:p>
            <a:pPr marL="688975"/>
            <a:r>
              <a:rPr lang="en-US" sz="2400" dirty="0"/>
              <a:t>Winners Announced: April 20, 2024	</a:t>
            </a:r>
          </a:p>
          <a:p>
            <a:pPr marL="688975"/>
            <a:r>
              <a:rPr lang="en-US" sz="2400" dirty="0"/>
              <a:t>Quantity Offered: 4 (One/category)</a:t>
            </a:r>
          </a:p>
        </p:txBody>
      </p:sp>
      <p:sp>
        <p:nvSpPr>
          <p:cNvPr id="5" name="TextBox 4">
            <a:extLst>
              <a:ext uri="{FF2B5EF4-FFF2-40B4-BE49-F238E27FC236}">
                <a16:creationId xmlns:a16="http://schemas.microsoft.com/office/drawing/2014/main" id="{3FFD766F-28AF-1B16-8318-C615E5CF8B73}"/>
              </a:ext>
            </a:extLst>
          </p:cNvPr>
          <p:cNvSpPr txBox="1"/>
          <p:nvPr/>
        </p:nvSpPr>
        <p:spPr>
          <a:xfrm>
            <a:off x="1062182" y="5115539"/>
            <a:ext cx="7153565" cy="1015663"/>
          </a:xfrm>
          <a:prstGeom prst="rect">
            <a:avLst/>
          </a:prstGeom>
          <a:noFill/>
        </p:spPr>
        <p:txBody>
          <a:bodyPr wrap="square">
            <a:spAutoFit/>
          </a:bodyPr>
          <a:lstStyle/>
          <a:p>
            <a:pPr algn="ctr" fontAlgn="base"/>
            <a:r>
              <a:rPr lang="en-US" sz="2000" b="1" i="0" dirty="0">
                <a:solidFill>
                  <a:srgbClr val="0070C0"/>
                </a:solidFill>
                <a:effectLst/>
              </a:rPr>
              <a:t>2022-2023 Grant Winner</a:t>
            </a:r>
          </a:p>
          <a:p>
            <a:pPr algn="ctr" fontAlgn="base"/>
            <a:r>
              <a:rPr lang="en-US" sz="2000" b="0" i="0" dirty="0">
                <a:solidFill>
                  <a:srgbClr val="0070C0"/>
                </a:solidFill>
                <a:effectLst/>
              </a:rPr>
              <a:t>The winner of the $500 Day of Service Grant was</a:t>
            </a:r>
          </a:p>
          <a:p>
            <a:pPr algn="ctr" fontAlgn="base"/>
            <a:r>
              <a:rPr lang="en-US" sz="2000" b="0" i="0" dirty="0">
                <a:solidFill>
                  <a:srgbClr val="0070C0"/>
                </a:solidFill>
                <a:effectLst/>
              </a:rPr>
              <a:t> Roseland Montessori PTA in Roseland, LA!</a:t>
            </a:r>
          </a:p>
        </p:txBody>
      </p:sp>
    </p:spTree>
    <p:extLst>
      <p:ext uri="{BB962C8B-B14F-4D97-AF65-F5344CB8AC3E}">
        <p14:creationId xmlns:p14="http://schemas.microsoft.com/office/powerpoint/2010/main" val="3719192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4E0686-4F97-2F9C-DB13-4275C9230704}"/>
              </a:ext>
            </a:extLst>
          </p:cNvPr>
          <p:cNvSpPr>
            <a:spLocks noGrp="1"/>
          </p:cNvSpPr>
          <p:nvPr>
            <p:ph type="sldNum" sz="quarter" idx="12"/>
          </p:nvPr>
        </p:nvSpPr>
        <p:spPr/>
        <p:txBody>
          <a:bodyPr/>
          <a:lstStyle/>
          <a:p>
            <a:fld id="{6AA47F4E-A3E1-4F24-A3FF-31CFD2C1465F}" type="slidenum">
              <a:rPr lang="en-US" smtClean="0"/>
              <a:t>23</a:t>
            </a:fld>
            <a:endParaRPr lang="en-US"/>
          </a:p>
        </p:txBody>
      </p:sp>
      <p:sp>
        <p:nvSpPr>
          <p:cNvPr id="4" name="TextBox 3">
            <a:extLst>
              <a:ext uri="{FF2B5EF4-FFF2-40B4-BE49-F238E27FC236}">
                <a16:creationId xmlns:a16="http://schemas.microsoft.com/office/drawing/2014/main" id="{BF87E56A-FD9F-68F0-AD4F-80F332BEC648}"/>
              </a:ext>
            </a:extLst>
          </p:cNvPr>
          <p:cNvSpPr txBox="1"/>
          <p:nvPr/>
        </p:nvSpPr>
        <p:spPr>
          <a:xfrm>
            <a:off x="2364509" y="240145"/>
            <a:ext cx="4493490" cy="523220"/>
          </a:xfrm>
          <a:prstGeom prst="rect">
            <a:avLst/>
          </a:prstGeom>
          <a:noFill/>
        </p:spPr>
        <p:txBody>
          <a:bodyPr wrap="square">
            <a:spAutoFit/>
          </a:bodyPr>
          <a:lstStyle/>
          <a:p>
            <a:pPr algn="ctr"/>
            <a:r>
              <a:rPr lang="en-US" sz="2800" b="1" dirty="0">
                <a:solidFill>
                  <a:srgbClr val="1A3E6F"/>
                </a:solidFill>
              </a:rPr>
              <a:t>Louisiana PTA Grants</a:t>
            </a:r>
          </a:p>
        </p:txBody>
      </p:sp>
      <p:sp>
        <p:nvSpPr>
          <p:cNvPr id="6" name="TextBox 5">
            <a:extLst>
              <a:ext uri="{FF2B5EF4-FFF2-40B4-BE49-F238E27FC236}">
                <a16:creationId xmlns:a16="http://schemas.microsoft.com/office/drawing/2014/main" id="{40F44E94-4D4F-8566-C65A-DD231ADAE162}"/>
              </a:ext>
            </a:extLst>
          </p:cNvPr>
          <p:cNvSpPr txBox="1"/>
          <p:nvPr/>
        </p:nvSpPr>
        <p:spPr>
          <a:xfrm>
            <a:off x="267856" y="919954"/>
            <a:ext cx="8774544" cy="4524315"/>
          </a:xfrm>
          <a:prstGeom prst="rect">
            <a:avLst/>
          </a:prstGeom>
          <a:noFill/>
        </p:spPr>
        <p:txBody>
          <a:bodyPr wrap="square">
            <a:spAutoFit/>
          </a:bodyPr>
          <a:lstStyle/>
          <a:p>
            <a:r>
              <a:rPr lang="en-US" sz="2400" dirty="0">
                <a:latin typeface="+mj-lt"/>
              </a:rPr>
              <a:t>The </a:t>
            </a:r>
            <a:r>
              <a:rPr lang="en-US" sz="2400" b="1" dirty="0">
                <a:latin typeface="+mj-lt"/>
              </a:rPr>
              <a:t>$500 Creative Teacher Grants </a:t>
            </a:r>
            <a:r>
              <a:rPr lang="en-US" sz="2400" dirty="0">
                <a:latin typeface="+mj-lt"/>
              </a:rPr>
              <a:t>support creative, innovative, and fun programs or projects for students. Grants may fund any activity or material which supports student enjoyment, wonder, and engagement. </a:t>
            </a:r>
            <a:r>
              <a:rPr lang="en-US" sz="2400" b="0" i="0" dirty="0">
                <a:effectLst/>
                <a:latin typeface="wfont_ef83f7_54f39c830baf4eabb1d0ae7a1d092260"/>
              </a:rPr>
              <a:t>The hope is that this grant will result in fun and enriching projects or opportunities for the students that would not otherwise have been possible.</a:t>
            </a:r>
          </a:p>
          <a:p>
            <a:endParaRPr lang="en-US" sz="2400" dirty="0">
              <a:latin typeface="+mj-lt"/>
            </a:endParaRPr>
          </a:p>
          <a:p>
            <a:pPr marL="688975"/>
            <a:r>
              <a:rPr lang="en-US" sz="2400" dirty="0">
                <a:latin typeface="+mj-lt"/>
              </a:rPr>
              <a:t>Application Deadline: April 1, 2024	</a:t>
            </a:r>
          </a:p>
          <a:p>
            <a:pPr marL="688975"/>
            <a:r>
              <a:rPr lang="en-US" sz="2400" dirty="0">
                <a:latin typeface="+mj-lt"/>
              </a:rPr>
              <a:t>Apply at https://form.jotform.com/221796420623152</a:t>
            </a:r>
          </a:p>
          <a:p>
            <a:pPr marL="688975"/>
            <a:r>
              <a:rPr lang="en-US" sz="2400" dirty="0">
                <a:latin typeface="+mj-lt"/>
              </a:rPr>
              <a:t>Winners Announced: April 20, 2024	</a:t>
            </a:r>
          </a:p>
          <a:p>
            <a:pPr marL="688975"/>
            <a:r>
              <a:rPr lang="en-US" sz="2400" dirty="0">
                <a:latin typeface="+mj-lt"/>
              </a:rPr>
              <a:t>Quantity Offered: 2 </a:t>
            </a:r>
          </a:p>
          <a:p>
            <a:pPr marL="688975"/>
            <a:endParaRPr lang="en-US" sz="2400" dirty="0"/>
          </a:p>
        </p:txBody>
      </p:sp>
      <p:sp>
        <p:nvSpPr>
          <p:cNvPr id="5" name="TextBox 4">
            <a:extLst>
              <a:ext uri="{FF2B5EF4-FFF2-40B4-BE49-F238E27FC236}">
                <a16:creationId xmlns:a16="http://schemas.microsoft.com/office/drawing/2014/main" id="{3FFD766F-28AF-1B16-8318-C615E5CF8B73}"/>
              </a:ext>
            </a:extLst>
          </p:cNvPr>
          <p:cNvSpPr txBox="1"/>
          <p:nvPr/>
        </p:nvSpPr>
        <p:spPr>
          <a:xfrm>
            <a:off x="1062182" y="5115539"/>
            <a:ext cx="7153565" cy="1323439"/>
          </a:xfrm>
          <a:prstGeom prst="rect">
            <a:avLst/>
          </a:prstGeom>
          <a:noFill/>
        </p:spPr>
        <p:txBody>
          <a:bodyPr wrap="square">
            <a:spAutoFit/>
          </a:bodyPr>
          <a:lstStyle/>
          <a:p>
            <a:pPr algn="ctr" fontAlgn="base"/>
            <a:r>
              <a:rPr lang="en-US" sz="2000" b="1" i="0" dirty="0">
                <a:solidFill>
                  <a:srgbClr val="0070C0"/>
                </a:solidFill>
                <a:effectLst/>
              </a:rPr>
              <a:t>2022-2023 Grant Winners</a:t>
            </a:r>
          </a:p>
          <a:p>
            <a:pPr algn="ctr" fontAlgn="base"/>
            <a:r>
              <a:rPr lang="en-US" sz="2000" b="0" i="0" dirty="0">
                <a:solidFill>
                  <a:srgbClr val="0070C0"/>
                </a:solidFill>
                <a:effectLst/>
                <a:latin typeface="wfont_ef83f7_54f39c830baf4eabb1d0ae7a1d092260"/>
              </a:rPr>
              <a:t>The two winners of the $500 Creative Teacher Grants were Creekside Junior High PTA and</a:t>
            </a:r>
          </a:p>
          <a:p>
            <a:pPr algn="ctr" fontAlgn="base"/>
            <a:r>
              <a:rPr lang="en-US" sz="2000" b="0" i="0" dirty="0">
                <a:solidFill>
                  <a:srgbClr val="0070C0"/>
                </a:solidFill>
                <a:effectLst/>
                <a:latin typeface="wfont_ef83f7_54f39c830baf4eabb1d0ae7a1d092260"/>
              </a:rPr>
              <a:t> Lake Harbor Middle School PTA in St. Tammany</a:t>
            </a:r>
            <a:r>
              <a:rPr lang="en-US" sz="2000" dirty="0">
                <a:solidFill>
                  <a:srgbClr val="0070C0"/>
                </a:solidFill>
                <a:latin typeface="wfont_ef83f7_54f39c830baf4eabb1d0ae7a1d092260"/>
              </a:rPr>
              <a:t>!</a:t>
            </a:r>
            <a:endParaRPr lang="en-US" sz="2000" b="0" i="0" dirty="0">
              <a:solidFill>
                <a:srgbClr val="0070C0"/>
              </a:solidFill>
              <a:effectLst/>
            </a:endParaRPr>
          </a:p>
        </p:txBody>
      </p:sp>
    </p:spTree>
    <p:extLst>
      <p:ext uri="{BB962C8B-B14F-4D97-AF65-F5344CB8AC3E}">
        <p14:creationId xmlns:p14="http://schemas.microsoft.com/office/powerpoint/2010/main" val="50759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28EBA2-1B55-2B3D-E149-E8A387237E7F}"/>
              </a:ext>
            </a:extLst>
          </p:cNvPr>
          <p:cNvSpPr>
            <a:spLocks noGrp="1"/>
          </p:cNvSpPr>
          <p:nvPr>
            <p:ph type="sldNum" sz="quarter" idx="12"/>
          </p:nvPr>
        </p:nvSpPr>
        <p:spPr/>
        <p:txBody>
          <a:bodyPr/>
          <a:lstStyle/>
          <a:p>
            <a:fld id="{6AA47F4E-A3E1-4F24-A3FF-31CFD2C1465F}" type="slidenum">
              <a:rPr lang="en-US" smtClean="0"/>
              <a:t>24</a:t>
            </a:fld>
            <a:endParaRPr lang="en-US"/>
          </a:p>
        </p:txBody>
      </p:sp>
      <p:sp>
        <p:nvSpPr>
          <p:cNvPr id="4" name="TextBox 3">
            <a:extLst>
              <a:ext uri="{FF2B5EF4-FFF2-40B4-BE49-F238E27FC236}">
                <a16:creationId xmlns:a16="http://schemas.microsoft.com/office/drawing/2014/main" id="{22522FE3-9211-A599-688E-8A2BE9C0FBBE}"/>
              </a:ext>
            </a:extLst>
          </p:cNvPr>
          <p:cNvSpPr txBox="1"/>
          <p:nvPr/>
        </p:nvSpPr>
        <p:spPr>
          <a:xfrm>
            <a:off x="1496291" y="318715"/>
            <a:ext cx="6479310" cy="523220"/>
          </a:xfrm>
          <a:prstGeom prst="rect">
            <a:avLst/>
          </a:prstGeom>
          <a:noFill/>
        </p:spPr>
        <p:txBody>
          <a:bodyPr wrap="square">
            <a:spAutoFit/>
          </a:bodyPr>
          <a:lstStyle/>
          <a:p>
            <a:r>
              <a:rPr lang="en-US" sz="2800" b="1" dirty="0">
                <a:solidFill>
                  <a:srgbClr val="1A3E6F"/>
                </a:solidFill>
              </a:rPr>
              <a:t>Louisiana PTA Programs and Contests</a:t>
            </a:r>
          </a:p>
        </p:txBody>
      </p:sp>
      <p:sp>
        <p:nvSpPr>
          <p:cNvPr id="6" name="TextBox 5">
            <a:extLst>
              <a:ext uri="{FF2B5EF4-FFF2-40B4-BE49-F238E27FC236}">
                <a16:creationId xmlns:a16="http://schemas.microsoft.com/office/drawing/2014/main" id="{FC71ABF5-040E-29D5-3EEC-3ACE07FE0D06}"/>
              </a:ext>
            </a:extLst>
          </p:cNvPr>
          <p:cNvSpPr txBox="1"/>
          <p:nvPr/>
        </p:nvSpPr>
        <p:spPr>
          <a:xfrm>
            <a:off x="397164" y="841935"/>
            <a:ext cx="8395853" cy="5663089"/>
          </a:xfrm>
          <a:prstGeom prst="rect">
            <a:avLst/>
          </a:prstGeom>
          <a:noFill/>
        </p:spPr>
        <p:txBody>
          <a:bodyPr wrap="square">
            <a:spAutoFit/>
          </a:bodyPr>
          <a:lstStyle/>
          <a:p>
            <a:pPr marL="0" indent="0">
              <a:buNone/>
            </a:pPr>
            <a:r>
              <a:rPr lang="en-US" sz="2400" dirty="0"/>
              <a:t>See </a:t>
            </a:r>
            <a:r>
              <a:rPr lang="en-US" sz="2400" b="1" dirty="0"/>
              <a:t>LouisianaPTA.org/contests </a:t>
            </a:r>
            <a:r>
              <a:rPr lang="en-US" sz="2400" dirty="0"/>
              <a:t>or LAPTA Toolkit: Awards, Grants, and Contests, Sec 11 for details, sample flyers, and submittal directions.</a:t>
            </a:r>
          </a:p>
          <a:p>
            <a:pPr marL="0" indent="0">
              <a:buNone/>
            </a:pPr>
            <a:endParaRPr lang="en-US" sz="800" dirty="0"/>
          </a:p>
          <a:p>
            <a:r>
              <a:rPr lang="en-US" sz="2400" b="1" dirty="0"/>
              <a:t>Kiki’s Red Ribbon Poster Contest </a:t>
            </a:r>
          </a:p>
          <a:p>
            <a:r>
              <a:rPr lang="en-US" sz="2400" b="0" i="0" dirty="0">
                <a:effectLst/>
                <a:latin typeface="wfont_ef83f7_54f39c830baf4eabb1d0ae7a1d092260"/>
              </a:rPr>
              <a:t>The Louisiana Seymore D’Fair Foundation celebrates their Kiki Red Ribbon Week School Celebration 2023 with the theme “I’m Better Drug-Free.”  </a:t>
            </a:r>
            <a:r>
              <a:rPr lang="en-US" sz="2400" dirty="0"/>
              <a:t>Winning entries from Local PTA Units are submitted digitally through JotForm. National Celebration Week: October 23-31, 2023</a:t>
            </a:r>
          </a:p>
          <a:p>
            <a:r>
              <a:rPr lang="en-US" sz="2400" dirty="0"/>
              <a:t> </a:t>
            </a:r>
          </a:p>
          <a:p>
            <a:pPr marL="688975"/>
            <a:r>
              <a:rPr lang="en-US" sz="2400" dirty="0"/>
              <a:t>			Deadline to submit to LAPTA: October 20, 2023</a:t>
            </a:r>
          </a:p>
          <a:p>
            <a:pPr marL="688975"/>
            <a:r>
              <a:rPr lang="en-US" sz="2400" dirty="0"/>
              <a:t>			Quantity Offered: 9 (Three/category) 	</a:t>
            </a:r>
          </a:p>
          <a:p>
            <a:pPr marL="688975"/>
            <a:r>
              <a:rPr lang="en-US" sz="2400" dirty="0"/>
              <a:t>			LAPTA Winners Announced: October 30, 2023</a:t>
            </a:r>
          </a:p>
          <a:p>
            <a:pPr marL="688975"/>
            <a:endParaRPr lang="en-US" sz="2400" dirty="0"/>
          </a:p>
          <a:p>
            <a:pPr marL="688975"/>
            <a:endParaRPr lang="en-US" sz="1800" dirty="0">
              <a:latin typeface="Atkinson Hyperlegible" pitchFamily="50" charset="0"/>
            </a:endParaRPr>
          </a:p>
        </p:txBody>
      </p:sp>
      <p:pic>
        <p:nvPicPr>
          <p:cNvPr id="8" name="Picture 7" descr="A cartoon bird on a podium&#10;&#10;Description automatically generated">
            <a:extLst>
              <a:ext uri="{FF2B5EF4-FFF2-40B4-BE49-F238E27FC236}">
                <a16:creationId xmlns:a16="http://schemas.microsoft.com/office/drawing/2014/main" id="{E34DBD3A-11FE-ABDA-1DF2-99117ECAD4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148" y="4597715"/>
            <a:ext cx="1508490" cy="1491673"/>
          </a:xfrm>
          <a:prstGeom prst="rect">
            <a:avLst/>
          </a:prstGeom>
        </p:spPr>
      </p:pic>
    </p:spTree>
    <p:extLst>
      <p:ext uri="{BB962C8B-B14F-4D97-AF65-F5344CB8AC3E}">
        <p14:creationId xmlns:p14="http://schemas.microsoft.com/office/powerpoint/2010/main" val="4102639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28EBA2-1B55-2B3D-E149-E8A387237E7F}"/>
              </a:ext>
            </a:extLst>
          </p:cNvPr>
          <p:cNvSpPr>
            <a:spLocks noGrp="1"/>
          </p:cNvSpPr>
          <p:nvPr>
            <p:ph type="sldNum" sz="quarter" idx="12"/>
          </p:nvPr>
        </p:nvSpPr>
        <p:spPr/>
        <p:txBody>
          <a:bodyPr/>
          <a:lstStyle/>
          <a:p>
            <a:fld id="{6AA47F4E-A3E1-4F24-A3FF-31CFD2C1465F}" type="slidenum">
              <a:rPr lang="en-US" smtClean="0"/>
              <a:t>25</a:t>
            </a:fld>
            <a:endParaRPr lang="en-US"/>
          </a:p>
        </p:txBody>
      </p:sp>
      <p:sp>
        <p:nvSpPr>
          <p:cNvPr id="4" name="TextBox 3">
            <a:extLst>
              <a:ext uri="{FF2B5EF4-FFF2-40B4-BE49-F238E27FC236}">
                <a16:creationId xmlns:a16="http://schemas.microsoft.com/office/drawing/2014/main" id="{22522FE3-9211-A599-688E-8A2BE9C0FBBE}"/>
              </a:ext>
            </a:extLst>
          </p:cNvPr>
          <p:cNvSpPr txBox="1"/>
          <p:nvPr/>
        </p:nvSpPr>
        <p:spPr>
          <a:xfrm>
            <a:off x="1496291" y="318715"/>
            <a:ext cx="6479310" cy="523220"/>
          </a:xfrm>
          <a:prstGeom prst="rect">
            <a:avLst/>
          </a:prstGeom>
          <a:noFill/>
        </p:spPr>
        <p:txBody>
          <a:bodyPr wrap="square">
            <a:spAutoFit/>
          </a:bodyPr>
          <a:lstStyle/>
          <a:p>
            <a:r>
              <a:rPr lang="en-US" sz="2800" b="1" dirty="0">
                <a:solidFill>
                  <a:srgbClr val="1A3E6F"/>
                </a:solidFill>
              </a:rPr>
              <a:t>Louisiana PTA Programs and Contests</a:t>
            </a:r>
          </a:p>
        </p:txBody>
      </p:sp>
      <p:sp>
        <p:nvSpPr>
          <p:cNvPr id="6" name="TextBox 5">
            <a:extLst>
              <a:ext uri="{FF2B5EF4-FFF2-40B4-BE49-F238E27FC236}">
                <a16:creationId xmlns:a16="http://schemas.microsoft.com/office/drawing/2014/main" id="{FC71ABF5-040E-29D5-3EEC-3ACE07FE0D06}"/>
              </a:ext>
            </a:extLst>
          </p:cNvPr>
          <p:cNvSpPr txBox="1"/>
          <p:nvPr/>
        </p:nvSpPr>
        <p:spPr>
          <a:xfrm>
            <a:off x="397164" y="841935"/>
            <a:ext cx="8395853" cy="5570756"/>
          </a:xfrm>
          <a:prstGeom prst="rect">
            <a:avLst/>
          </a:prstGeom>
          <a:noFill/>
        </p:spPr>
        <p:txBody>
          <a:bodyPr wrap="square">
            <a:spAutoFit/>
          </a:bodyPr>
          <a:lstStyle/>
          <a:p>
            <a:pPr marL="0" indent="0">
              <a:buNone/>
            </a:pPr>
            <a:r>
              <a:rPr lang="en-US" sz="2400" dirty="0"/>
              <a:t>See </a:t>
            </a:r>
            <a:r>
              <a:rPr lang="en-US" sz="2400" b="1" dirty="0"/>
              <a:t>LouisianaPTA.org/contests </a:t>
            </a:r>
            <a:r>
              <a:rPr lang="en-US" sz="2400" dirty="0"/>
              <a:t>or LAPTA Toolkit: Awards, Grants, and Contests, Sec 11 for details, sample flyers, and submittal directions.</a:t>
            </a:r>
          </a:p>
          <a:p>
            <a:pPr marL="0" indent="0">
              <a:buNone/>
            </a:pPr>
            <a:endParaRPr lang="en-US" sz="800" dirty="0"/>
          </a:p>
          <a:p>
            <a:endParaRPr lang="en-US" sz="1400" b="1" dirty="0"/>
          </a:p>
          <a:p>
            <a:r>
              <a:rPr lang="en-US" sz="2400" b="1" dirty="0"/>
              <a:t>2025-2026 Reflections Theme Search </a:t>
            </a:r>
            <a:r>
              <a:rPr lang="en-US" sz="2400" dirty="0"/>
              <a:t>is looking for a future Reflections theme! The final winning entry for National PTA will receive a $100 prize. Students submit their entries directly with LAPTA. </a:t>
            </a:r>
          </a:p>
          <a:p>
            <a:endParaRPr lang="en-US" sz="2400" dirty="0"/>
          </a:p>
          <a:p>
            <a:pPr marL="688975" indent="-231775"/>
            <a:r>
              <a:rPr lang="en-US" sz="2400" dirty="0"/>
              <a:t>						Deadline: November 17, 2023	</a:t>
            </a:r>
          </a:p>
          <a:p>
            <a:pPr marL="688975" indent="-231775"/>
            <a:endParaRPr lang="en-US" sz="1400" dirty="0"/>
          </a:p>
          <a:p>
            <a:pPr marL="688975" indent="-231775"/>
            <a:r>
              <a:rPr lang="en-US" sz="2400" dirty="0"/>
              <a:t>						Students submit directly to LAPTA at </a:t>
            </a:r>
          </a:p>
          <a:p>
            <a:pPr marL="688975" indent="-231775"/>
            <a:r>
              <a:rPr lang="en-US" sz="2400" dirty="0"/>
              <a:t>						https://form.jotform.com/231396952311153</a:t>
            </a:r>
          </a:p>
          <a:p>
            <a:pPr marL="688975" indent="-231775"/>
            <a:endParaRPr lang="en-US" sz="1400" dirty="0"/>
          </a:p>
          <a:p>
            <a:pPr marL="688975" indent="-231775"/>
            <a:r>
              <a:rPr lang="en-US" sz="2400" dirty="0"/>
              <a:t>						Winners Announced: November 30, 2023</a:t>
            </a:r>
          </a:p>
          <a:p>
            <a:pPr marL="688975"/>
            <a:endParaRPr lang="en-US" sz="1800" dirty="0">
              <a:latin typeface="Atkinson Hyperlegible" pitchFamily="50" charset="0"/>
            </a:endParaRPr>
          </a:p>
        </p:txBody>
      </p:sp>
      <p:pic>
        <p:nvPicPr>
          <p:cNvPr id="5" name="Picture 4" descr="A yellow and white rectangular frame with red text&#10;&#10;Description automatically generated">
            <a:extLst>
              <a:ext uri="{FF2B5EF4-FFF2-40B4-BE49-F238E27FC236}">
                <a16:creationId xmlns:a16="http://schemas.microsoft.com/office/drawing/2014/main" id="{B4D548EC-335B-0F96-2000-2BD81FD360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983" y="4414980"/>
            <a:ext cx="2672135" cy="1403928"/>
          </a:xfrm>
          <a:prstGeom prst="rect">
            <a:avLst/>
          </a:prstGeom>
        </p:spPr>
      </p:pic>
    </p:spTree>
    <p:extLst>
      <p:ext uri="{BB962C8B-B14F-4D97-AF65-F5344CB8AC3E}">
        <p14:creationId xmlns:p14="http://schemas.microsoft.com/office/powerpoint/2010/main" val="3915905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ABFC7F-13E3-9198-FEAD-C7F6C7A95BFA}"/>
              </a:ext>
            </a:extLst>
          </p:cNvPr>
          <p:cNvSpPr>
            <a:spLocks noGrp="1"/>
          </p:cNvSpPr>
          <p:nvPr>
            <p:ph type="sldNum" sz="quarter" idx="12"/>
          </p:nvPr>
        </p:nvSpPr>
        <p:spPr/>
        <p:txBody>
          <a:bodyPr/>
          <a:lstStyle/>
          <a:p>
            <a:fld id="{6AA47F4E-A3E1-4F24-A3FF-31CFD2C1465F}" type="slidenum">
              <a:rPr lang="en-US" smtClean="0"/>
              <a:t>26</a:t>
            </a:fld>
            <a:endParaRPr lang="en-US"/>
          </a:p>
        </p:txBody>
      </p:sp>
      <p:sp>
        <p:nvSpPr>
          <p:cNvPr id="4" name="TextBox 3">
            <a:extLst>
              <a:ext uri="{FF2B5EF4-FFF2-40B4-BE49-F238E27FC236}">
                <a16:creationId xmlns:a16="http://schemas.microsoft.com/office/drawing/2014/main" id="{F927E1E4-490D-59B6-D95B-B6A80D9D69E6}"/>
              </a:ext>
            </a:extLst>
          </p:cNvPr>
          <p:cNvSpPr txBox="1"/>
          <p:nvPr/>
        </p:nvSpPr>
        <p:spPr>
          <a:xfrm>
            <a:off x="572655" y="240145"/>
            <a:ext cx="7666181" cy="4862870"/>
          </a:xfrm>
          <a:prstGeom prst="rect">
            <a:avLst/>
          </a:prstGeom>
          <a:noFill/>
        </p:spPr>
        <p:txBody>
          <a:bodyPr wrap="square">
            <a:spAutoFit/>
          </a:bodyPr>
          <a:lstStyle/>
          <a:p>
            <a:pPr algn="ctr" fontAlgn="base"/>
            <a:r>
              <a:rPr lang="en-US" sz="2800" b="1" i="0" dirty="0">
                <a:solidFill>
                  <a:srgbClr val="002060"/>
                </a:solidFill>
                <a:effectLst/>
              </a:rPr>
              <a:t>2023-2024 Reflections Contest </a:t>
            </a:r>
          </a:p>
          <a:p>
            <a:pPr algn="l" fontAlgn="base"/>
            <a:endParaRPr lang="en-US" b="0" i="0" dirty="0">
              <a:effectLst/>
            </a:endParaRPr>
          </a:p>
          <a:p>
            <a:pPr algn="l" fontAlgn="base"/>
            <a:r>
              <a:rPr lang="en-US" sz="2000" b="0" i="0" dirty="0">
                <a:effectLst/>
              </a:rPr>
              <a:t>The PTA Reflections program provides students with opportunities for recognition and access to the arts which boosts student confidence. Visual and performing arts naturally align with established Social and Emotional Learning (SEL) goals. </a:t>
            </a:r>
          </a:p>
          <a:p>
            <a:pPr algn="l" fontAlgn="base"/>
            <a:br>
              <a:rPr lang="en-US" sz="2000" b="0" i="0" dirty="0">
                <a:effectLst/>
              </a:rPr>
            </a:br>
            <a:r>
              <a:rPr lang="en-US" sz="2000" b="0" i="0" dirty="0">
                <a:effectLst/>
              </a:rPr>
              <a:t>Each year, over 300,000 students in Pre-K through Grade 12 nationwide create original works of art in response to a student-selected theme. Approaching its 55th year, this program helps them explore their own thoughts, feelings, and ideas, develop artistic literacy, increase confidence, and find a love for learning that will help them become more successful in school and in life. </a:t>
            </a:r>
          </a:p>
          <a:p>
            <a:pPr algn="l" fontAlgn="base"/>
            <a:r>
              <a:rPr lang="en-US" sz="2000" b="0" i="0" dirty="0">
                <a:effectLst/>
              </a:rPr>
              <a:t>​</a:t>
            </a:r>
          </a:p>
          <a:p>
            <a:pPr algn="l" fontAlgn="base"/>
            <a:r>
              <a:rPr lang="en-US" sz="2400" b="1" i="0" dirty="0">
                <a:effectLst/>
              </a:rPr>
              <a:t>The 2023-24 theme is "I Am Hopeful Because..."</a:t>
            </a:r>
          </a:p>
        </p:txBody>
      </p:sp>
      <p:pic>
        <p:nvPicPr>
          <p:cNvPr id="6" name="Picture 5" descr="A blue circle with white text and colorful letters&#10;&#10;Description automatically generated">
            <a:extLst>
              <a:ext uri="{FF2B5EF4-FFF2-40B4-BE49-F238E27FC236}">
                <a16:creationId xmlns:a16="http://schemas.microsoft.com/office/drawing/2014/main" id="{1F9817D8-22F7-E542-4AA1-EE923C3B56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8160" y="4619026"/>
            <a:ext cx="1993024" cy="2128982"/>
          </a:xfrm>
          <a:prstGeom prst="rect">
            <a:avLst/>
          </a:prstGeom>
        </p:spPr>
      </p:pic>
    </p:spTree>
    <p:extLst>
      <p:ext uri="{BB962C8B-B14F-4D97-AF65-F5344CB8AC3E}">
        <p14:creationId xmlns:p14="http://schemas.microsoft.com/office/powerpoint/2010/main" val="34748998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28EBA2-1B55-2B3D-E149-E8A387237E7F}"/>
              </a:ext>
            </a:extLst>
          </p:cNvPr>
          <p:cNvSpPr>
            <a:spLocks noGrp="1"/>
          </p:cNvSpPr>
          <p:nvPr>
            <p:ph type="sldNum" sz="quarter" idx="12"/>
          </p:nvPr>
        </p:nvSpPr>
        <p:spPr/>
        <p:txBody>
          <a:bodyPr/>
          <a:lstStyle/>
          <a:p>
            <a:fld id="{6AA47F4E-A3E1-4F24-A3FF-31CFD2C1465F}" type="slidenum">
              <a:rPr lang="en-US" smtClean="0"/>
              <a:t>27</a:t>
            </a:fld>
            <a:endParaRPr lang="en-US"/>
          </a:p>
        </p:txBody>
      </p:sp>
      <p:sp>
        <p:nvSpPr>
          <p:cNvPr id="4" name="TextBox 3">
            <a:extLst>
              <a:ext uri="{FF2B5EF4-FFF2-40B4-BE49-F238E27FC236}">
                <a16:creationId xmlns:a16="http://schemas.microsoft.com/office/drawing/2014/main" id="{320A4308-4216-E6B2-D88A-373694C922CD}"/>
              </a:ext>
            </a:extLst>
          </p:cNvPr>
          <p:cNvSpPr txBox="1"/>
          <p:nvPr/>
        </p:nvSpPr>
        <p:spPr>
          <a:xfrm>
            <a:off x="471055" y="341745"/>
            <a:ext cx="7989454" cy="523220"/>
          </a:xfrm>
          <a:prstGeom prst="rect">
            <a:avLst/>
          </a:prstGeom>
          <a:noFill/>
        </p:spPr>
        <p:txBody>
          <a:bodyPr wrap="square">
            <a:spAutoFit/>
          </a:bodyPr>
          <a:lstStyle/>
          <a:p>
            <a:pPr algn="ctr"/>
            <a:r>
              <a:rPr lang="en-US" altLang="en-US" sz="2800" b="1" dirty="0">
                <a:solidFill>
                  <a:srgbClr val="002060"/>
                </a:solidFill>
              </a:rPr>
              <a:t>LAPTA Reflections Timeline</a:t>
            </a:r>
            <a:endParaRPr lang="en-US" sz="2800" dirty="0">
              <a:solidFill>
                <a:srgbClr val="002060"/>
              </a:solidFill>
            </a:endParaRPr>
          </a:p>
        </p:txBody>
      </p:sp>
      <p:sp>
        <p:nvSpPr>
          <p:cNvPr id="6" name="TextBox 5">
            <a:extLst>
              <a:ext uri="{FF2B5EF4-FFF2-40B4-BE49-F238E27FC236}">
                <a16:creationId xmlns:a16="http://schemas.microsoft.com/office/drawing/2014/main" id="{DA3755DF-507F-D983-2AA4-96BD4BB1B845}"/>
              </a:ext>
            </a:extLst>
          </p:cNvPr>
          <p:cNvSpPr txBox="1"/>
          <p:nvPr/>
        </p:nvSpPr>
        <p:spPr>
          <a:xfrm>
            <a:off x="281709" y="859065"/>
            <a:ext cx="8368145" cy="5724644"/>
          </a:xfrm>
          <a:prstGeom prst="rect">
            <a:avLst/>
          </a:prstGeom>
          <a:noFill/>
        </p:spPr>
        <p:txBody>
          <a:bodyPr wrap="square">
            <a:spAutoFit/>
          </a:bodyPr>
          <a:lstStyle/>
          <a:p>
            <a:pPr>
              <a:spcBef>
                <a:spcPts val="600"/>
              </a:spcBef>
              <a:spcAft>
                <a:spcPts val="600"/>
              </a:spcAft>
              <a:buFont typeface="Wingdings" panose="05000000000000000000" pitchFamily="2" charset="2"/>
              <a:buChar char="q"/>
              <a:defRPr/>
            </a:pPr>
            <a:r>
              <a:rPr lang="en-US" sz="1400" b="1" dirty="0"/>
              <a:t>Register your Reflections Program Manager with LAPTA at </a:t>
            </a:r>
            <a:r>
              <a:rPr lang="en-US" sz="1400" b="1" u="sng" dirty="0">
                <a:hlinkClick r:id="rId2"/>
              </a:rPr>
              <a:t>https://form.jotform.com/231397127809160</a:t>
            </a:r>
            <a:endParaRPr lang="en-US" sz="1400" b="1" dirty="0"/>
          </a:p>
          <a:p>
            <a:pPr>
              <a:spcBef>
                <a:spcPts val="600"/>
              </a:spcBef>
              <a:spcAft>
                <a:spcPts val="600"/>
              </a:spcAft>
              <a:buFont typeface="Wingdings" panose="05000000000000000000" pitchFamily="2" charset="2"/>
              <a:buChar char="q"/>
              <a:defRPr/>
            </a:pPr>
            <a:r>
              <a:rPr lang="en-US" sz="1400" b="1" dirty="0"/>
              <a:t>LAPTA accepts entries in all six Arts Categories. Each Local PTA Unit can decide which Arts Categories their students can enter. </a:t>
            </a:r>
          </a:p>
          <a:p>
            <a:pPr>
              <a:spcBef>
                <a:spcPts val="600"/>
              </a:spcBef>
              <a:spcAft>
                <a:spcPts val="600"/>
              </a:spcAft>
              <a:buFont typeface="Wingdings" panose="05000000000000000000" pitchFamily="2" charset="2"/>
              <a:buChar char="q"/>
              <a:defRPr/>
            </a:pPr>
            <a:r>
              <a:rPr lang="en-US" sz="1400" b="1" dirty="0"/>
              <a:t>Arts Categories: Dance Choreography, Literature, Visual Arts, Film Production, Music Composition, and Photography</a:t>
            </a:r>
          </a:p>
          <a:p>
            <a:pPr>
              <a:spcBef>
                <a:spcPts val="600"/>
              </a:spcBef>
              <a:spcAft>
                <a:spcPts val="600"/>
              </a:spcAft>
              <a:buFont typeface="Wingdings" panose="05000000000000000000" pitchFamily="2" charset="2"/>
              <a:buChar char="q"/>
              <a:defRPr/>
            </a:pPr>
            <a:r>
              <a:rPr lang="en-US" sz="1400" b="1" dirty="0"/>
              <a:t>Eligible Local PTA Units can submit three (3) entries from each Arts Category per Grade Division to LAPTA for judging at the state level. If your school has more than one Grade Division, you may submit three entries for each of those separate divisions.</a:t>
            </a:r>
          </a:p>
          <a:p>
            <a:pPr>
              <a:spcBef>
                <a:spcPts val="600"/>
              </a:spcBef>
              <a:spcAft>
                <a:spcPts val="600"/>
              </a:spcAft>
              <a:buFont typeface="Wingdings" panose="05000000000000000000" pitchFamily="2" charset="2"/>
              <a:buChar char="q"/>
              <a:defRPr/>
            </a:pPr>
            <a:r>
              <a:rPr lang="en-US" sz="1400" b="1" dirty="0"/>
              <a:t>Grade Divisions: 	Primary (Pre-K to Grade 2)		Intermediate (Grades 3-5)		</a:t>
            </a:r>
          </a:p>
          <a:p>
            <a:pPr marL="457200" lvl="1" indent="0">
              <a:spcBef>
                <a:spcPts val="600"/>
              </a:spcBef>
              <a:spcAft>
                <a:spcPts val="600"/>
              </a:spcAft>
              <a:buNone/>
              <a:defRPr/>
            </a:pPr>
            <a:r>
              <a:rPr lang="en-US" sz="1400" b="1" dirty="0"/>
              <a:t>	Middle School (Grades 6-8)        High School (Grades 9-12)		Special Artist (All grades)</a:t>
            </a:r>
          </a:p>
          <a:p>
            <a:pPr>
              <a:spcBef>
                <a:spcPts val="600"/>
              </a:spcBef>
              <a:spcAft>
                <a:spcPts val="600"/>
              </a:spcAft>
              <a:buFont typeface="Wingdings" panose="05000000000000000000" pitchFamily="2" charset="2"/>
              <a:buChar char="q"/>
              <a:defRPr/>
            </a:pPr>
            <a:r>
              <a:rPr lang="en-US" sz="1400" b="1" dirty="0"/>
              <a:t>The Student Entry Portal link will be shared as soon as it is received from National PTA. This is the platform LAPTA use to accept entries.  Guidance on how to use the portal  will be provided on the LAPTA website.</a:t>
            </a:r>
          </a:p>
          <a:p>
            <a:pPr>
              <a:spcBef>
                <a:spcPts val="600"/>
              </a:spcBef>
              <a:spcAft>
                <a:spcPts val="600"/>
              </a:spcAft>
              <a:buFont typeface="Wingdings" panose="05000000000000000000" pitchFamily="2" charset="2"/>
              <a:buChar char="q"/>
              <a:defRPr/>
            </a:pPr>
            <a:r>
              <a:rPr lang="en-US" sz="1400" b="1" dirty="0"/>
              <a:t>LOCAL UNIT ENTRY DEADLINE: Monday, January 22, 2024</a:t>
            </a:r>
          </a:p>
          <a:p>
            <a:pPr>
              <a:spcBef>
                <a:spcPts val="600"/>
              </a:spcBef>
              <a:spcAft>
                <a:spcPts val="600"/>
              </a:spcAft>
              <a:buFont typeface="Wingdings" panose="05000000000000000000" pitchFamily="2" charset="2"/>
              <a:buChar char="q"/>
              <a:defRPr/>
            </a:pPr>
            <a:r>
              <a:rPr lang="en-US" sz="1400" b="1" dirty="0"/>
              <a:t>Local Units must be Actively Affiliated with LAPTA by December 15, 2023 for student entries to be accepted for judging by LAPTA</a:t>
            </a:r>
          </a:p>
          <a:p>
            <a:pPr>
              <a:spcBef>
                <a:spcPts val="600"/>
              </a:spcBef>
              <a:spcAft>
                <a:spcPts val="600"/>
              </a:spcAft>
              <a:buFont typeface="Wingdings" panose="05000000000000000000" pitchFamily="2" charset="2"/>
              <a:buChar char="q"/>
              <a:defRPr/>
            </a:pPr>
            <a:r>
              <a:rPr lang="en-US" sz="1400" b="1" dirty="0"/>
              <a:t>Go to </a:t>
            </a:r>
            <a:r>
              <a:rPr lang="en-US" sz="1400" b="1" dirty="0">
                <a:hlinkClick r:id="rId3"/>
              </a:rPr>
              <a:t>https://www.louisianapta.org/reflections</a:t>
            </a:r>
            <a:r>
              <a:rPr lang="en-US" sz="1400" b="1" dirty="0"/>
              <a:t> for more information and forms</a:t>
            </a:r>
          </a:p>
          <a:p>
            <a:pPr algn="ctr" rtl="0" fontAlgn="base"/>
            <a:endParaRPr lang="en-US" sz="1400" b="1" dirty="0"/>
          </a:p>
          <a:p>
            <a:pPr>
              <a:spcBef>
                <a:spcPts val="600"/>
              </a:spcBef>
              <a:spcAft>
                <a:spcPts val="600"/>
              </a:spcAft>
              <a:buFont typeface="Wingdings" panose="05000000000000000000" pitchFamily="2" charset="2"/>
              <a:buChar char="q"/>
              <a:defRPr/>
            </a:pPr>
            <a:r>
              <a:rPr lang="en-US" sz="1400" b="1" dirty="0"/>
              <a:t>Questions about Reflections?  Send a note to arts.education@louisianapta.org</a:t>
            </a:r>
          </a:p>
        </p:txBody>
      </p:sp>
    </p:spTree>
    <p:extLst>
      <p:ext uri="{BB962C8B-B14F-4D97-AF65-F5344CB8AC3E}">
        <p14:creationId xmlns:p14="http://schemas.microsoft.com/office/powerpoint/2010/main" val="39679662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45656F-BC1A-9E09-1E30-732C511BF135}"/>
              </a:ext>
            </a:extLst>
          </p:cNvPr>
          <p:cNvSpPr txBox="1"/>
          <p:nvPr/>
        </p:nvSpPr>
        <p:spPr>
          <a:xfrm>
            <a:off x="214604" y="6251511"/>
            <a:ext cx="8733453" cy="369332"/>
          </a:xfrm>
          <a:prstGeom prst="rect">
            <a:avLst/>
          </a:prstGeom>
          <a:noFill/>
        </p:spPr>
        <p:txBody>
          <a:bodyPr wrap="square" rtlCol="0">
            <a:spAutoFit/>
          </a:bodyPr>
          <a:lstStyle/>
          <a:p>
            <a:pPr algn="ctr"/>
            <a:r>
              <a:rPr lang="en-US" b="1" u="sng" dirty="0">
                <a:solidFill>
                  <a:schemeClr val="bg2">
                    <a:lumMod val="25000"/>
                  </a:schemeClr>
                </a:solidFill>
                <a:hlinkClick r:id="rId2"/>
              </a:rPr>
              <a:t>louisianapta.org</a:t>
            </a:r>
            <a:endParaRPr lang="en-US" b="1" u="sng" dirty="0">
              <a:solidFill>
                <a:schemeClr val="bg2">
                  <a:lumMod val="25000"/>
                </a:schemeClr>
              </a:solidFill>
            </a:endParaRPr>
          </a:p>
        </p:txBody>
      </p:sp>
      <p:pic>
        <p:nvPicPr>
          <p:cNvPr id="4" name="Picture 3" descr="A close-up of a blackboard&#10;&#10;Description automatically generated">
            <a:extLst>
              <a:ext uri="{FF2B5EF4-FFF2-40B4-BE49-F238E27FC236}">
                <a16:creationId xmlns:a16="http://schemas.microsoft.com/office/drawing/2014/main" id="{69524E96-0166-8D0F-E31C-BA1921076103}"/>
              </a:ext>
            </a:extLst>
          </p:cNvPr>
          <p:cNvPicPr>
            <a:picLocks noChangeAspect="1"/>
          </p:cNvPicPr>
          <p:nvPr/>
        </p:nvPicPr>
        <p:blipFill>
          <a:blip r:embed="rId3">
            <a:alphaModFix amt="70000"/>
            <a:duotone>
              <a:schemeClr val="bg2">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9153330" cy="6102220"/>
          </a:xfrm>
          <a:prstGeom prst="rect">
            <a:avLst/>
          </a:prstGeom>
        </p:spPr>
      </p:pic>
      <p:sp>
        <p:nvSpPr>
          <p:cNvPr id="7" name="Slide Number Placeholder 6">
            <a:extLst>
              <a:ext uri="{FF2B5EF4-FFF2-40B4-BE49-F238E27FC236}">
                <a16:creationId xmlns:a16="http://schemas.microsoft.com/office/drawing/2014/main" id="{4D89AF17-7074-9B11-2753-AADAF2AF3A4C}"/>
              </a:ext>
            </a:extLst>
          </p:cNvPr>
          <p:cNvSpPr>
            <a:spLocks noGrp="1"/>
          </p:cNvSpPr>
          <p:nvPr>
            <p:ph type="sldNum" sz="quarter" idx="12"/>
          </p:nvPr>
        </p:nvSpPr>
        <p:spPr/>
        <p:txBody>
          <a:bodyPr/>
          <a:lstStyle/>
          <a:p>
            <a:fld id="{6AA47F4E-A3E1-4F24-A3FF-31CFD2C1465F}" type="slidenum">
              <a:rPr lang="en-US" smtClean="0"/>
              <a:t>28</a:t>
            </a:fld>
            <a:endParaRPr lang="en-US"/>
          </a:p>
        </p:txBody>
      </p:sp>
    </p:spTree>
    <p:extLst>
      <p:ext uri="{BB962C8B-B14F-4D97-AF65-F5344CB8AC3E}">
        <p14:creationId xmlns:p14="http://schemas.microsoft.com/office/powerpoint/2010/main" val="11332509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holding up speech bubbles&#10;&#10;Description automatically generated">
            <a:extLst>
              <a:ext uri="{FF2B5EF4-FFF2-40B4-BE49-F238E27FC236}">
                <a16:creationId xmlns:a16="http://schemas.microsoft.com/office/drawing/2014/main" id="{27B08AF4-7BEF-EC59-D2A5-E02EA95B8343}"/>
              </a:ext>
            </a:extLst>
          </p:cNvPr>
          <p:cNvPicPr>
            <a:picLocks noChangeAspect="1"/>
          </p:cNvPicPr>
          <p:nvPr/>
        </p:nvPicPr>
        <p:blipFill>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9144000" cy="6858000"/>
          </a:xfrm>
          <a:prstGeom prst="rect">
            <a:avLst/>
          </a:prstGeom>
        </p:spPr>
      </p:pic>
      <p:sp>
        <p:nvSpPr>
          <p:cNvPr id="2" name="TextBox 1">
            <a:extLst>
              <a:ext uri="{FF2B5EF4-FFF2-40B4-BE49-F238E27FC236}">
                <a16:creationId xmlns:a16="http://schemas.microsoft.com/office/drawing/2014/main" id="{4C99CF04-BC79-7F63-F78D-C3005768F321}"/>
              </a:ext>
            </a:extLst>
          </p:cNvPr>
          <p:cNvSpPr txBox="1"/>
          <p:nvPr/>
        </p:nvSpPr>
        <p:spPr>
          <a:xfrm>
            <a:off x="2280558" y="766734"/>
            <a:ext cx="4321823" cy="5324535"/>
          </a:xfrm>
          <a:prstGeom prst="rect">
            <a:avLst/>
          </a:prstGeom>
          <a:noFill/>
        </p:spPr>
        <p:txBody>
          <a:bodyPr wrap="square" rtlCol="0" anchor="ctr">
            <a:spAutoFit/>
          </a:bodyPr>
          <a:lstStyle/>
          <a:p>
            <a:pPr algn="ctr"/>
            <a:r>
              <a:rPr lang="en-US" sz="2000" b="1" dirty="0">
                <a:solidFill>
                  <a:schemeClr val="bg2">
                    <a:lumMod val="25000"/>
                  </a:schemeClr>
                </a:solidFill>
              </a:rPr>
              <a:t>Louisiana PTA is in search of Leaders to serve on the Board of Directors</a:t>
            </a:r>
          </a:p>
          <a:p>
            <a:pPr algn="ctr"/>
            <a:endParaRPr lang="en-US" sz="2000" b="1" dirty="0">
              <a:solidFill>
                <a:schemeClr val="bg2">
                  <a:lumMod val="25000"/>
                </a:schemeClr>
              </a:solidFill>
            </a:endParaRPr>
          </a:p>
          <a:p>
            <a:pPr algn="ctr"/>
            <a:r>
              <a:rPr lang="en-US" sz="2000" b="1" dirty="0">
                <a:solidFill>
                  <a:schemeClr val="bg2">
                    <a:lumMod val="25000"/>
                  </a:schemeClr>
                </a:solidFill>
              </a:rPr>
              <a:t>Apply Here</a:t>
            </a:r>
          </a:p>
          <a:p>
            <a:pPr algn="ctr"/>
            <a:endParaRPr lang="en-US" sz="2000" b="1" dirty="0">
              <a:solidFill>
                <a:schemeClr val="bg2">
                  <a:lumMod val="25000"/>
                </a:schemeClr>
              </a:solidFill>
            </a:endParaRPr>
          </a:p>
          <a:p>
            <a:pPr algn="ctr"/>
            <a:endParaRPr lang="en-US" sz="2000" b="1" dirty="0">
              <a:solidFill>
                <a:schemeClr val="bg2">
                  <a:lumMod val="25000"/>
                </a:schemeClr>
              </a:solidFill>
            </a:endParaRPr>
          </a:p>
          <a:p>
            <a:pPr algn="ctr"/>
            <a:endParaRPr lang="en-US" sz="2000" b="1" dirty="0">
              <a:solidFill>
                <a:schemeClr val="bg2">
                  <a:lumMod val="25000"/>
                </a:schemeClr>
              </a:solidFill>
            </a:endParaRPr>
          </a:p>
          <a:p>
            <a:pPr algn="ctr"/>
            <a:endParaRPr lang="en-US" sz="2000" b="1" dirty="0">
              <a:solidFill>
                <a:schemeClr val="bg2">
                  <a:lumMod val="25000"/>
                </a:schemeClr>
              </a:solidFill>
            </a:endParaRPr>
          </a:p>
          <a:p>
            <a:pPr algn="ctr"/>
            <a:endParaRPr lang="en-US" sz="2000" b="1" dirty="0">
              <a:solidFill>
                <a:schemeClr val="bg2">
                  <a:lumMod val="25000"/>
                </a:schemeClr>
              </a:solidFill>
            </a:endParaRPr>
          </a:p>
          <a:p>
            <a:pPr algn="ctr"/>
            <a:endParaRPr lang="en-US" sz="2000" b="1" dirty="0">
              <a:solidFill>
                <a:schemeClr val="bg2">
                  <a:lumMod val="25000"/>
                </a:schemeClr>
              </a:solidFill>
            </a:endParaRPr>
          </a:p>
          <a:p>
            <a:pPr algn="ctr"/>
            <a:endParaRPr lang="en-US" sz="2000" b="1" dirty="0">
              <a:solidFill>
                <a:schemeClr val="bg2">
                  <a:lumMod val="25000"/>
                </a:schemeClr>
              </a:solidFill>
            </a:endParaRPr>
          </a:p>
          <a:p>
            <a:pPr algn="ctr"/>
            <a:endParaRPr lang="en-US" sz="2000" b="1" dirty="0">
              <a:solidFill>
                <a:schemeClr val="bg2">
                  <a:lumMod val="25000"/>
                </a:schemeClr>
              </a:solidFill>
            </a:endParaRPr>
          </a:p>
          <a:p>
            <a:pPr algn="ctr"/>
            <a:endParaRPr lang="en-US" sz="2000" b="1" dirty="0">
              <a:solidFill>
                <a:schemeClr val="bg2">
                  <a:lumMod val="25000"/>
                </a:schemeClr>
              </a:solidFill>
            </a:endParaRPr>
          </a:p>
          <a:p>
            <a:pPr algn="ctr"/>
            <a:r>
              <a:rPr lang="en-US" sz="2000" b="1" dirty="0">
                <a:solidFill>
                  <a:schemeClr val="bg2">
                    <a:lumMod val="25000"/>
                  </a:schemeClr>
                </a:solidFill>
              </a:rPr>
              <a:t>Email us at</a:t>
            </a:r>
          </a:p>
          <a:p>
            <a:pPr algn="ctr"/>
            <a:r>
              <a:rPr lang="en-US" sz="2000" b="1" dirty="0">
                <a:solidFill>
                  <a:schemeClr val="bg2">
                    <a:lumMod val="25000"/>
                  </a:schemeClr>
                </a:solidFill>
                <a:hlinkClick r:id="rId4">
                  <a:extLst>
                    <a:ext uri="{A12FA001-AC4F-418D-AE19-62706E023703}">
                      <ahyp:hlinkClr xmlns:ahyp="http://schemas.microsoft.com/office/drawing/2018/hyperlinkcolor" val="tx"/>
                    </a:ext>
                  </a:extLst>
                </a:hlinkClick>
              </a:rPr>
              <a:t>president@louisianapta.org</a:t>
            </a:r>
            <a:endParaRPr lang="en-US" sz="2000" b="1" dirty="0">
              <a:solidFill>
                <a:schemeClr val="bg2">
                  <a:lumMod val="25000"/>
                </a:schemeClr>
              </a:solidFill>
            </a:endParaRPr>
          </a:p>
          <a:p>
            <a:r>
              <a:rPr lang="en-US" sz="2000" b="1" dirty="0">
                <a:solidFill>
                  <a:schemeClr val="bg2">
                    <a:lumMod val="25000"/>
                  </a:schemeClr>
                </a:solidFill>
              </a:rPr>
              <a:t>if you are interested in learning more about volunteering at the State level.</a:t>
            </a:r>
          </a:p>
        </p:txBody>
      </p:sp>
      <p:sp>
        <p:nvSpPr>
          <p:cNvPr id="9" name="Slide Number Placeholder 8">
            <a:extLst>
              <a:ext uri="{FF2B5EF4-FFF2-40B4-BE49-F238E27FC236}">
                <a16:creationId xmlns:a16="http://schemas.microsoft.com/office/drawing/2014/main" id="{B9FF3ACF-4B60-BE2C-9ABA-79455B64AB29}"/>
              </a:ext>
            </a:extLst>
          </p:cNvPr>
          <p:cNvSpPr>
            <a:spLocks noGrp="1"/>
          </p:cNvSpPr>
          <p:nvPr>
            <p:ph type="sldNum" sz="quarter" idx="12"/>
          </p:nvPr>
        </p:nvSpPr>
        <p:spPr/>
        <p:txBody>
          <a:bodyPr/>
          <a:lstStyle/>
          <a:p>
            <a:fld id="{6AA47F4E-A3E1-4F24-A3FF-31CFD2C1465F}" type="slidenum">
              <a:rPr lang="en-US" smtClean="0"/>
              <a:t>29</a:t>
            </a:fld>
            <a:endParaRPr lang="en-US"/>
          </a:p>
        </p:txBody>
      </p:sp>
      <p:pic>
        <p:nvPicPr>
          <p:cNvPr id="3" name="Picture 2" descr="A qr code on a white square&#10;&#10;Description automatically generated">
            <a:extLst>
              <a:ext uri="{FF2B5EF4-FFF2-40B4-BE49-F238E27FC236}">
                <a16:creationId xmlns:a16="http://schemas.microsoft.com/office/drawing/2014/main" id="{C49C0024-EC0C-3067-67AB-22F64F98CD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8646" y="2278745"/>
            <a:ext cx="1846709" cy="2342243"/>
          </a:xfrm>
          <a:prstGeom prst="rect">
            <a:avLst/>
          </a:prstGeom>
        </p:spPr>
      </p:pic>
    </p:spTree>
    <p:extLst>
      <p:ext uri="{BB962C8B-B14F-4D97-AF65-F5344CB8AC3E}">
        <p14:creationId xmlns:p14="http://schemas.microsoft.com/office/powerpoint/2010/main" val="2257810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86EEAC6-011F-4499-ACFF-2FDC742DB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6970F14D-B6E6-40EA-96B4-4E18D0CF9D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5" name="Rectangle 14">
            <a:extLst>
              <a:ext uri="{FF2B5EF4-FFF2-40B4-BE49-F238E27FC236}">
                <a16:creationId xmlns:a16="http://schemas.microsoft.com/office/drawing/2014/main" id="{886D4068-D045-48B0-9A00-198F2FE4B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halkboard with writing on it next to a pair of books&#10;&#10;Description automatically generated">
            <a:extLst>
              <a:ext uri="{FF2B5EF4-FFF2-40B4-BE49-F238E27FC236}">
                <a16:creationId xmlns:a16="http://schemas.microsoft.com/office/drawing/2014/main" id="{083744E1-31BC-DA1F-9960-5A414138E61F}"/>
              </a:ext>
            </a:extLst>
          </p:cNvPr>
          <p:cNvPicPr>
            <a:picLocks noChangeAspect="1"/>
          </p:cNvPicPr>
          <p:nvPr/>
        </p:nvPicPr>
        <p:blipFill rotWithShape="1">
          <a:blip r:embed="rId2">
            <a:duotone>
              <a:schemeClr val="bg2">
                <a:shade val="45000"/>
                <a:satMod val="135000"/>
              </a:schemeClr>
              <a:prstClr val="white"/>
            </a:duotone>
            <a:alphaModFix amt="2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20324" b="9092"/>
          <a:stretch/>
        </p:blipFill>
        <p:spPr>
          <a:xfrm>
            <a:off x="20" y="1"/>
            <a:ext cx="9141694" cy="6858000"/>
          </a:xfrm>
          <a:prstGeom prst="rect">
            <a:avLst/>
          </a:prstGeom>
        </p:spPr>
      </p:pic>
      <p:sp>
        <p:nvSpPr>
          <p:cNvPr id="17" name="Rectangle 16">
            <a:extLst>
              <a:ext uri="{FF2B5EF4-FFF2-40B4-BE49-F238E27FC236}">
                <a16:creationId xmlns:a16="http://schemas.microsoft.com/office/drawing/2014/main" id="{12664C4B-AAE2-4AA0-8918-134E8086F3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TextBox 2">
            <a:extLst>
              <a:ext uri="{FF2B5EF4-FFF2-40B4-BE49-F238E27FC236}">
                <a16:creationId xmlns:a16="http://schemas.microsoft.com/office/drawing/2014/main" id="{98498D04-E5B3-93A8-8E5E-02A5021154D0}"/>
              </a:ext>
            </a:extLst>
          </p:cNvPr>
          <p:cNvSpPr txBox="1"/>
          <p:nvPr/>
        </p:nvSpPr>
        <p:spPr>
          <a:xfrm>
            <a:off x="2696546" y="774432"/>
            <a:ext cx="6055567" cy="5315472"/>
          </a:xfrm>
          <a:prstGeom prst="rect">
            <a:avLst/>
          </a:prstGeom>
        </p:spPr>
        <p:txBody>
          <a:bodyPr vert="horz" lIns="91440" tIns="45720" rIns="91440" bIns="45720" numCol="2" rtlCol="0" anchor="ctr">
            <a:noAutofit/>
          </a:bodyPr>
          <a:lstStyle/>
          <a:p>
            <a:pPr marL="388620" indent="-285750" defTabSz="914400">
              <a:lnSpc>
                <a:spcPct val="90000"/>
              </a:lnSpc>
              <a:spcAft>
                <a:spcPts val="600"/>
              </a:spcAft>
              <a:buClr>
                <a:schemeClr val="accent1"/>
              </a:buClr>
              <a:buFont typeface="Wingdings" panose="05000000000000000000" pitchFamily="2" charset="2"/>
              <a:buChar char="q"/>
            </a:pPr>
            <a:r>
              <a:rPr lang="en-US" sz="1600" b="1" dirty="0">
                <a:solidFill>
                  <a:schemeClr val="bg2">
                    <a:lumMod val="25000"/>
                  </a:schemeClr>
                </a:solidFill>
              </a:rPr>
              <a:t>Collaboration: </a:t>
            </a:r>
            <a:r>
              <a:rPr lang="en-US" sz="1600" dirty="0">
                <a:solidFill>
                  <a:schemeClr val="bg2">
                    <a:lumMod val="25000"/>
                  </a:schemeClr>
                </a:solidFill>
              </a:rPr>
              <a:t>We will work in partnership with a wide array of individuals and organizations to broaden and enhance our ability to serve and advocate for all children and families.</a:t>
            </a:r>
          </a:p>
          <a:p>
            <a:pPr marL="388620" indent="-285750" defTabSz="914400">
              <a:lnSpc>
                <a:spcPct val="90000"/>
              </a:lnSpc>
              <a:spcAft>
                <a:spcPts val="600"/>
              </a:spcAft>
              <a:buClr>
                <a:schemeClr val="accent1"/>
              </a:buClr>
              <a:buFont typeface="Wingdings" panose="05000000000000000000" pitchFamily="2" charset="2"/>
              <a:buChar char="q"/>
            </a:pPr>
            <a:r>
              <a:rPr lang="en-US" sz="1600" b="1" dirty="0">
                <a:solidFill>
                  <a:schemeClr val="bg2">
                    <a:lumMod val="25000"/>
                  </a:schemeClr>
                </a:solidFill>
              </a:rPr>
              <a:t>Commitment:</a:t>
            </a:r>
            <a:r>
              <a:rPr lang="en-US" sz="1600" dirty="0">
                <a:solidFill>
                  <a:schemeClr val="bg2">
                    <a:lumMod val="25000"/>
                  </a:schemeClr>
                </a:solidFill>
              </a:rPr>
              <a:t> We are dedicated to children’s educational success, health, and well-being through strong family and community engagement, while remaining accountable to the principles upon which our association was founded.</a:t>
            </a:r>
          </a:p>
          <a:p>
            <a:pPr marL="388620" indent="-285750" defTabSz="914400">
              <a:lnSpc>
                <a:spcPct val="90000"/>
              </a:lnSpc>
              <a:spcAft>
                <a:spcPts val="600"/>
              </a:spcAft>
              <a:buClr>
                <a:schemeClr val="accent1"/>
              </a:buClr>
              <a:buFont typeface="Wingdings" panose="05000000000000000000" pitchFamily="2" charset="2"/>
              <a:buChar char="q"/>
            </a:pPr>
            <a:r>
              <a:rPr lang="en-US" sz="1600" b="1" dirty="0">
                <a:solidFill>
                  <a:schemeClr val="bg2">
                    <a:lumMod val="25000"/>
                  </a:schemeClr>
                </a:solidFill>
              </a:rPr>
              <a:t>Respect: </a:t>
            </a:r>
            <a:r>
              <a:rPr lang="en-US" sz="1600" dirty="0">
                <a:solidFill>
                  <a:schemeClr val="bg2">
                    <a:lumMod val="25000"/>
                  </a:schemeClr>
                </a:solidFill>
              </a:rPr>
              <a:t>We value the individual contributions of members, employees, volunteers, and partners as we work collaboratively to achieve our association’s goals.</a:t>
            </a:r>
          </a:p>
          <a:p>
            <a:pPr marL="388620" indent="-285750" defTabSz="914400">
              <a:lnSpc>
                <a:spcPct val="90000"/>
              </a:lnSpc>
              <a:spcAft>
                <a:spcPts val="600"/>
              </a:spcAft>
              <a:buClr>
                <a:schemeClr val="accent1"/>
              </a:buClr>
              <a:buFont typeface="Wingdings" panose="05000000000000000000" pitchFamily="2" charset="2"/>
              <a:buChar char="q"/>
            </a:pPr>
            <a:r>
              <a:rPr lang="en-US" sz="1600" b="1" dirty="0">
                <a:solidFill>
                  <a:schemeClr val="bg2">
                    <a:lumMod val="25000"/>
                  </a:schemeClr>
                </a:solidFill>
              </a:rPr>
              <a:t>Diversity: </a:t>
            </a:r>
            <a:r>
              <a:rPr lang="en-US" sz="1600" dirty="0">
                <a:solidFill>
                  <a:schemeClr val="bg2">
                    <a:lumMod val="25000"/>
                  </a:schemeClr>
                </a:solidFill>
              </a:rPr>
              <a:t>We acknowledge the potential of everyone without regard, including but not limited to: age, culture, economic status, educational background, ethnicity, gender, geographic location, legal status, marital status, mental ability, national origin, organizational position, parental status, physical ability, political philosophy, race, religion, sexual orientation, and work experience.</a:t>
            </a:r>
          </a:p>
          <a:p>
            <a:pPr marL="388620" indent="-285750" defTabSz="914400">
              <a:lnSpc>
                <a:spcPct val="90000"/>
              </a:lnSpc>
              <a:spcAft>
                <a:spcPts val="600"/>
              </a:spcAft>
              <a:buClr>
                <a:schemeClr val="accent1"/>
              </a:buClr>
              <a:buFont typeface="Wingdings" panose="05000000000000000000" pitchFamily="2" charset="2"/>
              <a:buChar char="q"/>
            </a:pPr>
            <a:r>
              <a:rPr lang="en-US" sz="1600" b="1" dirty="0">
                <a:solidFill>
                  <a:schemeClr val="bg2">
                    <a:lumMod val="25000"/>
                  </a:schemeClr>
                </a:solidFill>
              </a:rPr>
              <a:t>Accountability: </a:t>
            </a:r>
            <a:r>
              <a:rPr lang="en-US" sz="1600" dirty="0">
                <a:solidFill>
                  <a:schemeClr val="bg2">
                    <a:lumMod val="25000"/>
                  </a:schemeClr>
                </a:solidFill>
              </a:rPr>
              <a:t>All members, employees, volunteers, and partners have a shared responsibility to align their efforts toward the achievement of our association’s strategic initiatives.</a:t>
            </a:r>
          </a:p>
        </p:txBody>
      </p:sp>
      <p:sp>
        <p:nvSpPr>
          <p:cNvPr id="19" name="Rectangle 18">
            <a:extLst>
              <a:ext uri="{FF2B5EF4-FFF2-40B4-BE49-F238E27FC236}">
                <a16:creationId xmlns:a16="http://schemas.microsoft.com/office/drawing/2014/main" id="{616F9FD8-4CFE-4C77-8F29-5D801C57E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TextBox 5">
            <a:extLst>
              <a:ext uri="{FF2B5EF4-FFF2-40B4-BE49-F238E27FC236}">
                <a16:creationId xmlns:a16="http://schemas.microsoft.com/office/drawing/2014/main" id="{314E5621-84C6-9222-6F2D-1334F089657A}"/>
              </a:ext>
            </a:extLst>
          </p:cNvPr>
          <p:cNvSpPr txBox="1"/>
          <p:nvPr/>
        </p:nvSpPr>
        <p:spPr>
          <a:xfrm>
            <a:off x="6773758" y="6657946"/>
            <a:ext cx="2367956" cy="200055"/>
          </a:xfrm>
          <a:prstGeom prst="rect">
            <a:avLst/>
          </a:prstGeom>
          <a:noFill/>
        </p:spPr>
        <p:txBody>
          <a:bodyPr wrap="none" rtlCol="0">
            <a:spAutoFit/>
          </a:bodyPr>
          <a:lstStyle/>
          <a:p>
            <a:pPr algn="r">
              <a:spcAft>
                <a:spcPts val="600"/>
              </a:spcAft>
            </a:pPr>
            <a:r>
              <a:rPr lang="en-US" sz="700" dirty="0">
                <a:solidFill>
                  <a:schemeClr val="accent6"/>
                </a:solidFill>
                <a:hlinkClick r:id="rId3" tooltip="https://www.picpedia.org/chalkboard/c/core-values.html">
                  <a:extLst>
                    <a:ext uri="{A12FA001-AC4F-418D-AE19-62706E023703}">
                      <ahyp:hlinkClr xmlns:ahyp="http://schemas.microsoft.com/office/drawing/2018/hyperlinkcolor" val="tx"/>
                    </a:ext>
                  </a:extLst>
                </a:hlinkClick>
              </a:rPr>
              <a:t>This Photo</a:t>
            </a:r>
            <a:r>
              <a:rPr lang="en-US" sz="700" dirty="0">
                <a:solidFill>
                  <a:schemeClr val="accent6"/>
                </a:solidFill>
              </a:rPr>
              <a:t> by Unknown Author is licensed under </a:t>
            </a:r>
            <a:r>
              <a:rPr lang="en-US" sz="700" dirty="0">
                <a:solidFill>
                  <a:schemeClr val="accent6"/>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dirty="0">
              <a:solidFill>
                <a:schemeClr val="accent6"/>
              </a:solidFill>
            </a:endParaRPr>
          </a:p>
        </p:txBody>
      </p:sp>
      <p:sp>
        <p:nvSpPr>
          <p:cNvPr id="7" name="TextBox 6">
            <a:extLst>
              <a:ext uri="{FF2B5EF4-FFF2-40B4-BE49-F238E27FC236}">
                <a16:creationId xmlns:a16="http://schemas.microsoft.com/office/drawing/2014/main" id="{C965EFA1-5890-0427-B2B8-29BB60D14F12}"/>
              </a:ext>
            </a:extLst>
          </p:cNvPr>
          <p:cNvSpPr txBox="1"/>
          <p:nvPr/>
        </p:nvSpPr>
        <p:spPr>
          <a:xfrm>
            <a:off x="2286" y="774432"/>
            <a:ext cx="2580407" cy="5170646"/>
          </a:xfrm>
          <a:prstGeom prst="rect">
            <a:avLst/>
          </a:prstGeom>
          <a:noFill/>
        </p:spPr>
        <p:txBody>
          <a:bodyPr wrap="square" rtlCol="0">
            <a:spAutoFit/>
          </a:bodyPr>
          <a:lstStyle/>
          <a:p>
            <a:pPr algn="ctr"/>
            <a:r>
              <a:rPr lang="en-US" sz="7000" b="1" dirty="0">
                <a:solidFill>
                  <a:schemeClr val="bg1"/>
                </a:solidFill>
                <a:latin typeface="Congenial" panose="02000503040000020004" pitchFamily="2" charset="0"/>
              </a:rPr>
              <a:t>PTA</a:t>
            </a:r>
          </a:p>
          <a:p>
            <a:pPr algn="ctr"/>
            <a:r>
              <a:rPr lang="en-US" sz="1600" b="1" dirty="0">
                <a:solidFill>
                  <a:schemeClr val="bg1"/>
                </a:solidFill>
                <a:latin typeface="Congenial" panose="02000503040000020004" pitchFamily="2" charset="0"/>
              </a:rPr>
              <a:t> </a:t>
            </a:r>
          </a:p>
          <a:p>
            <a:pPr algn="ctr"/>
            <a:r>
              <a:rPr lang="en-US" sz="4000" b="1" dirty="0">
                <a:solidFill>
                  <a:schemeClr val="bg1"/>
                </a:solidFill>
                <a:latin typeface="Congenial" panose="02000503040000020004" pitchFamily="2" charset="0"/>
              </a:rPr>
              <a:t>V</a:t>
            </a:r>
          </a:p>
          <a:p>
            <a:pPr algn="ctr"/>
            <a:r>
              <a:rPr lang="en-US" sz="4000" b="1" dirty="0">
                <a:solidFill>
                  <a:schemeClr val="bg1"/>
                </a:solidFill>
                <a:latin typeface="Congenial" panose="02000503040000020004" pitchFamily="2" charset="0"/>
              </a:rPr>
              <a:t>A</a:t>
            </a:r>
          </a:p>
          <a:p>
            <a:pPr algn="ctr"/>
            <a:r>
              <a:rPr lang="en-US" sz="4000" b="1" dirty="0">
                <a:solidFill>
                  <a:schemeClr val="bg1"/>
                </a:solidFill>
                <a:latin typeface="Congenial" panose="02000503040000020004" pitchFamily="2" charset="0"/>
              </a:rPr>
              <a:t>L</a:t>
            </a:r>
          </a:p>
          <a:p>
            <a:pPr algn="ctr"/>
            <a:r>
              <a:rPr lang="en-US" sz="4000" b="1" dirty="0">
                <a:solidFill>
                  <a:schemeClr val="bg1"/>
                </a:solidFill>
                <a:latin typeface="Congenial" panose="02000503040000020004" pitchFamily="2" charset="0"/>
              </a:rPr>
              <a:t>U</a:t>
            </a:r>
          </a:p>
          <a:p>
            <a:pPr algn="ctr"/>
            <a:r>
              <a:rPr lang="en-US" sz="4000" b="1" dirty="0">
                <a:solidFill>
                  <a:schemeClr val="bg1"/>
                </a:solidFill>
                <a:latin typeface="Congenial" panose="02000503040000020004" pitchFamily="2" charset="0"/>
              </a:rPr>
              <a:t>E</a:t>
            </a:r>
          </a:p>
          <a:p>
            <a:pPr algn="ctr"/>
            <a:r>
              <a:rPr lang="en-US" sz="4000" b="1" dirty="0">
                <a:solidFill>
                  <a:schemeClr val="bg1"/>
                </a:solidFill>
                <a:latin typeface="Congenial" panose="02000503040000020004" pitchFamily="2" charset="0"/>
              </a:rPr>
              <a:t>S</a:t>
            </a:r>
          </a:p>
        </p:txBody>
      </p:sp>
      <p:sp>
        <p:nvSpPr>
          <p:cNvPr id="10" name="Slide Number Placeholder 9">
            <a:extLst>
              <a:ext uri="{FF2B5EF4-FFF2-40B4-BE49-F238E27FC236}">
                <a16:creationId xmlns:a16="http://schemas.microsoft.com/office/drawing/2014/main" id="{121195F2-8FB8-10ED-5C8A-BF744BB90063}"/>
              </a:ext>
            </a:extLst>
          </p:cNvPr>
          <p:cNvSpPr>
            <a:spLocks noGrp="1"/>
          </p:cNvSpPr>
          <p:nvPr>
            <p:ph type="sldNum" sz="quarter" idx="12"/>
          </p:nvPr>
        </p:nvSpPr>
        <p:spPr/>
        <p:txBody>
          <a:bodyPr/>
          <a:lstStyle/>
          <a:p>
            <a:fld id="{6AA47F4E-A3E1-4F24-A3FF-31CFD2C1465F}" type="slidenum">
              <a:rPr lang="en-US" smtClean="0"/>
              <a:t>3</a:t>
            </a:fld>
            <a:endParaRPr lang="en-US"/>
          </a:p>
        </p:txBody>
      </p:sp>
    </p:spTree>
    <p:extLst>
      <p:ext uri="{BB962C8B-B14F-4D97-AF65-F5344CB8AC3E}">
        <p14:creationId xmlns:p14="http://schemas.microsoft.com/office/powerpoint/2010/main" val="3973004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CF1C2B-A79F-9B18-12B3-86ED40AB3FB9}"/>
              </a:ext>
            </a:extLst>
          </p:cNvPr>
          <p:cNvSpPr txBox="1"/>
          <p:nvPr/>
        </p:nvSpPr>
        <p:spPr>
          <a:xfrm>
            <a:off x="914399" y="400752"/>
            <a:ext cx="6853383" cy="1015663"/>
          </a:xfrm>
          <a:prstGeom prst="rect">
            <a:avLst/>
          </a:prstGeom>
          <a:noFill/>
          <a:ln>
            <a:noFill/>
          </a:ln>
        </p:spPr>
        <p:txBody>
          <a:bodyPr wrap="square" rtlCol="0">
            <a:spAutoFit/>
          </a:bodyPr>
          <a:lstStyle/>
          <a:p>
            <a:pPr algn="ctr">
              <a:lnSpc>
                <a:spcPct val="150000"/>
              </a:lnSpc>
            </a:pPr>
            <a:r>
              <a:rPr lang="en-US" sz="2800" b="1" dirty="0">
                <a:solidFill>
                  <a:srgbClr val="1A3E6F"/>
                </a:solidFill>
                <a:latin typeface="+mj-lt"/>
              </a:rPr>
              <a:t>What are “Programs?”</a:t>
            </a:r>
          </a:p>
          <a:p>
            <a:endParaRPr lang="en-US" sz="1800" b="1" dirty="0">
              <a:solidFill>
                <a:srgbClr val="1A3E6F"/>
              </a:solidFill>
              <a:latin typeface="Josefin Sans" panose="00000500000000000000" pitchFamily="2" charset="0"/>
            </a:endParaRPr>
          </a:p>
        </p:txBody>
      </p:sp>
      <p:sp>
        <p:nvSpPr>
          <p:cNvPr id="5" name="Slide Number Placeholder 4">
            <a:extLst>
              <a:ext uri="{FF2B5EF4-FFF2-40B4-BE49-F238E27FC236}">
                <a16:creationId xmlns:a16="http://schemas.microsoft.com/office/drawing/2014/main" id="{F0D04DB3-B27B-A9F5-340B-1020C06F1B52}"/>
              </a:ext>
            </a:extLst>
          </p:cNvPr>
          <p:cNvSpPr>
            <a:spLocks noGrp="1"/>
          </p:cNvSpPr>
          <p:nvPr>
            <p:ph type="sldNum" sz="quarter" idx="12"/>
          </p:nvPr>
        </p:nvSpPr>
        <p:spPr/>
        <p:txBody>
          <a:bodyPr/>
          <a:lstStyle/>
          <a:p>
            <a:fld id="{6AA47F4E-A3E1-4F24-A3FF-31CFD2C1465F}" type="slidenum">
              <a:rPr lang="en-US" smtClean="0"/>
              <a:t>4</a:t>
            </a:fld>
            <a:endParaRPr lang="en-US"/>
          </a:p>
        </p:txBody>
      </p:sp>
      <p:sp>
        <p:nvSpPr>
          <p:cNvPr id="3" name="TextBox 2">
            <a:extLst>
              <a:ext uri="{FF2B5EF4-FFF2-40B4-BE49-F238E27FC236}">
                <a16:creationId xmlns:a16="http://schemas.microsoft.com/office/drawing/2014/main" id="{AC9D778E-0F01-AA44-BE92-715B5F66DF8D}"/>
              </a:ext>
            </a:extLst>
          </p:cNvPr>
          <p:cNvSpPr txBox="1"/>
          <p:nvPr/>
        </p:nvSpPr>
        <p:spPr>
          <a:xfrm>
            <a:off x="914399" y="1311564"/>
            <a:ext cx="7398328" cy="3340402"/>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ea typeface="+mn-ea"/>
                <a:cs typeface="+mn-cs"/>
              </a:rPr>
              <a:t>PTA Programs are events and activities that Local PTA Units can host at their schools to improve educational opportunities for all students.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ea typeface="+mn-ea"/>
                <a:cs typeface="+mn-cs"/>
              </a:rPr>
              <a:t>National PTA </a:t>
            </a:r>
            <a:r>
              <a:rPr kumimoji="0" lang="en-US" sz="2400" b="0" i="0" u="none" strike="noStrike" kern="1200" cap="none" spc="0" normalizeH="0" baseline="0" noProof="0" dirty="0">
                <a:ln>
                  <a:noFill/>
                </a:ln>
                <a:solidFill>
                  <a:prstClr val="black"/>
                </a:solidFill>
                <a:effectLst/>
                <a:uLnTx/>
                <a:uFillTx/>
                <a:ea typeface="+mn-ea"/>
                <a:cs typeface="+mn-cs"/>
              </a:rPr>
              <a:t>(</a:t>
            </a:r>
            <a:r>
              <a:rPr kumimoji="0" lang="en-US" sz="2400" b="0" i="0" u="none" strike="noStrike" kern="1200" cap="none" spc="0" normalizeH="0" baseline="0" noProof="0" dirty="0">
                <a:ln>
                  <a:noFill/>
                </a:ln>
                <a:solidFill>
                  <a:prstClr val="black"/>
                </a:solidFill>
                <a:effectLst/>
                <a:uLnTx/>
                <a:uFillTx/>
                <a:ea typeface="+mn-ea"/>
                <a:cs typeface="+mn-cs"/>
                <a:hlinkClick r:id="rId2"/>
              </a:rPr>
              <a:t>PTA.org</a:t>
            </a:r>
            <a:r>
              <a:rPr kumimoji="0" lang="en-US" sz="2400" b="0" i="0" u="none" strike="noStrike" kern="1200" cap="none" spc="0" normalizeH="0" baseline="0" noProof="0" dirty="0">
                <a:ln>
                  <a:noFill/>
                </a:ln>
                <a:solidFill>
                  <a:prstClr val="black"/>
                </a:solidFill>
                <a:effectLst/>
                <a:uLnTx/>
                <a:uFillTx/>
                <a:ea typeface="+mn-ea"/>
                <a:cs typeface="+mn-cs"/>
              </a:rPr>
              <a:t>) provides engaging, educational, and fun programs that inspire, recognize, and impact all students and their families.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ea typeface="+mn-ea"/>
                <a:cs typeface="+mn-cs"/>
              </a:rPr>
              <a:t>Louisiana PTA </a:t>
            </a:r>
            <a:r>
              <a:rPr kumimoji="0" lang="en-US" sz="2400" b="0" i="0" u="none" strike="noStrike" kern="1200" cap="none" spc="0" normalizeH="0" baseline="0" noProof="0" dirty="0">
                <a:ln>
                  <a:noFill/>
                </a:ln>
                <a:solidFill>
                  <a:prstClr val="black"/>
                </a:solidFill>
                <a:effectLst/>
                <a:uLnTx/>
                <a:uFillTx/>
                <a:ea typeface="+mn-ea"/>
                <a:cs typeface="+mn-cs"/>
              </a:rPr>
              <a:t>(</a:t>
            </a:r>
            <a:r>
              <a:rPr kumimoji="0" lang="en-US" sz="2400" b="0" i="0" u="none" strike="noStrike" kern="1200" cap="none" spc="0" normalizeH="0" baseline="0" noProof="0" dirty="0">
                <a:ln>
                  <a:noFill/>
                </a:ln>
                <a:solidFill>
                  <a:prstClr val="black"/>
                </a:solidFill>
                <a:effectLst/>
                <a:uLnTx/>
                <a:uFillTx/>
                <a:ea typeface="+mn-ea"/>
                <a:cs typeface="+mn-cs"/>
                <a:hlinkClick r:id="rId3"/>
              </a:rPr>
              <a:t>http://www.louisianapta.org</a:t>
            </a:r>
            <a:r>
              <a:rPr kumimoji="0" lang="en-US" sz="2400" b="0" i="0" u="none" strike="noStrike" kern="1200" cap="none" spc="0" normalizeH="0" baseline="0" noProof="0" dirty="0">
                <a:ln>
                  <a:noFill/>
                </a:ln>
                <a:solidFill>
                  <a:prstClr val="black"/>
                </a:solidFill>
                <a:effectLst/>
                <a:uLnTx/>
                <a:uFillTx/>
                <a:ea typeface="+mn-ea"/>
                <a:cs typeface="+mn-cs"/>
              </a:rPr>
              <a:t>) has programs or contests that provide more opportunities to enhance students’ educational experiences.</a:t>
            </a:r>
          </a:p>
        </p:txBody>
      </p:sp>
    </p:spTree>
    <p:extLst>
      <p:ext uri="{BB962C8B-B14F-4D97-AF65-F5344CB8AC3E}">
        <p14:creationId xmlns:p14="http://schemas.microsoft.com/office/powerpoint/2010/main" val="848073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7F6A20-CA44-C8DA-30EC-1F545B2918DC}"/>
              </a:ext>
            </a:extLst>
          </p:cNvPr>
          <p:cNvSpPr>
            <a:spLocks noGrp="1"/>
          </p:cNvSpPr>
          <p:nvPr>
            <p:ph type="sldNum" sz="quarter" idx="12"/>
          </p:nvPr>
        </p:nvSpPr>
        <p:spPr/>
        <p:txBody>
          <a:bodyPr/>
          <a:lstStyle/>
          <a:p>
            <a:fld id="{6AA47F4E-A3E1-4F24-A3FF-31CFD2C1465F}" type="slidenum">
              <a:rPr lang="en-US" smtClean="0"/>
              <a:t>5</a:t>
            </a:fld>
            <a:endParaRPr lang="en-US"/>
          </a:p>
        </p:txBody>
      </p:sp>
      <p:sp>
        <p:nvSpPr>
          <p:cNvPr id="5" name="TextBox 4">
            <a:extLst>
              <a:ext uri="{FF2B5EF4-FFF2-40B4-BE49-F238E27FC236}">
                <a16:creationId xmlns:a16="http://schemas.microsoft.com/office/drawing/2014/main" id="{4441891F-A309-0728-495F-5D665B63FAAF}"/>
              </a:ext>
            </a:extLst>
          </p:cNvPr>
          <p:cNvSpPr txBox="1"/>
          <p:nvPr/>
        </p:nvSpPr>
        <p:spPr>
          <a:xfrm>
            <a:off x="434109" y="224421"/>
            <a:ext cx="3362036" cy="584775"/>
          </a:xfrm>
          <a:prstGeom prst="rect">
            <a:avLst/>
          </a:prstGeom>
          <a:noFill/>
        </p:spPr>
        <p:txBody>
          <a:bodyPr wrap="square" rtlCol="0">
            <a:spAutoFit/>
          </a:bodyPr>
          <a:lstStyle/>
          <a:p>
            <a:r>
              <a:rPr lang="en-US" sz="3200" b="1" dirty="0"/>
              <a:t>Go to PTA.org</a:t>
            </a:r>
          </a:p>
        </p:txBody>
      </p:sp>
      <p:sp>
        <p:nvSpPr>
          <p:cNvPr id="9" name="TextBox 8">
            <a:extLst>
              <a:ext uri="{FF2B5EF4-FFF2-40B4-BE49-F238E27FC236}">
                <a16:creationId xmlns:a16="http://schemas.microsoft.com/office/drawing/2014/main" id="{A4DB0880-3DE9-30E8-1C0A-F456265DFF5E}"/>
              </a:ext>
            </a:extLst>
          </p:cNvPr>
          <p:cNvSpPr txBox="1"/>
          <p:nvPr/>
        </p:nvSpPr>
        <p:spPr>
          <a:xfrm>
            <a:off x="4692072" y="258621"/>
            <a:ext cx="3888509" cy="769441"/>
          </a:xfrm>
          <a:prstGeom prst="rect">
            <a:avLst/>
          </a:prstGeom>
          <a:noFill/>
        </p:spPr>
        <p:txBody>
          <a:bodyPr wrap="square" rtlCol="0">
            <a:spAutoFit/>
          </a:bodyPr>
          <a:lstStyle/>
          <a:p>
            <a:r>
              <a:rPr lang="en-US" sz="2200" dirty="0"/>
              <a:t>1. Create an account at Sign In </a:t>
            </a:r>
          </a:p>
          <a:p>
            <a:r>
              <a:rPr lang="en-US" sz="2200" dirty="0"/>
              <a:t>2. Click Programs</a:t>
            </a:r>
          </a:p>
        </p:txBody>
      </p:sp>
      <p:pic>
        <p:nvPicPr>
          <p:cNvPr id="15" name="Picture 14">
            <a:extLst>
              <a:ext uri="{FF2B5EF4-FFF2-40B4-BE49-F238E27FC236}">
                <a16:creationId xmlns:a16="http://schemas.microsoft.com/office/drawing/2014/main" id="{F08E7D74-6E06-4A0F-B310-3BA76BE13A8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0203" y="1134280"/>
            <a:ext cx="9123797" cy="5899211"/>
          </a:xfrm>
          <a:prstGeom prst="rect">
            <a:avLst/>
          </a:prstGeom>
        </p:spPr>
      </p:pic>
      <p:sp>
        <p:nvSpPr>
          <p:cNvPr id="16" name="Arrow: Right 15">
            <a:extLst>
              <a:ext uri="{FF2B5EF4-FFF2-40B4-BE49-F238E27FC236}">
                <a16:creationId xmlns:a16="http://schemas.microsoft.com/office/drawing/2014/main" id="{3FC801DE-57EE-043E-21F1-1C9109199ABB}"/>
              </a:ext>
            </a:extLst>
          </p:cNvPr>
          <p:cNvSpPr/>
          <p:nvPr/>
        </p:nvSpPr>
        <p:spPr>
          <a:xfrm rot="5400000">
            <a:off x="6501380" y="1202288"/>
            <a:ext cx="1220259" cy="33549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7256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4099C9-C0C5-09D8-5F07-00A91EED54A9}"/>
              </a:ext>
            </a:extLst>
          </p:cNvPr>
          <p:cNvSpPr>
            <a:spLocks noGrp="1"/>
          </p:cNvSpPr>
          <p:nvPr>
            <p:ph type="sldNum" sz="quarter" idx="12"/>
          </p:nvPr>
        </p:nvSpPr>
        <p:spPr/>
        <p:txBody>
          <a:bodyPr/>
          <a:lstStyle/>
          <a:p>
            <a:fld id="{6AA47F4E-A3E1-4F24-A3FF-31CFD2C1465F}" type="slidenum">
              <a:rPr lang="en-US" smtClean="0"/>
              <a:t>6</a:t>
            </a:fld>
            <a:endParaRPr lang="en-US"/>
          </a:p>
        </p:txBody>
      </p:sp>
      <p:sp>
        <p:nvSpPr>
          <p:cNvPr id="4" name="TextBox 3">
            <a:extLst>
              <a:ext uri="{FF2B5EF4-FFF2-40B4-BE49-F238E27FC236}">
                <a16:creationId xmlns:a16="http://schemas.microsoft.com/office/drawing/2014/main" id="{8123AF54-F62C-A642-C82C-9CE8A558D189}"/>
              </a:ext>
            </a:extLst>
          </p:cNvPr>
          <p:cNvSpPr txBox="1"/>
          <p:nvPr/>
        </p:nvSpPr>
        <p:spPr>
          <a:xfrm>
            <a:off x="295564" y="378691"/>
            <a:ext cx="8275781" cy="584775"/>
          </a:xfrm>
          <a:prstGeom prst="rect">
            <a:avLst/>
          </a:prstGeom>
          <a:noFill/>
        </p:spPr>
        <p:txBody>
          <a:bodyPr wrap="square">
            <a:spAutoFit/>
          </a:bodyPr>
          <a:lstStyle/>
          <a:p>
            <a:pPr algn="ctr"/>
            <a:r>
              <a:rPr lang="en-US" sz="3200" b="1" dirty="0">
                <a:solidFill>
                  <a:srgbClr val="1A3E6F"/>
                </a:solidFill>
                <a:latin typeface="+mj-lt"/>
              </a:rPr>
              <a:t>National PTA Programs</a:t>
            </a:r>
          </a:p>
        </p:txBody>
      </p:sp>
      <p:sp>
        <p:nvSpPr>
          <p:cNvPr id="5" name="TextBox 4">
            <a:extLst>
              <a:ext uri="{FF2B5EF4-FFF2-40B4-BE49-F238E27FC236}">
                <a16:creationId xmlns:a16="http://schemas.microsoft.com/office/drawing/2014/main" id="{923D2FE2-D1B8-E9C7-A436-B660F131C3B0}"/>
              </a:ext>
            </a:extLst>
          </p:cNvPr>
          <p:cNvSpPr txBox="1"/>
          <p:nvPr/>
        </p:nvSpPr>
        <p:spPr>
          <a:xfrm>
            <a:off x="397164" y="988290"/>
            <a:ext cx="8589818" cy="5863144"/>
          </a:xfrm>
          <a:prstGeom prst="rect">
            <a:avLst/>
          </a:prstGeom>
          <a:noFill/>
        </p:spPr>
        <p:txBody>
          <a:bodyPr wrap="square" rtlCol="0">
            <a:spAutoFit/>
          </a:bodyPr>
          <a:lstStyle/>
          <a:p>
            <a:pPr marL="0" indent="0">
              <a:buNone/>
            </a:pPr>
            <a:endParaRPr lang="en-US" sz="2200" b="1" dirty="0"/>
          </a:p>
          <a:p>
            <a:pPr marL="0" indent="0">
              <a:buNone/>
            </a:pPr>
            <a:endParaRPr lang="en-US" sz="2200" b="1" dirty="0"/>
          </a:p>
          <a:p>
            <a:pPr marL="0" indent="0">
              <a:buNone/>
            </a:pPr>
            <a:endParaRPr lang="en-US" sz="2200" b="1" dirty="0"/>
          </a:p>
          <a:p>
            <a:pPr marL="0" indent="0">
              <a:buNone/>
            </a:pPr>
            <a:r>
              <a:rPr lang="en-US" sz="2100" b="1" dirty="0"/>
              <a:t>A School of Excellence designation awards PTA units </a:t>
            </a:r>
            <a:r>
              <a:rPr lang="en-US" sz="2100" b="0" i="0" dirty="0">
                <a:solidFill>
                  <a:srgbClr val="444444"/>
                </a:solidFill>
                <a:effectLst/>
              </a:rPr>
              <a:t>for building strong partnerships between families and their school that enrich the educational experience and overall well-being for all students. Enrollment is open until October 15 at </a:t>
            </a:r>
            <a:r>
              <a:rPr lang="en-US" sz="2100" b="0" i="0" dirty="0">
                <a:solidFill>
                  <a:srgbClr val="444444"/>
                </a:solidFill>
                <a:effectLst/>
                <a:hlinkClick r:id="rId2"/>
              </a:rPr>
              <a:t>http://www.pta.org/home/programs/National-PTA-School-of-Excellence</a:t>
            </a:r>
            <a:endParaRPr lang="en-US" sz="2100" b="0" i="0" dirty="0">
              <a:solidFill>
                <a:srgbClr val="444444"/>
              </a:solidFill>
              <a:effectLst/>
            </a:endParaRPr>
          </a:p>
          <a:p>
            <a:pPr marL="0" indent="0">
              <a:buNone/>
            </a:pPr>
            <a:endParaRPr lang="en-US" sz="2200" i="1" dirty="0"/>
          </a:p>
          <a:p>
            <a:pPr marL="0" indent="0">
              <a:buNone/>
            </a:pPr>
            <a:r>
              <a:rPr lang="en-US" sz="2000" b="1" dirty="0"/>
              <a:t>2022-2024 Winners:</a:t>
            </a:r>
          </a:p>
          <a:p>
            <a:pPr marL="0" indent="0">
              <a:buNone/>
            </a:pPr>
            <a:r>
              <a:rPr lang="en-US" sz="2000" dirty="0"/>
              <a:t>Eden Gardens Fundamental Elementary PTA, Shreveport  </a:t>
            </a:r>
          </a:p>
          <a:p>
            <a:pPr marL="0" indent="0">
              <a:buNone/>
            </a:pPr>
            <a:r>
              <a:rPr lang="en-US" sz="2000" dirty="0"/>
              <a:t>Fairfield Fundamental Magnet PTA,  Shreveport  </a:t>
            </a:r>
          </a:p>
          <a:p>
            <a:pPr marL="0" indent="0">
              <a:buNone/>
            </a:pPr>
            <a:r>
              <a:rPr lang="en-US" sz="2000" dirty="0"/>
              <a:t>Mandeville Middle PTA, Mandeville </a:t>
            </a:r>
          </a:p>
          <a:p>
            <a:pPr marL="0" indent="0">
              <a:buNone/>
            </a:pPr>
            <a:r>
              <a:rPr lang="en-US" sz="2000" dirty="0"/>
              <a:t>Marigny Elementary PTA, Mandeville</a:t>
            </a:r>
          </a:p>
          <a:p>
            <a:pPr marL="0" indent="0">
              <a:buNone/>
            </a:pPr>
            <a:endParaRPr lang="en-US" sz="2000" dirty="0"/>
          </a:p>
          <a:p>
            <a:pPr marL="0" indent="0">
              <a:buNone/>
            </a:pPr>
            <a:r>
              <a:rPr lang="en-US" sz="2000" b="1" dirty="0"/>
              <a:t>2021-2023 Winner</a:t>
            </a:r>
            <a:r>
              <a:rPr lang="en-US" sz="2000" dirty="0"/>
              <a:t>:</a:t>
            </a:r>
          </a:p>
          <a:p>
            <a:pPr marL="0" indent="0">
              <a:buNone/>
            </a:pPr>
            <a:r>
              <a:rPr lang="en-US" sz="2000" dirty="0"/>
              <a:t>A.C. Steere Elementary PTA, Shreveport</a:t>
            </a:r>
          </a:p>
          <a:p>
            <a:pPr marL="0" indent="0">
              <a:buNone/>
            </a:pPr>
            <a:endParaRPr lang="en-US" sz="2200" dirty="0"/>
          </a:p>
        </p:txBody>
      </p:sp>
      <p:pic>
        <p:nvPicPr>
          <p:cNvPr id="6" name="Picture 2" descr="National PTA School of Excellence">
            <a:extLst>
              <a:ext uri="{FF2B5EF4-FFF2-40B4-BE49-F238E27FC236}">
                <a16:creationId xmlns:a16="http://schemas.microsoft.com/office/drawing/2014/main" id="{45F38E39-DFB5-CDB0-D62F-AA9A71ADB5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164" y="840356"/>
            <a:ext cx="4027054" cy="1205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606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4099C9-C0C5-09D8-5F07-00A91EED54A9}"/>
              </a:ext>
            </a:extLst>
          </p:cNvPr>
          <p:cNvSpPr>
            <a:spLocks noGrp="1"/>
          </p:cNvSpPr>
          <p:nvPr>
            <p:ph type="sldNum" sz="quarter" idx="12"/>
          </p:nvPr>
        </p:nvSpPr>
        <p:spPr/>
        <p:txBody>
          <a:bodyPr/>
          <a:lstStyle/>
          <a:p>
            <a:fld id="{6AA47F4E-A3E1-4F24-A3FF-31CFD2C1465F}" type="slidenum">
              <a:rPr lang="en-US" smtClean="0"/>
              <a:t>7</a:t>
            </a:fld>
            <a:endParaRPr lang="en-US"/>
          </a:p>
        </p:txBody>
      </p:sp>
      <p:sp>
        <p:nvSpPr>
          <p:cNvPr id="4" name="TextBox 3">
            <a:extLst>
              <a:ext uri="{FF2B5EF4-FFF2-40B4-BE49-F238E27FC236}">
                <a16:creationId xmlns:a16="http://schemas.microsoft.com/office/drawing/2014/main" id="{8123AF54-F62C-A642-C82C-9CE8A558D189}"/>
              </a:ext>
            </a:extLst>
          </p:cNvPr>
          <p:cNvSpPr txBox="1"/>
          <p:nvPr/>
        </p:nvSpPr>
        <p:spPr>
          <a:xfrm>
            <a:off x="295564" y="378691"/>
            <a:ext cx="8275781" cy="523220"/>
          </a:xfrm>
          <a:prstGeom prst="rect">
            <a:avLst/>
          </a:prstGeom>
          <a:noFill/>
        </p:spPr>
        <p:txBody>
          <a:bodyPr wrap="square">
            <a:spAutoFit/>
          </a:bodyPr>
          <a:lstStyle/>
          <a:p>
            <a:pPr algn="ctr"/>
            <a:r>
              <a:rPr lang="en-US" sz="2800" b="1" dirty="0">
                <a:solidFill>
                  <a:srgbClr val="1A3E6F"/>
                </a:solidFill>
                <a:latin typeface="+mj-lt"/>
              </a:rPr>
              <a:t>National PTA Programs</a:t>
            </a:r>
          </a:p>
        </p:txBody>
      </p:sp>
      <p:pic>
        <p:nvPicPr>
          <p:cNvPr id="1030" name="Picture 6" descr="Reflections Arts Program">
            <a:extLst>
              <a:ext uri="{FF2B5EF4-FFF2-40B4-BE49-F238E27FC236}">
                <a16:creationId xmlns:a16="http://schemas.microsoft.com/office/drawing/2014/main" id="{0EC7A447-EFBA-E9E1-0271-BA8715549A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164" y="1005088"/>
            <a:ext cx="5089236" cy="78635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2006ABD-FF9C-203A-753A-77590E635042}"/>
              </a:ext>
            </a:extLst>
          </p:cNvPr>
          <p:cNvSpPr txBox="1"/>
          <p:nvPr/>
        </p:nvSpPr>
        <p:spPr>
          <a:xfrm>
            <a:off x="655781" y="2016110"/>
            <a:ext cx="8275781" cy="4770537"/>
          </a:xfrm>
          <a:prstGeom prst="rect">
            <a:avLst/>
          </a:prstGeom>
          <a:noFill/>
        </p:spPr>
        <p:txBody>
          <a:bodyPr wrap="square">
            <a:spAutoFit/>
          </a:bodyPr>
          <a:lstStyle/>
          <a:p>
            <a:r>
              <a:rPr lang="en-US" sz="2000" b="1" i="0" dirty="0">
                <a:solidFill>
                  <a:srgbClr val="004481"/>
                </a:solidFill>
                <a:effectLst/>
                <a:latin typeface="+mj-lt"/>
              </a:rPr>
              <a:t>Explore the Arts and </a:t>
            </a:r>
            <a:r>
              <a:rPr lang="en-US" sz="2000" b="1" i="1" dirty="0">
                <a:solidFill>
                  <a:srgbClr val="004481"/>
                </a:solidFill>
                <a:effectLst/>
                <a:latin typeface="+mj-lt"/>
              </a:rPr>
              <a:t>Express Yourself</a:t>
            </a:r>
          </a:p>
          <a:p>
            <a:endParaRPr lang="en-US" sz="800" b="1" i="0" dirty="0">
              <a:solidFill>
                <a:srgbClr val="004481"/>
              </a:solidFill>
              <a:effectLst/>
              <a:latin typeface="myriad-pro"/>
            </a:endParaRPr>
          </a:p>
          <a:p>
            <a:r>
              <a:rPr lang="en-US" b="0" i="0" dirty="0">
                <a:solidFill>
                  <a:srgbClr val="444444"/>
                </a:solidFill>
                <a:effectLst/>
              </a:rPr>
              <a:t>Each year, over 300,000 students in Pre-K through Grade 12 create original works of art in response to a student-selected theme. This 50+ year-old program helps them explore their own thoughts, feelings and ideas, develop artistic literacy, increase confidence and find a love for learning that will help them become more successful in school and in life.</a:t>
            </a:r>
          </a:p>
          <a:p>
            <a:endParaRPr lang="en-US" sz="800" dirty="0">
              <a:solidFill>
                <a:srgbClr val="444444"/>
              </a:solidFill>
            </a:endParaRPr>
          </a:p>
          <a:p>
            <a:r>
              <a:rPr lang="en-US" b="0" i="0" dirty="0">
                <a:solidFill>
                  <a:srgbClr val="444444"/>
                </a:solidFill>
                <a:effectLst/>
              </a:rPr>
              <a:t>Students participate in the appropriate division for their grade: </a:t>
            </a:r>
          </a:p>
          <a:p>
            <a:r>
              <a:rPr lang="en-US" b="0" i="0" dirty="0">
                <a:solidFill>
                  <a:srgbClr val="444444"/>
                </a:solidFill>
                <a:effectLst/>
              </a:rPr>
              <a:t>Primary (Pre-K - Grade 2), Intermediate (Grades 3-5), Middle School (Grades 6-8),</a:t>
            </a:r>
          </a:p>
          <a:p>
            <a:r>
              <a:rPr lang="en-US" b="0" i="0" dirty="0">
                <a:solidFill>
                  <a:srgbClr val="444444"/>
                </a:solidFill>
                <a:effectLst/>
              </a:rPr>
              <a:t>High School (Grades 9-12), Special Artist (All grades welcome).* </a:t>
            </a:r>
            <a:br>
              <a:rPr lang="en-US" dirty="0"/>
            </a:br>
            <a:endParaRPr lang="en-US" sz="800" dirty="0"/>
          </a:p>
          <a:p>
            <a:r>
              <a:rPr lang="en-US" b="0" i="0" dirty="0">
                <a:solidFill>
                  <a:srgbClr val="444444"/>
                </a:solidFill>
                <a:effectLst/>
              </a:rPr>
              <a:t>Students submit their completed works of art in one or all of the available arts categories: Dance Choreography, Film Production, Literature, Music Composition, Photography, Visual Arts.</a:t>
            </a:r>
            <a:endParaRPr lang="en-US" dirty="0">
              <a:solidFill>
                <a:srgbClr val="444444"/>
              </a:solidFill>
            </a:endParaRPr>
          </a:p>
          <a:p>
            <a:endParaRPr lang="en-US" sz="800" dirty="0"/>
          </a:p>
          <a:p>
            <a:r>
              <a:rPr lang="en-US" dirty="0"/>
              <a:t>To participate, provide reflections contact information (register) with LAPTA at </a:t>
            </a:r>
            <a:r>
              <a:rPr lang="en-US" b="1" dirty="0">
                <a:hlinkClick r:id="rId3"/>
              </a:rPr>
              <a:t>LouisianaPTA.org/reflections </a:t>
            </a:r>
            <a:r>
              <a:rPr lang="en-US" b="1" dirty="0"/>
              <a:t>and follow the instructions there </a:t>
            </a:r>
            <a:endParaRPr lang="en-US" dirty="0"/>
          </a:p>
          <a:p>
            <a:endParaRPr lang="en-US" dirty="0"/>
          </a:p>
        </p:txBody>
      </p:sp>
      <p:pic>
        <p:nvPicPr>
          <p:cNvPr id="9" name="Picture 8" descr="A blue circle with white text and colorful letters&#10;&#10;Description automatically generated">
            <a:extLst>
              <a:ext uri="{FF2B5EF4-FFF2-40B4-BE49-F238E27FC236}">
                <a16:creationId xmlns:a16="http://schemas.microsoft.com/office/drawing/2014/main" id="{7D2A6932-64F2-BBE2-E5C9-06F93144E5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5087" y="640301"/>
            <a:ext cx="1594612" cy="1703392"/>
          </a:xfrm>
          <a:prstGeom prst="rect">
            <a:avLst/>
          </a:prstGeom>
        </p:spPr>
      </p:pic>
    </p:spTree>
    <p:extLst>
      <p:ext uri="{BB962C8B-B14F-4D97-AF65-F5344CB8AC3E}">
        <p14:creationId xmlns:p14="http://schemas.microsoft.com/office/powerpoint/2010/main" val="1884838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4099C9-C0C5-09D8-5F07-00A91EED54A9}"/>
              </a:ext>
            </a:extLst>
          </p:cNvPr>
          <p:cNvSpPr>
            <a:spLocks noGrp="1"/>
          </p:cNvSpPr>
          <p:nvPr>
            <p:ph type="sldNum" sz="quarter" idx="12"/>
          </p:nvPr>
        </p:nvSpPr>
        <p:spPr/>
        <p:txBody>
          <a:bodyPr/>
          <a:lstStyle/>
          <a:p>
            <a:fld id="{6AA47F4E-A3E1-4F24-A3FF-31CFD2C1465F}" type="slidenum">
              <a:rPr lang="en-US" smtClean="0"/>
              <a:t>8</a:t>
            </a:fld>
            <a:endParaRPr lang="en-US"/>
          </a:p>
        </p:txBody>
      </p:sp>
      <p:sp>
        <p:nvSpPr>
          <p:cNvPr id="4" name="TextBox 3">
            <a:extLst>
              <a:ext uri="{FF2B5EF4-FFF2-40B4-BE49-F238E27FC236}">
                <a16:creationId xmlns:a16="http://schemas.microsoft.com/office/drawing/2014/main" id="{8123AF54-F62C-A642-C82C-9CE8A558D189}"/>
              </a:ext>
            </a:extLst>
          </p:cNvPr>
          <p:cNvSpPr txBox="1"/>
          <p:nvPr/>
        </p:nvSpPr>
        <p:spPr>
          <a:xfrm>
            <a:off x="295564" y="378691"/>
            <a:ext cx="8275781" cy="584775"/>
          </a:xfrm>
          <a:prstGeom prst="rect">
            <a:avLst/>
          </a:prstGeom>
          <a:noFill/>
        </p:spPr>
        <p:txBody>
          <a:bodyPr wrap="square">
            <a:spAutoFit/>
          </a:bodyPr>
          <a:lstStyle/>
          <a:p>
            <a:pPr algn="ctr"/>
            <a:r>
              <a:rPr lang="en-US" sz="3200" b="1" dirty="0">
                <a:solidFill>
                  <a:srgbClr val="1A3E6F"/>
                </a:solidFill>
                <a:latin typeface="+mj-lt"/>
              </a:rPr>
              <a:t>National PTA Programs</a:t>
            </a:r>
          </a:p>
        </p:txBody>
      </p:sp>
      <p:sp>
        <p:nvSpPr>
          <p:cNvPr id="7" name="TextBox 6">
            <a:extLst>
              <a:ext uri="{FF2B5EF4-FFF2-40B4-BE49-F238E27FC236}">
                <a16:creationId xmlns:a16="http://schemas.microsoft.com/office/drawing/2014/main" id="{62006ABD-FF9C-203A-753A-77590E635042}"/>
              </a:ext>
            </a:extLst>
          </p:cNvPr>
          <p:cNvSpPr txBox="1"/>
          <p:nvPr/>
        </p:nvSpPr>
        <p:spPr>
          <a:xfrm>
            <a:off x="655782" y="2016110"/>
            <a:ext cx="8137236" cy="923330"/>
          </a:xfrm>
          <a:prstGeom prst="rect">
            <a:avLst/>
          </a:prstGeom>
          <a:noFill/>
        </p:spPr>
        <p:txBody>
          <a:bodyPr wrap="square">
            <a:spAutoFit/>
          </a:bodyPr>
          <a:lstStyle/>
          <a:p>
            <a:pPr algn="l" fontAlgn="base"/>
            <a:r>
              <a:rPr lang="en-US" b="0" i="0" dirty="0">
                <a:solidFill>
                  <a:srgbClr val="444444"/>
                </a:solidFill>
                <a:effectLst/>
                <a:latin typeface="myriad-pro"/>
              </a:rPr>
              <a:t>National PTA is committed to helping families support their child’s development of literacy skills and encourage a love of reading through access to books, particularly those that reflect the diversity of our world.</a:t>
            </a:r>
            <a:endParaRPr lang="en-US" dirty="0"/>
          </a:p>
        </p:txBody>
      </p:sp>
      <p:pic>
        <p:nvPicPr>
          <p:cNvPr id="3" name="Picture 2" descr="Family Reading Experience">
            <a:extLst>
              <a:ext uri="{FF2B5EF4-FFF2-40B4-BE49-F238E27FC236}">
                <a16:creationId xmlns:a16="http://schemas.microsoft.com/office/drawing/2014/main" id="{FAF1A74A-3D9D-B4C4-024C-32F4FFA91D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500" y="937679"/>
            <a:ext cx="4087171" cy="11086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70AA143-85E6-F1B2-14E2-8B1C5394470A}"/>
              </a:ext>
            </a:extLst>
          </p:cNvPr>
          <p:cNvPicPr>
            <a:picLocks noChangeAspect="1"/>
          </p:cNvPicPr>
          <p:nvPr/>
        </p:nvPicPr>
        <p:blipFill>
          <a:blip r:embed="rId3"/>
          <a:stretch>
            <a:fillRect/>
          </a:stretch>
        </p:blipFill>
        <p:spPr>
          <a:xfrm>
            <a:off x="474435" y="2939440"/>
            <a:ext cx="7918038" cy="3782036"/>
          </a:xfrm>
          <a:prstGeom prst="rect">
            <a:avLst/>
          </a:prstGeom>
        </p:spPr>
      </p:pic>
      <p:sp>
        <p:nvSpPr>
          <p:cNvPr id="8" name="Arrow: Right 7">
            <a:extLst>
              <a:ext uri="{FF2B5EF4-FFF2-40B4-BE49-F238E27FC236}">
                <a16:creationId xmlns:a16="http://schemas.microsoft.com/office/drawing/2014/main" id="{156B45A0-04C8-ED40-0AF2-DEE00B4D0AB2}"/>
              </a:ext>
            </a:extLst>
          </p:cNvPr>
          <p:cNvSpPr/>
          <p:nvPr/>
        </p:nvSpPr>
        <p:spPr>
          <a:xfrm rot="10272742">
            <a:off x="4446181" y="6145993"/>
            <a:ext cx="999919" cy="33549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B91E0C7-A817-70A8-2F21-DE793B356938}"/>
              </a:ext>
            </a:extLst>
          </p:cNvPr>
          <p:cNvSpPr/>
          <p:nvPr/>
        </p:nvSpPr>
        <p:spPr>
          <a:xfrm>
            <a:off x="706499" y="6142707"/>
            <a:ext cx="3643827" cy="47096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6546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4099C9-C0C5-09D8-5F07-00A91EED54A9}"/>
              </a:ext>
            </a:extLst>
          </p:cNvPr>
          <p:cNvSpPr>
            <a:spLocks noGrp="1"/>
          </p:cNvSpPr>
          <p:nvPr>
            <p:ph type="sldNum" sz="quarter" idx="12"/>
          </p:nvPr>
        </p:nvSpPr>
        <p:spPr/>
        <p:txBody>
          <a:bodyPr/>
          <a:lstStyle/>
          <a:p>
            <a:fld id="{6AA47F4E-A3E1-4F24-A3FF-31CFD2C1465F}" type="slidenum">
              <a:rPr lang="en-US" smtClean="0"/>
              <a:t>9</a:t>
            </a:fld>
            <a:endParaRPr lang="en-US"/>
          </a:p>
        </p:txBody>
      </p:sp>
      <p:sp>
        <p:nvSpPr>
          <p:cNvPr id="4" name="TextBox 3">
            <a:extLst>
              <a:ext uri="{FF2B5EF4-FFF2-40B4-BE49-F238E27FC236}">
                <a16:creationId xmlns:a16="http://schemas.microsoft.com/office/drawing/2014/main" id="{8123AF54-F62C-A642-C82C-9CE8A558D189}"/>
              </a:ext>
            </a:extLst>
          </p:cNvPr>
          <p:cNvSpPr txBox="1"/>
          <p:nvPr/>
        </p:nvSpPr>
        <p:spPr>
          <a:xfrm>
            <a:off x="350982" y="266348"/>
            <a:ext cx="8220363" cy="584775"/>
          </a:xfrm>
          <a:prstGeom prst="rect">
            <a:avLst/>
          </a:prstGeom>
          <a:noFill/>
        </p:spPr>
        <p:txBody>
          <a:bodyPr wrap="square">
            <a:spAutoFit/>
          </a:bodyPr>
          <a:lstStyle/>
          <a:p>
            <a:pPr algn="ctr"/>
            <a:r>
              <a:rPr lang="en-US" sz="3200" b="1" dirty="0">
                <a:solidFill>
                  <a:srgbClr val="1A3E6F"/>
                </a:solidFill>
                <a:latin typeface="+mj-lt"/>
              </a:rPr>
              <a:t>National PTA Programs</a:t>
            </a:r>
          </a:p>
        </p:txBody>
      </p:sp>
      <p:sp>
        <p:nvSpPr>
          <p:cNvPr id="7" name="TextBox 6">
            <a:extLst>
              <a:ext uri="{FF2B5EF4-FFF2-40B4-BE49-F238E27FC236}">
                <a16:creationId xmlns:a16="http://schemas.microsoft.com/office/drawing/2014/main" id="{62006ABD-FF9C-203A-753A-77590E635042}"/>
              </a:ext>
            </a:extLst>
          </p:cNvPr>
          <p:cNvSpPr txBox="1"/>
          <p:nvPr/>
        </p:nvSpPr>
        <p:spPr>
          <a:xfrm>
            <a:off x="655782" y="2016110"/>
            <a:ext cx="8128000" cy="2708434"/>
          </a:xfrm>
          <a:prstGeom prst="rect">
            <a:avLst/>
          </a:prstGeom>
          <a:noFill/>
        </p:spPr>
        <p:txBody>
          <a:bodyPr wrap="square">
            <a:spAutoFit/>
          </a:bodyPr>
          <a:lstStyle/>
          <a:p>
            <a:pPr fontAlgn="base"/>
            <a:r>
              <a:rPr lang="en-US" b="1" dirty="0"/>
              <a:t>STEM+ Families Programs</a:t>
            </a:r>
            <a:r>
              <a:rPr lang="en-US" dirty="0"/>
              <a:t> </a:t>
            </a:r>
            <a:r>
              <a:rPr lang="en-US" b="1" i="0" dirty="0">
                <a:solidFill>
                  <a:srgbClr val="444444"/>
                </a:solidFill>
                <a:effectLst/>
              </a:rPr>
              <a:t>National PTA's STEM + Families® program</a:t>
            </a:r>
            <a:r>
              <a:rPr lang="en-US" b="0" i="0" dirty="0">
                <a:solidFill>
                  <a:srgbClr val="444444"/>
                </a:solidFill>
                <a:effectLst/>
              </a:rPr>
              <a:t> delivers access and hands-on exposure to science, technology, engineering and math to engage families and inspire students to pursue career opportunities in STEM fields.</a:t>
            </a:r>
          </a:p>
          <a:p>
            <a:pPr fontAlgn="base"/>
            <a:endParaRPr lang="en-US" sz="800" dirty="0">
              <a:solidFill>
                <a:srgbClr val="444444"/>
              </a:solidFill>
            </a:endParaRPr>
          </a:p>
          <a:p>
            <a:pPr fontAlgn="base"/>
            <a:r>
              <a:rPr lang="en-US" b="0" i="0" dirty="0">
                <a:solidFill>
                  <a:srgbClr val="444444"/>
                </a:solidFill>
                <a:effectLst/>
              </a:rPr>
              <a:t>PTA wants to foster passion for science, technology, engineering, and math through fun activities and by involving families in these experiences together. Our STEM initiative will engage students, families, and communities in opportunities to</a:t>
            </a:r>
            <a:r>
              <a:rPr lang="en-US" b="1" i="0" dirty="0">
                <a:solidFill>
                  <a:srgbClr val="444444"/>
                </a:solidFill>
                <a:effectLst/>
              </a:rPr>
              <a:t> </a:t>
            </a:r>
            <a:r>
              <a:rPr lang="en-US" b="1" i="0" dirty="0">
                <a:solidFill>
                  <a:srgbClr val="00778B"/>
                </a:solidFill>
                <a:effectLst/>
              </a:rPr>
              <a:t>explore</a:t>
            </a:r>
            <a:r>
              <a:rPr lang="en-US" b="0" i="0" dirty="0">
                <a:solidFill>
                  <a:srgbClr val="444444"/>
                </a:solidFill>
                <a:effectLst/>
              </a:rPr>
              <a:t>... </a:t>
            </a:r>
            <a:r>
              <a:rPr lang="en-US" b="1" i="0" dirty="0">
                <a:solidFill>
                  <a:srgbClr val="78BE20"/>
                </a:solidFill>
                <a:effectLst/>
              </a:rPr>
              <a:t>inspire</a:t>
            </a:r>
            <a:r>
              <a:rPr lang="en-US" b="0" i="0" dirty="0">
                <a:solidFill>
                  <a:srgbClr val="444444"/>
                </a:solidFill>
                <a:effectLst/>
              </a:rPr>
              <a:t>... </a:t>
            </a:r>
            <a:r>
              <a:rPr lang="en-US" b="1" i="0" dirty="0">
                <a:solidFill>
                  <a:srgbClr val="EAAA00"/>
                </a:solidFill>
                <a:effectLst/>
              </a:rPr>
              <a:t>empower</a:t>
            </a:r>
            <a:r>
              <a:rPr lang="en-US" b="0" i="0" dirty="0">
                <a:solidFill>
                  <a:srgbClr val="444444"/>
                </a:solidFill>
                <a:effectLst/>
              </a:rPr>
              <a:t>... and </a:t>
            </a:r>
            <a:r>
              <a:rPr lang="en-US" b="1" i="0" dirty="0">
                <a:solidFill>
                  <a:srgbClr val="CB6015"/>
                </a:solidFill>
                <a:effectLst/>
              </a:rPr>
              <a:t>educate</a:t>
            </a:r>
            <a:r>
              <a:rPr lang="en-US" b="0" i="0" dirty="0">
                <a:solidFill>
                  <a:srgbClr val="444444"/>
                </a:solidFill>
                <a:effectLst/>
              </a:rPr>
              <a:t>... STEM possibilities.</a:t>
            </a:r>
            <a:r>
              <a:rPr lang="en-US" dirty="0"/>
              <a:t>  They are available as in-person and STEM at home activities for Science or Family Engagement Nights.</a:t>
            </a:r>
          </a:p>
        </p:txBody>
      </p:sp>
      <p:pic>
        <p:nvPicPr>
          <p:cNvPr id="11" name="Picture 4" descr="STEM + Families">
            <a:extLst>
              <a:ext uri="{FF2B5EF4-FFF2-40B4-BE49-F238E27FC236}">
                <a16:creationId xmlns:a16="http://schemas.microsoft.com/office/drawing/2014/main" id="{54F2A007-2529-C7EA-56D4-9F56E6ADCC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499" y="966422"/>
            <a:ext cx="4775200" cy="93690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E9E6DE12-75B6-382E-1274-16CDE246CAE0}"/>
              </a:ext>
            </a:extLst>
          </p:cNvPr>
          <p:cNvSpPr txBox="1"/>
          <p:nvPr/>
        </p:nvSpPr>
        <p:spPr>
          <a:xfrm>
            <a:off x="706499" y="4837326"/>
            <a:ext cx="8262010" cy="1600438"/>
          </a:xfrm>
          <a:prstGeom prst="rect">
            <a:avLst/>
          </a:prstGeom>
          <a:noFill/>
        </p:spPr>
        <p:txBody>
          <a:bodyPr wrap="square" rtlCol="0">
            <a:spAutoFit/>
          </a:bodyPr>
          <a:lstStyle/>
          <a:p>
            <a:pPr algn="l" fontAlgn="base"/>
            <a:r>
              <a:rPr lang="en-US" b="1" i="0" dirty="0">
                <a:solidFill>
                  <a:srgbClr val="003C71"/>
                </a:solidFill>
                <a:effectLst/>
              </a:rPr>
              <a:t>Programs Where </a:t>
            </a:r>
            <a:r>
              <a:rPr lang="en-US" b="1" i="1" dirty="0">
                <a:solidFill>
                  <a:srgbClr val="003C71"/>
                </a:solidFill>
                <a:effectLst/>
              </a:rPr>
              <a:t>You </a:t>
            </a:r>
            <a:r>
              <a:rPr lang="en-US" b="1" i="0" dirty="0">
                <a:solidFill>
                  <a:srgbClr val="003C71"/>
                </a:solidFill>
                <a:effectLst/>
              </a:rPr>
              <a:t>Are</a:t>
            </a:r>
          </a:p>
          <a:p>
            <a:pPr algn="l" fontAlgn="base"/>
            <a:endParaRPr lang="en-US" sz="800" b="1" i="0" dirty="0">
              <a:solidFill>
                <a:srgbClr val="64A70B"/>
              </a:solidFill>
              <a:effectLst/>
            </a:endParaRPr>
          </a:p>
          <a:p>
            <a:pPr algn="l" fontAlgn="base"/>
            <a:r>
              <a:rPr lang="en-US" b="0" i="0" dirty="0">
                <a:solidFill>
                  <a:srgbClr val="444444"/>
                </a:solidFill>
                <a:effectLst/>
              </a:rPr>
              <a:t>Local PTAs are encouraged to select PTA Programs and program delivery models </a:t>
            </a:r>
            <a:r>
              <a:rPr lang="en-US" b="1" i="0" dirty="0">
                <a:solidFill>
                  <a:srgbClr val="006472"/>
                </a:solidFill>
                <a:effectLst/>
              </a:rPr>
              <a:t>based on the unique needs of their school community</a:t>
            </a:r>
            <a:r>
              <a:rPr lang="en-US" b="0" i="0" dirty="0">
                <a:solidFill>
                  <a:srgbClr val="444444"/>
                </a:solidFill>
                <a:effectLst/>
              </a:rPr>
              <a:t>.</a:t>
            </a:r>
          </a:p>
          <a:p>
            <a:pPr algn="l" fontAlgn="base"/>
            <a:r>
              <a:rPr lang="en-US" b="0" i="0" dirty="0">
                <a:solidFill>
                  <a:srgbClr val="444444"/>
                </a:solidFill>
                <a:effectLst/>
              </a:rPr>
              <a:t>Each program is flexible and offers free technical assistance, leader-to-leader learning opportunities and “drag and drop” materials necessary for success.</a:t>
            </a:r>
          </a:p>
        </p:txBody>
      </p:sp>
    </p:spTree>
    <p:extLst>
      <p:ext uri="{BB962C8B-B14F-4D97-AF65-F5344CB8AC3E}">
        <p14:creationId xmlns:p14="http://schemas.microsoft.com/office/powerpoint/2010/main" val="2987930496"/>
      </p:ext>
    </p:extLst>
  </p:cSld>
  <p:clrMapOvr>
    <a:masterClrMapping/>
  </p:clrMapOvr>
</p:sld>
</file>

<file path=ppt/theme/theme1.xml><?xml version="1.0" encoding="utf-8"?>
<a:theme xmlns:a="http://schemas.openxmlformats.org/drawingml/2006/main" name="Fra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1146</TotalTime>
  <Words>3174</Words>
  <Application>Microsoft Office PowerPoint</Application>
  <PresentationFormat>Letter Paper (8.5x11 in)</PresentationFormat>
  <Paragraphs>291</Paragraphs>
  <Slides>29</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29</vt:i4>
      </vt:variant>
    </vt:vector>
  </HeadingPairs>
  <TitlesOfParts>
    <vt:vector size="41" baseType="lpstr">
      <vt:lpstr>Arial</vt:lpstr>
      <vt:lpstr>Atkinson Hyperlegible</vt:lpstr>
      <vt:lpstr>Calibri</vt:lpstr>
      <vt:lpstr>Congenial</vt:lpstr>
      <vt:lpstr>Congenial Light</vt:lpstr>
      <vt:lpstr>Corbel</vt:lpstr>
      <vt:lpstr>Josefin Sans</vt:lpstr>
      <vt:lpstr>myriad-pro</vt:lpstr>
      <vt:lpstr>wfont_ef83f7_54f39c830baf4eabb1d0ae7a1d092260</vt:lpstr>
      <vt:lpstr>Wingdings</vt:lpstr>
      <vt:lpstr>Wingdings 2</vt:lpstr>
      <vt:lpstr>Frame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Hale</dc:creator>
  <cp:lastModifiedBy>kjpagel2021@gmail.com</cp:lastModifiedBy>
  <cp:revision>33</cp:revision>
  <cp:lastPrinted>2023-08-24T16:30:57Z</cp:lastPrinted>
  <dcterms:created xsi:type="dcterms:W3CDTF">2023-03-19T00:09:26Z</dcterms:created>
  <dcterms:modified xsi:type="dcterms:W3CDTF">2023-09-12T19:19:35Z</dcterms:modified>
</cp:coreProperties>
</file>