
<file path=[Content_Types].xml><?xml version="1.0" encoding="utf-8"?>
<Types xmlns="http://schemas.openxmlformats.org/package/2006/content-types">
  <Default Extension="1" ContentType="image/jpeg"/>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64.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87" r:id="rId2"/>
    <p:sldId id="286" r:id="rId3"/>
    <p:sldId id="29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4" r:id="rId31"/>
    <p:sldId id="295" r:id="rId32"/>
    <p:sldId id="296" r:id="rId33"/>
    <p:sldId id="284" r:id="rId34"/>
    <p:sldId id="293" r:id="rId35"/>
    <p:sldId id="292" r:id="rId36"/>
  </p:sldIdLst>
  <p:sldSz cx="12192000" cy="6858000"/>
  <p:notesSz cx="9388475" cy="7102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84" autoAdjust="0"/>
  </p:normalViewPr>
  <p:slideViewPr>
    <p:cSldViewPr>
      <p:cViewPr varScale="1">
        <p:scale>
          <a:sx n="70" d="100"/>
          <a:sy n="70" d="100"/>
        </p:scale>
        <p:origin x="48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F8643-50C5-40FA-B819-E920E35BAF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31F908-5D4D-4CF4-B62D-5105445EE37C}">
      <dgm:prSet/>
      <dgm:spPr/>
      <dgm:t>
        <a:bodyPr/>
        <a:lstStyle/>
        <a:p>
          <a:r>
            <a:rPr lang="en-US" dirty="0"/>
            <a:t>PTA Development Days</a:t>
          </a:r>
        </a:p>
      </dgm:t>
    </dgm:pt>
    <dgm:pt modelId="{B190C184-B1E7-4341-8B44-3E1E811B0261}" type="parTrans" cxnId="{0E98E3DF-C0AE-4A19-86D7-EDAF6EE44B8A}">
      <dgm:prSet/>
      <dgm:spPr/>
      <dgm:t>
        <a:bodyPr/>
        <a:lstStyle/>
        <a:p>
          <a:endParaRPr lang="en-US"/>
        </a:p>
      </dgm:t>
    </dgm:pt>
    <dgm:pt modelId="{633A18E1-1EAF-42FE-903E-DE916F828DA5}" type="sibTrans" cxnId="{0E98E3DF-C0AE-4A19-86D7-EDAF6EE44B8A}">
      <dgm:prSet/>
      <dgm:spPr/>
      <dgm:t>
        <a:bodyPr/>
        <a:lstStyle/>
        <a:p>
          <a:endParaRPr lang="en-US"/>
        </a:p>
      </dgm:t>
    </dgm:pt>
    <dgm:pt modelId="{833A8D55-4AB0-4DF7-8704-14DB066CD68A}">
      <dgm:prSet/>
      <dgm:spPr/>
      <dgm:t>
        <a:bodyPr/>
        <a:lstStyle/>
        <a:p>
          <a:r>
            <a:rPr lang="en-US" dirty="0"/>
            <a:t>Introduction to Building a More Diverse, Equitable &amp; </a:t>
          </a:r>
          <a:r>
            <a:rPr lang="en-US"/>
            <a:t>Inclusive PTA</a:t>
          </a:r>
          <a:endParaRPr lang="en-US" dirty="0"/>
        </a:p>
      </dgm:t>
    </dgm:pt>
    <dgm:pt modelId="{DE87615E-C718-4891-8B89-C21398C1FC02}" type="parTrans" cxnId="{D8C68537-0DB2-4CD7-B3E9-E73BBC265379}">
      <dgm:prSet/>
      <dgm:spPr/>
      <dgm:t>
        <a:bodyPr/>
        <a:lstStyle/>
        <a:p>
          <a:endParaRPr lang="en-US"/>
        </a:p>
      </dgm:t>
    </dgm:pt>
    <dgm:pt modelId="{04F787FA-0FFE-4AB8-B48B-3B48E015F0D9}" type="sibTrans" cxnId="{D8C68537-0DB2-4CD7-B3E9-E73BBC265379}">
      <dgm:prSet/>
      <dgm:spPr/>
      <dgm:t>
        <a:bodyPr/>
        <a:lstStyle/>
        <a:p>
          <a:endParaRPr lang="en-US"/>
        </a:p>
      </dgm:t>
    </dgm:pt>
    <dgm:pt modelId="{261CB7D5-4010-43A4-A8DE-0636ACA0028E}">
      <dgm:prSet/>
      <dgm:spPr/>
      <dgm:t>
        <a:bodyPr/>
        <a:lstStyle/>
        <a:p>
          <a:r>
            <a:rPr lang="en-US" b="1" dirty="0">
              <a:solidFill>
                <a:schemeClr val="tx1"/>
              </a:solidFill>
              <a:effectLst/>
              <a:latin typeface="Arial" panose="020B0604020202020204" pitchFamily="34" charset="0"/>
              <a:ea typeface="Calibri" panose="020F0502020204030204" pitchFamily="34" charset="0"/>
              <a:cs typeface="Arial" panose="020B0604020202020204" pitchFamily="34" charset="0"/>
            </a:rPr>
            <a:t>Workshop</a:t>
          </a:r>
          <a:endParaRPr lang="en-US" dirty="0">
            <a:solidFill>
              <a:schemeClr val="tx1"/>
            </a:solidFill>
          </a:endParaRPr>
        </a:p>
      </dgm:t>
    </dgm:pt>
    <dgm:pt modelId="{0BA5D7A0-3A67-479F-9555-3957679305DA}" type="parTrans" cxnId="{68263FCF-6573-4F57-BEEB-C9D2E65C8AFE}">
      <dgm:prSet/>
      <dgm:spPr/>
      <dgm:t>
        <a:bodyPr/>
        <a:lstStyle/>
        <a:p>
          <a:endParaRPr lang="en-US"/>
        </a:p>
      </dgm:t>
    </dgm:pt>
    <dgm:pt modelId="{CDE3370D-D3FD-4374-AE02-29170D7473CE}" type="sibTrans" cxnId="{68263FCF-6573-4F57-BEEB-C9D2E65C8AFE}">
      <dgm:prSet/>
      <dgm:spPr/>
      <dgm:t>
        <a:bodyPr/>
        <a:lstStyle/>
        <a:p>
          <a:endParaRPr lang="en-US"/>
        </a:p>
      </dgm:t>
    </dgm:pt>
    <dgm:pt modelId="{935C115D-AFA6-4FB8-804B-35319DCDFB7A}" type="pres">
      <dgm:prSet presAssocID="{53AF8643-50C5-40FA-B819-E920E35BAF8F}" presName="vert0" presStyleCnt="0">
        <dgm:presLayoutVars>
          <dgm:dir/>
          <dgm:animOne val="branch"/>
          <dgm:animLvl val="lvl"/>
        </dgm:presLayoutVars>
      </dgm:prSet>
      <dgm:spPr/>
    </dgm:pt>
    <dgm:pt modelId="{AEF76904-3239-474A-9FD7-983D41DFC1FB}" type="pres">
      <dgm:prSet presAssocID="{5931F908-5D4D-4CF4-B62D-5105445EE37C}" presName="thickLine" presStyleLbl="alignNode1" presStyleIdx="0" presStyleCnt="3"/>
      <dgm:spPr/>
    </dgm:pt>
    <dgm:pt modelId="{1F5BD77F-6003-4425-B768-3B808AB2538E}" type="pres">
      <dgm:prSet presAssocID="{5931F908-5D4D-4CF4-B62D-5105445EE37C}" presName="horz1" presStyleCnt="0"/>
      <dgm:spPr/>
    </dgm:pt>
    <dgm:pt modelId="{7F55485F-CE1E-4A55-81C6-E0FEAC04477C}" type="pres">
      <dgm:prSet presAssocID="{5931F908-5D4D-4CF4-B62D-5105445EE37C}" presName="tx1" presStyleLbl="revTx" presStyleIdx="0" presStyleCnt="3"/>
      <dgm:spPr/>
    </dgm:pt>
    <dgm:pt modelId="{DBDD65B0-5B7D-4187-87F2-1FE9F5C0CDA7}" type="pres">
      <dgm:prSet presAssocID="{5931F908-5D4D-4CF4-B62D-5105445EE37C}" presName="vert1" presStyleCnt="0"/>
      <dgm:spPr/>
    </dgm:pt>
    <dgm:pt modelId="{2C31F680-F74A-449F-8865-CA54196E892F}" type="pres">
      <dgm:prSet presAssocID="{833A8D55-4AB0-4DF7-8704-14DB066CD68A}" presName="thickLine" presStyleLbl="alignNode1" presStyleIdx="1" presStyleCnt="3"/>
      <dgm:spPr/>
    </dgm:pt>
    <dgm:pt modelId="{E8DEB78F-ACD9-4159-80BF-EBE16DAEBA12}" type="pres">
      <dgm:prSet presAssocID="{833A8D55-4AB0-4DF7-8704-14DB066CD68A}" presName="horz1" presStyleCnt="0"/>
      <dgm:spPr/>
    </dgm:pt>
    <dgm:pt modelId="{50AB2D15-998C-445C-8F69-27A7763E1EDA}" type="pres">
      <dgm:prSet presAssocID="{833A8D55-4AB0-4DF7-8704-14DB066CD68A}" presName="tx1" presStyleLbl="revTx" presStyleIdx="1" presStyleCnt="3"/>
      <dgm:spPr/>
    </dgm:pt>
    <dgm:pt modelId="{1E9B58C8-6AB1-4254-8092-39BCC79C39A2}" type="pres">
      <dgm:prSet presAssocID="{833A8D55-4AB0-4DF7-8704-14DB066CD68A}" presName="vert1" presStyleCnt="0"/>
      <dgm:spPr/>
    </dgm:pt>
    <dgm:pt modelId="{47F15DB5-15E1-4F88-9427-EADDC4372EB8}" type="pres">
      <dgm:prSet presAssocID="{261CB7D5-4010-43A4-A8DE-0636ACA0028E}" presName="thickLine" presStyleLbl="alignNode1" presStyleIdx="2" presStyleCnt="3"/>
      <dgm:spPr/>
    </dgm:pt>
    <dgm:pt modelId="{6D38C690-D9B1-4D13-9E1D-D76530D7B065}" type="pres">
      <dgm:prSet presAssocID="{261CB7D5-4010-43A4-A8DE-0636ACA0028E}" presName="horz1" presStyleCnt="0"/>
      <dgm:spPr/>
    </dgm:pt>
    <dgm:pt modelId="{BA289B55-2184-4B17-AEBD-0ADE2B72499C}" type="pres">
      <dgm:prSet presAssocID="{261CB7D5-4010-43A4-A8DE-0636ACA0028E}" presName="tx1" presStyleLbl="revTx" presStyleIdx="2" presStyleCnt="3"/>
      <dgm:spPr/>
    </dgm:pt>
    <dgm:pt modelId="{2B6668B4-75A9-466B-A6D1-07E5CBF546CA}" type="pres">
      <dgm:prSet presAssocID="{261CB7D5-4010-43A4-A8DE-0636ACA0028E}" presName="vert1" presStyleCnt="0"/>
      <dgm:spPr/>
    </dgm:pt>
  </dgm:ptLst>
  <dgm:cxnLst>
    <dgm:cxn modelId="{707E5802-9069-4EFB-ADAC-10F5112D35D5}" type="presOf" srcId="{5931F908-5D4D-4CF4-B62D-5105445EE37C}" destId="{7F55485F-CE1E-4A55-81C6-E0FEAC04477C}" srcOrd="0" destOrd="0" presId="urn:microsoft.com/office/officeart/2008/layout/LinedList"/>
    <dgm:cxn modelId="{6F6FA516-C864-49C7-A34A-9A34AB7E754C}" type="presOf" srcId="{833A8D55-4AB0-4DF7-8704-14DB066CD68A}" destId="{50AB2D15-998C-445C-8F69-27A7763E1EDA}" srcOrd="0" destOrd="0" presId="urn:microsoft.com/office/officeart/2008/layout/LinedList"/>
    <dgm:cxn modelId="{D8C68537-0DB2-4CD7-B3E9-E73BBC265379}" srcId="{53AF8643-50C5-40FA-B819-E920E35BAF8F}" destId="{833A8D55-4AB0-4DF7-8704-14DB066CD68A}" srcOrd="1" destOrd="0" parTransId="{DE87615E-C718-4891-8B89-C21398C1FC02}" sibTransId="{04F787FA-0FFE-4AB8-B48B-3B48E015F0D9}"/>
    <dgm:cxn modelId="{7CCC4038-4951-40A8-B8F9-E0D5B7BC01E6}" type="presOf" srcId="{53AF8643-50C5-40FA-B819-E920E35BAF8F}" destId="{935C115D-AFA6-4FB8-804B-35319DCDFB7A}" srcOrd="0" destOrd="0" presId="urn:microsoft.com/office/officeart/2008/layout/LinedList"/>
    <dgm:cxn modelId="{45F44870-4729-404B-8EF4-559814F72004}" type="presOf" srcId="{261CB7D5-4010-43A4-A8DE-0636ACA0028E}" destId="{BA289B55-2184-4B17-AEBD-0ADE2B72499C}" srcOrd="0" destOrd="0" presId="urn:microsoft.com/office/officeart/2008/layout/LinedList"/>
    <dgm:cxn modelId="{68263FCF-6573-4F57-BEEB-C9D2E65C8AFE}" srcId="{53AF8643-50C5-40FA-B819-E920E35BAF8F}" destId="{261CB7D5-4010-43A4-A8DE-0636ACA0028E}" srcOrd="2" destOrd="0" parTransId="{0BA5D7A0-3A67-479F-9555-3957679305DA}" sibTransId="{CDE3370D-D3FD-4374-AE02-29170D7473CE}"/>
    <dgm:cxn modelId="{0E98E3DF-C0AE-4A19-86D7-EDAF6EE44B8A}" srcId="{53AF8643-50C5-40FA-B819-E920E35BAF8F}" destId="{5931F908-5D4D-4CF4-B62D-5105445EE37C}" srcOrd="0" destOrd="0" parTransId="{B190C184-B1E7-4341-8B44-3E1E811B0261}" sibTransId="{633A18E1-1EAF-42FE-903E-DE916F828DA5}"/>
    <dgm:cxn modelId="{9D5E3EE9-B81D-498E-9178-970DF75F9B0A}" type="presParOf" srcId="{935C115D-AFA6-4FB8-804B-35319DCDFB7A}" destId="{AEF76904-3239-474A-9FD7-983D41DFC1FB}" srcOrd="0" destOrd="0" presId="urn:microsoft.com/office/officeart/2008/layout/LinedList"/>
    <dgm:cxn modelId="{16540EA8-2767-4FEB-A609-7E9B1AB5A2C8}" type="presParOf" srcId="{935C115D-AFA6-4FB8-804B-35319DCDFB7A}" destId="{1F5BD77F-6003-4425-B768-3B808AB2538E}" srcOrd="1" destOrd="0" presId="urn:microsoft.com/office/officeart/2008/layout/LinedList"/>
    <dgm:cxn modelId="{5B3A6238-BAB3-4234-AF52-6BDC083718C3}" type="presParOf" srcId="{1F5BD77F-6003-4425-B768-3B808AB2538E}" destId="{7F55485F-CE1E-4A55-81C6-E0FEAC04477C}" srcOrd="0" destOrd="0" presId="urn:microsoft.com/office/officeart/2008/layout/LinedList"/>
    <dgm:cxn modelId="{A3519801-E5FA-4839-899E-E1886492FA2C}" type="presParOf" srcId="{1F5BD77F-6003-4425-B768-3B808AB2538E}" destId="{DBDD65B0-5B7D-4187-87F2-1FE9F5C0CDA7}" srcOrd="1" destOrd="0" presId="urn:microsoft.com/office/officeart/2008/layout/LinedList"/>
    <dgm:cxn modelId="{09D27A58-68F3-4CB9-9473-DEE09688CC0B}" type="presParOf" srcId="{935C115D-AFA6-4FB8-804B-35319DCDFB7A}" destId="{2C31F680-F74A-449F-8865-CA54196E892F}" srcOrd="2" destOrd="0" presId="urn:microsoft.com/office/officeart/2008/layout/LinedList"/>
    <dgm:cxn modelId="{E2368BC4-0049-4225-AA49-0D6AE5F8D83E}" type="presParOf" srcId="{935C115D-AFA6-4FB8-804B-35319DCDFB7A}" destId="{E8DEB78F-ACD9-4159-80BF-EBE16DAEBA12}" srcOrd="3" destOrd="0" presId="urn:microsoft.com/office/officeart/2008/layout/LinedList"/>
    <dgm:cxn modelId="{C4D146F1-A253-4D47-B3CB-34B347563BD9}" type="presParOf" srcId="{E8DEB78F-ACD9-4159-80BF-EBE16DAEBA12}" destId="{50AB2D15-998C-445C-8F69-27A7763E1EDA}" srcOrd="0" destOrd="0" presId="urn:microsoft.com/office/officeart/2008/layout/LinedList"/>
    <dgm:cxn modelId="{AED58CC2-1E93-4172-A604-F90033C4545D}" type="presParOf" srcId="{E8DEB78F-ACD9-4159-80BF-EBE16DAEBA12}" destId="{1E9B58C8-6AB1-4254-8092-39BCC79C39A2}" srcOrd="1" destOrd="0" presId="urn:microsoft.com/office/officeart/2008/layout/LinedList"/>
    <dgm:cxn modelId="{0AE23D05-07EC-41DB-93B1-4CE9E2C7BAB7}" type="presParOf" srcId="{935C115D-AFA6-4FB8-804B-35319DCDFB7A}" destId="{47F15DB5-15E1-4F88-9427-EADDC4372EB8}" srcOrd="4" destOrd="0" presId="urn:microsoft.com/office/officeart/2008/layout/LinedList"/>
    <dgm:cxn modelId="{086347A6-6FD6-4E48-ACAE-6ADB75391486}" type="presParOf" srcId="{935C115D-AFA6-4FB8-804B-35319DCDFB7A}" destId="{6D38C690-D9B1-4D13-9E1D-D76530D7B065}" srcOrd="5" destOrd="0" presId="urn:microsoft.com/office/officeart/2008/layout/LinedList"/>
    <dgm:cxn modelId="{BA80DF56-2540-49D4-A1E0-54696FF2A637}" type="presParOf" srcId="{6D38C690-D9B1-4D13-9E1D-D76530D7B065}" destId="{BA289B55-2184-4B17-AEBD-0ADE2B72499C}" srcOrd="0" destOrd="0" presId="urn:microsoft.com/office/officeart/2008/layout/LinedList"/>
    <dgm:cxn modelId="{310423EA-105E-42C8-8D40-203407D16F55}" type="presParOf" srcId="{6D38C690-D9B1-4D13-9E1D-D76530D7B065}" destId="{2B6668B4-75A9-466B-A6D1-07E5CBF54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76904-3239-474A-9FD7-983D41DFC1FB}">
      <dsp:nvSpPr>
        <dsp:cNvPr id="0" name=""/>
        <dsp:cNvSpPr/>
      </dsp:nvSpPr>
      <dsp:spPr>
        <a:xfrm>
          <a:off x="0" y="796"/>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5485F-CE1E-4A55-81C6-E0FEAC04477C}">
      <dsp:nvSpPr>
        <dsp:cNvPr id="0" name=""/>
        <dsp:cNvSpPr/>
      </dsp:nvSpPr>
      <dsp:spPr>
        <a:xfrm>
          <a:off x="0" y="796"/>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PTA Development Days</a:t>
          </a:r>
        </a:p>
      </dsp:txBody>
      <dsp:txXfrm>
        <a:off x="0" y="796"/>
        <a:ext cx="7924800" cy="543207"/>
      </dsp:txXfrm>
    </dsp:sp>
    <dsp:sp modelId="{2C31F680-F74A-449F-8865-CA54196E892F}">
      <dsp:nvSpPr>
        <dsp:cNvPr id="0" name=""/>
        <dsp:cNvSpPr/>
      </dsp:nvSpPr>
      <dsp:spPr>
        <a:xfrm>
          <a:off x="0" y="544004"/>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B2D15-998C-445C-8F69-27A7763E1EDA}">
      <dsp:nvSpPr>
        <dsp:cNvPr id="0" name=""/>
        <dsp:cNvSpPr/>
      </dsp:nvSpPr>
      <dsp:spPr>
        <a:xfrm>
          <a:off x="0" y="544004"/>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Introduction to Building a More Diverse, Equitable &amp; </a:t>
          </a:r>
          <a:r>
            <a:rPr lang="en-US" sz="2200" kern="1200"/>
            <a:t>Inclusive PTA</a:t>
          </a:r>
          <a:endParaRPr lang="en-US" sz="2200" kern="1200" dirty="0"/>
        </a:p>
      </dsp:txBody>
      <dsp:txXfrm>
        <a:off x="0" y="544004"/>
        <a:ext cx="7924800" cy="543207"/>
      </dsp:txXfrm>
    </dsp:sp>
    <dsp:sp modelId="{47F15DB5-15E1-4F88-9427-EADDC4372EB8}">
      <dsp:nvSpPr>
        <dsp:cNvPr id="0" name=""/>
        <dsp:cNvSpPr/>
      </dsp:nvSpPr>
      <dsp:spPr>
        <a:xfrm>
          <a:off x="0" y="1087211"/>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89B55-2184-4B17-AEBD-0ADE2B72499C}">
      <dsp:nvSpPr>
        <dsp:cNvPr id="0" name=""/>
        <dsp:cNvSpPr/>
      </dsp:nvSpPr>
      <dsp:spPr>
        <a:xfrm>
          <a:off x="0" y="1087211"/>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Workshop</a:t>
          </a:r>
          <a:endParaRPr lang="en-US" sz="2200" kern="1200" dirty="0">
            <a:solidFill>
              <a:schemeClr val="tx1"/>
            </a:solidFill>
          </a:endParaRPr>
        </a:p>
      </dsp:txBody>
      <dsp:txXfrm>
        <a:off x="0" y="1087211"/>
        <a:ext cx="7924800" cy="5432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7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317691" y="0"/>
            <a:ext cx="4068339" cy="356768"/>
          </a:xfrm>
          <a:prstGeom prst="rect">
            <a:avLst/>
          </a:prstGeom>
        </p:spPr>
        <p:txBody>
          <a:bodyPr vert="horz" lIns="91440" tIns="45720" rIns="91440" bIns="45720" rtlCol="0"/>
          <a:lstStyle>
            <a:lvl1pPr algn="r">
              <a:defRPr sz="1200"/>
            </a:lvl1pPr>
          </a:lstStyle>
          <a:p>
            <a:fld id="{28D14A8D-4F68-49E7-B377-54CD6FB81D73}" type="datetimeFigureOut">
              <a:rPr lang="en-US" smtClean="0"/>
              <a:t>8/24/2023</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8848" y="3418067"/>
            <a:ext cx="7510780" cy="27965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5708"/>
            <a:ext cx="4068339" cy="3567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317691" y="6745708"/>
            <a:ext cx="4068339" cy="356767"/>
          </a:xfrm>
          <a:prstGeom prst="rect">
            <a:avLst/>
          </a:prstGeom>
        </p:spPr>
        <p:txBody>
          <a:bodyPr vert="horz" lIns="91440" tIns="45720" rIns="91440" bIns="45720" rtlCol="0" anchor="b"/>
          <a:lstStyle>
            <a:lvl1pPr algn="r">
              <a:defRPr sz="1200"/>
            </a:lvl1pPr>
          </a:lstStyle>
          <a:p>
            <a:fld id="{188BD512-841D-49AF-A21A-E58064A2F42B}" type="slidenum">
              <a:rPr lang="en-US" smtClean="0"/>
              <a:t>‹#›</a:t>
            </a:fld>
            <a:endParaRPr lang="en-US"/>
          </a:p>
        </p:txBody>
      </p:sp>
    </p:spTree>
    <p:extLst>
      <p:ext uri="{BB962C8B-B14F-4D97-AF65-F5344CB8AC3E}">
        <p14:creationId xmlns:p14="http://schemas.microsoft.com/office/powerpoint/2010/main" val="33135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BD512-841D-49AF-A21A-E58064A2F42B}" type="slidenum">
              <a:rPr lang="en-US" smtClean="0"/>
              <a:t>4</a:t>
            </a:fld>
            <a:endParaRPr lang="en-US"/>
          </a:p>
        </p:txBody>
      </p:sp>
    </p:spTree>
    <p:extLst>
      <p:ext uri="{BB962C8B-B14F-4D97-AF65-F5344CB8AC3E}">
        <p14:creationId xmlns:p14="http://schemas.microsoft.com/office/powerpoint/2010/main" val="188954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BD512-841D-49AF-A21A-E58064A2F42B}" type="slidenum">
              <a:rPr lang="en-US" smtClean="0"/>
              <a:t>35</a:t>
            </a:fld>
            <a:endParaRPr lang="en-US"/>
          </a:p>
        </p:txBody>
      </p:sp>
    </p:spTree>
    <p:extLst>
      <p:ext uri="{BB962C8B-B14F-4D97-AF65-F5344CB8AC3E}">
        <p14:creationId xmlns:p14="http://schemas.microsoft.com/office/powerpoint/2010/main" val="305985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6000" b="0" i="0">
                <a:solidFill>
                  <a:srgbClr val="70AD47"/>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70AD47"/>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70AD47"/>
                </a:solidFill>
                <a:latin typeface="Calibri Light"/>
                <a:cs typeface="Calibri Light"/>
              </a:defRPr>
            </a:lvl1pPr>
          </a:lstStyle>
          <a:p>
            <a:endParaRPr/>
          </a:p>
        </p:txBody>
      </p:sp>
      <p:sp>
        <p:nvSpPr>
          <p:cNvPr id="3" name="Holder 3"/>
          <p:cNvSpPr>
            <a:spLocks noGrp="1"/>
          </p:cNvSpPr>
          <p:nvPr>
            <p:ph sz="half" idx="2"/>
          </p:nvPr>
        </p:nvSpPr>
        <p:spPr>
          <a:xfrm>
            <a:off x="821018" y="1150652"/>
            <a:ext cx="4810125" cy="3589020"/>
          </a:xfrm>
          <a:prstGeom prst="rect">
            <a:avLst/>
          </a:prstGeom>
        </p:spPr>
        <p:txBody>
          <a:bodyPr wrap="square" lIns="0" tIns="0" rIns="0" bIns="0">
            <a:spAutoFit/>
          </a:bodyPr>
          <a:lstStyle>
            <a:lvl1pPr>
              <a:defRPr sz="3200" b="1" i="0">
                <a:solidFill>
                  <a:srgbClr val="548235"/>
                </a:solidFill>
                <a:latin typeface="Calibri"/>
                <a:cs typeface="Calibri"/>
              </a:defRPr>
            </a:lvl1pPr>
          </a:lstStyle>
          <a:p>
            <a:endParaRPr/>
          </a:p>
        </p:txBody>
      </p:sp>
      <p:sp>
        <p:nvSpPr>
          <p:cNvPr id="4" name="Holder 4"/>
          <p:cNvSpPr>
            <a:spLocks noGrp="1"/>
          </p:cNvSpPr>
          <p:nvPr>
            <p:ph sz="half" idx="3"/>
          </p:nvPr>
        </p:nvSpPr>
        <p:spPr>
          <a:xfrm>
            <a:off x="6299659" y="1298591"/>
            <a:ext cx="5236209" cy="4365625"/>
          </a:xfrm>
          <a:prstGeom prst="rect">
            <a:avLst/>
          </a:prstGeom>
        </p:spPr>
        <p:txBody>
          <a:bodyPr wrap="square" lIns="0" tIns="0" rIns="0" bIns="0">
            <a:spAutoFit/>
          </a:bodyPr>
          <a:lstStyle>
            <a:lvl1pPr>
              <a:defRPr sz="3200" b="1" i="0">
                <a:solidFill>
                  <a:srgbClr val="548235"/>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852159"/>
            <a:ext cx="12185903" cy="1005840"/>
          </a:xfrm>
          <a:prstGeom prst="rect">
            <a:avLst/>
          </a:prstGeom>
        </p:spPr>
      </p:pic>
      <p:pic>
        <p:nvPicPr>
          <p:cNvPr id="17" name="bg object 17"/>
          <p:cNvPicPr/>
          <p:nvPr/>
        </p:nvPicPr>
        <p:blipFill>
          <a:blip r:embed="rId3" cstate="print"/>
          <a:stretch>
            <a:fillRect/>
          </a:stretch>
        </p:blipFill>
        <p:spPr>
          <a:xfrm>
            <a:off x="8546592" y="5937503"/>
            <a:ext cx="1382266" cy="457199"/>
          </a:xfrm>
          <a:prstGeom prst="rect">
            <a:avLst/>
          </a:prstGeom>
        </p:spPr>
      </p:pic>
      <p:sp>
        <p:nvSpPr>
          <p:cNvPr id="18" name="bg object 18"/>
          <p:cNvSpPr/>
          <p:nvPr/>
        </p:nvSpPr>
        <p:spPr>
          <a:xfrm>
            <a:off x="0" y="0"/>
            <a:ext cx="12192000" cy="1335405"/>
          </a:xfrm>
          <a:custGeom>
            <a:avLst/>
            <a:gdLst/>
            <a:ahLst/>
            <a:cxnLst/>
            <a:rect l="l" t="t" r="r" b="b"/>
            <a:pathLst>
              <a:path w="12192000" h="1335405">
                <a:moveTo>
                  <a:pt x="12192000" y="0"/>
                </a:moveTo>
                <a:lnTo>
                  <a:pt x="0" y="0"/>
                </a:lnTo>
                <a:lnTo>
                  <a:pt x="0" y="1335024"/>
                </a:lnTo>
                <a:lnTo>
                  <a:pt x="12192000" y="1335024"/>
                </a:lnTo>
                <a:lnTo>
                  <a:pt x="12192000" y="0"/>
                </a:lnTo>
                <a:close/>
              </a:path>
            </a:pathLst>
          </a:custGeom>
          <a:solidFill>
            <a:srgbClr val="70AD4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rgbClr val="70AD47"/>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5852159"/>
            <a:ext cx="12185903" cy="1005840"/>
          </a:xfrm>
          <a:prstGeom prst="rect">
            <a:avLst/>
          </a:prstGeom>
        </p:spPr>
      </p:pic>
      <p:pic>
        <p:nvPicPr>
          <p:cNvPr id="17" name="bg object 17"/>
          <p:cNvPicPr/>
          <p:nvPr/>
        </p:nvPicPr>
        <p:blipFill>
          <a:blip r:embed="rId8" cstate="print"/>
          <a:stretch>
            <a:fillRect/>
          </a:stretch>
        </p:blipFill>
        <p:spPr>
          <a:xfrm>
            <a:off x="8546592" y="5937503"/>
            <a:ext cx="1382266" cy="457199"/>
          </a:xfrm>
          <a:prstGeom prst="rect">
            <a:avLst/>
          </a:prstGeom>
        </p:spPr>
      </p:pic>
      <p:sp>
        <p:nvSpPr>
          <p:cNvPr id="2" name="Holder 2"/>
          <p:cNvSpPr>
            <a:spLocks noGrp="1"/>
          </p:cNvSpPr>
          <p:nvPr>
            <p:ph type="title"/>
          </p:nvPr>
        </p:nvSpPr>
        <p:spPr>
          <a:xfrm>
            <a:off x="1374806" y="-79755"/>
            <a:ext cx="9446260" cy="1415415"/>
          </a:xfrm>
          <a:prstGeom prst="rect">
            <a:avLst/>
          </a:prstGeom>
        </p:spPr>
        <p:txBody>
          <a:bodyPr wrap="square" lIns="0" tIns="0" rIns="0" bIns="0">
            <a:spAutoFit/>
          </a:bodyPr>
          <a:lstStyle>
            <a:lvl1pPr>
              <a:defRPr sz="6000" b="0" i="0">
                <a:solidFill>
                  <a:srgbClr val="70AD47"/>
                </a:solidFill>
                <a:latin typeface="Calibri Light"/>
                <a:cs typeface="Calibri Light"/>
              </a:defRPr>
            </a:lvl1pPr>
          </a:lstStyle>
          <a:p>
            <a:endParaRPr/>
          </a:p>
        </p:txBody>
      </p:sp>
      <p:sp>
        <p:nvSpPr>
          <p:cNvPr id="3" name="Holder 3"/>
          <p:cNvSpPr>
            <a:spLocks noGrp="1"/>
          </p:cNvSpPr>
          <p:nvPr>
            <p:ph type="body" idx="1"/>
          </p:nvPr>
        </p:nvSpPr>
        <p:spPr>
          <a:xfrm>
            <a:off x="4377690" y="1542161"/>
            <a:ext cx="7245350" cy="3724910"/>
          </a:xfrm>
          <a:prstGeom prst="rect">
            <a:avLst/>
          </a:prstGeom>
        </p:spPr>
        <p:txBody>
          <a:bodyPr wrap="square" lIns="0" tIns="0" rIns="0" bIns="0">
            <a:spAutoFit/>
          </a:bodyPr>
          <a:lstStyle>
            <a:lvl1pPr>
              <a:defRPr sz="26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hyperlink" Target="https://www.pta.org/docs/default-source/default-document-library/dei-brief-final-072720.pdf" TargetMode="External"/><Relationship Id="rId3" Type="http://schemas.openxmlformats.org/officeDocument/2006/relationships/hyperlink" Target="https://www.pta.org/docs/default-source/default-document-library/diversity-outreach-2-pager_v3.pdf" TargetMode="External"/><Relationship Id="rId7" Type="http://schemas.openxmlformats.org/officeDocument/2006/relationships/hyperlink" Target="http://www.notesfromthebackpack.com/" TargetMode="Externa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hyperlink" Target="https://www.pta.org/docs/default-source/default-document-library/how-to-talk-about-race-justice-in-americaaa2a48f1aa3e63899f67ff00009b2bd9.pdf" TargetMode="External"/><Relationship Id="rId5" Type="http://schemas.openxmlformats.org/officeDocument/2006/relationships/hyperlink" Target="https://attendee.gotowebinar.com/recording/8770457218166306829" TargetMode="External"/><Relationship Id="rId10" Type="http://schemas.openxmlformats.org/officeDocument/2006/relationships/hyperlink" Target="https://www.pta.org/home/advocacy/ptas-positions/Individual-Position-Statements/position-statement---addressing-systemic-or-institutional-racism" TargetMode="External"/><Relationship Id="rId4" Type="http://schemas.openxmlformats.org/officeDocument/2006/relationships/hyperlink" Target="https://www.pta.org/docs/default-source/default-document-library/diversity-outreach-2-pager_es7a9546f1aa3e63899f67ff00009b2bd9.pdf" TargetMode="External"/><Relationship Id="rId9" Type="http://schemas.openxmlformats.org/officeDocument/2006/relationships/hyperlink" Target="https://www.pta.org/docs/default-source/default-document-library/dei-brief---e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diversity@pta.org" TargetMode="External"/><Relationship Id="rId2" Type="http://schemas.openxmlformats.org/officeDocument/2006/relationships/hyperlink" Target="https://www.facebook.com/groups/2308333636130402/" TargetMode="External"/><Relationship Id="rId1" Type="http://schemas.openxmlformats.org/officeDocument/2006/relationships/slideLayout" Target="../slideLayouts/slideLayout2.xml"/><Relationship Id="rId4" Type="http://schemas.openxmlformats.org/officeDocument/2006/relationships/hyperlink" Target="https://www.pta.org/home/run-your-pta/Awards-Grants/Jan-Harp-Domene-Diversity-and-Inclusion-Awar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5.1"/><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0F33EB-8666-79FB-8927-2792022CA7F0}"/>
              </a:ext>
            </a:extLst>
          </p:cNvPr>
          <p:cNvSpPr txBox="1"/>
          <p:nvPr/>
        </p:nvSpPr>
        <p:spPr>
          <a:xfrm>
            <a:off x="4191000" y="4953000"/>
            <a:ext cx="3581400" cy="677108"/>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Hosted by Louisiana PTA</a:t>
            </a:r>
          </a:p>
          <a:p>
            <a:r>
              <a:rPr lang="en-US" u="sng"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LouisianaPTA.org</a:t>
            </a:r>
          </a:p>
        </p:txBody>
      </p:sp>
      <p:graphicFrame>
        <p:nvGraphicFramePr>
          <p:cNvPr id="1030" name="TextBox 2">
            <a:extLst>
              <a:ext uri="{FF2B5EF4-FFF2-40B4-BE49-F238E27FC236}">
                <a16:creationId xmlns:a16="http://schemas.microsoft.com/office/drawing/2014/main" id="{3AFB3981-E2DD-B59C-99B8-3995F9AA7B0F}"/>
              </a:ext>
            </a:extLst>
          </p:cNvPr>
          <p:cNvGraphicFramePr/>
          <p:nvPr/>
        </p:nvGraphicFramePr>
        <p:xfrm>
          <a:off x="2133600" y="2082509"/>
          <a:ext cx="7924800"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Logo&#10;&#10;Description automatically generated">
            <a:extLst>
              <a:ext uri="{FF2B5EF4-FFF2-40B4-BE49-F238E27FC236}">
                <a16:creationId xmlns:a16="http://schemas.microsoft.com/office/drawing/2014/main" id="{D617551D-0569-495A-DF6A-8958E594EB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1" y="482087"/>
            <a:ext cx="3353972" cy="1270513"/>
          </a:xfrm>
          <a:prstGeom prst="rect">
            <a:avLst/>
          </a:prstGeom>
        </p:spPr>
      </p:pic>
      <p:sp>
        <p:nvSpPr>
          <p:cNvPr id="4" name="Slide Number Placeholder 3">
            <a:extLst>
              <a:ext uri="{FF2B5EF4-FFF2-40B4-BE49-F238E27FC236}">
                <a16:creationId xmlns:a16="http://schemas.microsoft.com/office/drawing/2014/main" id="{0220231E-6D6E-CFE5-F148-F71F0126EAAD}"/>
              </a:ext>
            </a:extLst>
          </p:cNvPr>
          <p:cNvSpPr>
            <a:spLocks noGrp="1"/>
          </p:cNvSpPr>
          <p:nvPr>
            <p:ph type="sldNum" sz="quarter" idx="12"/>
          </p:nvPr>
        </p:nvSpPr>
        <p:spPr>
          <a:xfrm>
            <a:off x="7975602" y="6356351"/>
            <a:ext cx="1148195" cy="365125"/>
          </a:xfrm>
          <a:prstGeom prst="rect">
            <a:avLst/>
          </a:prstGeom>
        </p:spPr>
        <p:txBody>
          <a:bodyPr vert="horz" lIns="91440" tIns="45720" rIns="91440" bIns="45720" rtlCol="0" anchor="ctr"/>
          <a:lstStyle>
            <a:defPPr>
              <a:defRPr lang="en-US"/>
            </a:defPPr>
            <a:lvl1pPr marL="0" algn="r" defTabSz="457200" rtl="0" eaLnBrk="1" latinLnBrk="0" hangingPunct="1">
              <a:defRPr sz="11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A47F4E-A3E1-4F24-A3FF-31CFD2C1465F}" type="slidenum">
              <a:rPr lang="en-US" smtClean="0"/>
              <a:pPr/>
              <a:t>1</a:t>
            </a:fld>
            <a:endParaRPr lang="en-US"/>
          </a:p>
        </p:txBody>
      </p:sp>
    </p:spTree>
    <p:extLst>
      <p:ext uri="{BB962C8B-B14F-4D97-AF65-F5344CB8AC3E}">
        <p14:creationId xmlns:p14="http://schemas.microsoft.com/office/powerpoint/2010/main" val="164176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335405"/>
          </a:xfrm>
          <a:custGeom>
            <a:avLst/>
            <a:gdLst/>
            <a:ahLst/>
            <a:cxnLst/>
            <a:rect l="l" t="t" r="r" b="b"/>
            <a:pathLst>
              <a:path w="12192000" h="1335405">
                <a:moveTo>
                  <a:pt x="12192000" y="0"/>
                </a:moveTo>
                <a:lnTo>
                  <a:pt x="0" y="0"/>
                </a:lnTo>
                <a:lnTo>
                  <a:pt x="0" y="1335024"/>
                </a:lnTo>
                <a:lnTo>
                  <a:pt x="12192000" y="1335024"/>
                </a:lnTo>
                <a:lnTo>
                  <a:pt x="12192000" y="0"/>
                </a:lnTo>
                <a:close/>
              </a:path>
            </a:pathLst>
          </a:custGeom>
          <a:solidFill>
            <a:srgbClr val="70AD47"/>
          </a:solidFill>
        </p:spPr>
        <p:txBody>
          <a:bodyPr wrap="square" lIns="0" tIns="0" rIns="0" bIns="0" rtlCol="0"/>
          <a:lstStyle/>
          <a:p>
            <a:endParaRPr/>
          </a:p>
        </p:txBody>
      </p:sp>
      <p:sp>
        <p:nvSpPr>
          <p:cNvPr id="3" name="object 3"/>
          <p:cNvSpPr txBox="1">
            <a:spLocks noGrp="1"/>
          </p:cNvSpPr>
          <p:nvPr>
            <p:ph type="title"/>
          </p:nvPr>
        </p:nvSpPr>
        <p:spPr>
          <a:xfrm>
            <a:off x="879506" y="-79755"/>
            <a:ext cx="10435590" cy="756920"/>
          </a:xfrm>
          <a:prstGeom prst="rect">
            <a:avLst/>
          </a:prstGeom>
        </p:spPr>
        <p:txBody>
          <a:bodyPr vert="horz" wrap="square" lIns="0" tIns="12700" rIns="0" bIns="0" rtlCol="0">
            <a:spAutoFit/>
          </a:bodyPr>
          <a:lstStyle/>
          <a:p>
            <a:pPr marL="12700">
              <a:lnSpc>
                <a:spcPct val="100000"/>
              </a:lnSpc>
              <a:spcBef>
                <a:spcPts val="100"/>
              </a:spcBef>
              <a:tabLst>
                <a:tab pos="8157845" algn="l"/>
              </a:tabLst>
            </a:pPr>
            <a:r>
              <a:rPr sz="4800" dirty="0">
                <a:solidFill>
                  <a:srgbClr val="FFFFFF"/>
                </a:solidFill>
              </a:rPr>
              <a:t>WE</a:t>
            </a:r>
            <a:r>
              <a:rPr sz="4800" spc="-215" dirty="0">
                <a:solidFill>
                  <a:srgbClr val="FFFFFF"/>
                </a:solidFill>
              </a:rPr>
              <a:t> </a:t>
            </a:r>
            <a:r>
              <a:rPr sz="4800" spc="-10" dirty="0">
                <a:solidFill>
                  <a:srgbClr val="FFFFFF"/>
                </a:solidFill>
              </a:rPr>
              <a:t>BELIEVE</a:t>
            </a:r>
            <a:r>
              <a:rPr sz="4800" spc="-229" dirty="0">
                <a:solidFill>
                  <a:srgbClr val="FFFFFF"/>
                </a:solidFill>
              </a:rPr>
              <a:t> </a:t>
            </a:r>
            <a:r>
              <a:rPr sz="4800" spc="-25" dirty="0">
                <a:solidFill>
                  <a:srgbClr val="FFFFFF"/>
                </a:solidFill>
              </a:rPr>
              <a:t>EQUITY</a:t>
            </a:r>
            <a:r>
              <a:rPr sz="4800" spc="-225" dirty="0">
                <a:solidFill>
                  <a:srgbClr val="FFFFFF"/>
                </a:solidFill>
              </a:rPr>
              <a:t> </a:t>
            </a:r>
            <a:r>
              <a:rPr sz="4800" spc="-10" dirty="0">
                <a:solidFill>
                  <a:srgbClr val="FFFFFF"/>
                </a:solidFill>
              </a:rPr>
              <a:t>DRIVES</a:t>
            </a:r>
            <a:r>
              <a:rPr sz="4800" spc="-215" dirty="0">
                <a:solidFill>
                  <a:srgbClr val="FFFFFF"/>
                </a:solidFill>
              </a:rPr>
              <a:t> </a:t>
            </a:r>
            <a:r>
              <a:rPr sz="4800" spc="-25" dirty="0">
                <a:solidFill>
                  <a:srgbClr val="FFFFFF"/>
                </a:solidFill>
              </a:rPr>
              <a:t>OUR</a:t>
            </a:r>
            <a:r>
              <a:rPr sz="4800" dirty="0">
                <a:solidFill>
                  <a:srgbClr val="FFFFFF"/>
                </a:solidFill>
              </a:rPr>
              <a:t>	</a:t>
            </a:r>
            <a:r>
              <a:rPr sz="4800" spc="-35" dirty="0">
                <a:solidFill>
                  <a:srgbClr val="FFFFFF"/>
                </a:solidFill>
              </a:rPr>
              <a:t>MISSION.</a:t>
            </a:r>
            <a:endParaRPr sz="4800"/>
          </a:p>
        </p:txBody>
      </p:sp>
      <p:sp>
        <p:nvSpPr>
          <p:cNvPr id="4" name="object 4"/>
          <p:cNvSpPr txBox="1"/>
          <p:nvPr/>
        </p:nvSpPr>
        <p:spPr>
          <a:xfrm>
            <a:off x="4819415" y="1460399"/>
            <a:ext cx="6150610" cy="2007235"/>
          </a:xfrm>
          <a:prstGeom prst="rect">
            <a:avLst/>
          </a:prstGeom>
        </p:spPr>
        <p:txBody>
          <a:bodyPr vert="horz" wrap="square" lIns="0" tIns="13335" rIns="0" bIns="0" rtlCol="0">
            <a:spAutoFit/>
          </a:bodyPr>
          <a:lstStyle/>
          <a:p>
            <a:pPr marL="12700" marR="5080">
              <a:lnSpc>
                <a:spcPct val="100000"/>
              </a:lnSpc>
              <a:spcBef>
                <a:spcPts val="105"/>
              </a:spcBef>
            </a:pPr>
            <a:r>
              <a:rPr sz="2600" b="0" dirty="0">
                <a:solidFill>
                  <a:srgbClr val="221E1F"/>
                </a:solidFill>
                <a:latin typeface="Segoe UI Light"/>
                <a:cs typeface="Segoe UI Light"/>
              </a:rPr>
              <a:t>Equity</a:t>
            </a:r>
            <a:r>
              <a:rPr sz="2600" b="0" spc="-55" dirty="0">
                <a:solidFill>
                  <a:srgbClr val="221E1F"/>
                </a:solidFill>
                <a:latin typeface="Segoe UI Light"/>
                <a:cs typeface="Segoe UI Light"/>
              </a:rPr>
              <a:t> </a:t>
            </a:r>
            <a:r>
              <a:rPr sz="2600" b="0" dirty="0">
                <a:solidFill>
                  <a:srgbClr val="221E1F"/>
                </a:solidFill>
                <a:latin typeface="Segoe UI Light"/>
                <a:cs typeface="Segoe UI Light"/>
              </a:rPr>
              <a:t>provides</a:t>
            </a:r>
            <a:r>
              <a:rPr sz="2600" b="0" spc="-55" dirty="0">
                <a:solidFill>
                  <a:srgbClr val="221E1F"/>
                </a:solidFill>
                <a:latin typeface="Segoe UI Light"/>
                <a:cs typeface="Segoe UI Light"/>
              </a:rPr>
              <a:t> </a:t>
            </a:r>
            <a:r>
              <a:rPr sz="2600" b="0" dirty="0">
                <a:solidFill>
                  <a:srgbClr val="221E1F"/>
                </a:solidFill>
                <a:latin typeface="Segoe UI Light"/>
                <a:cs typeface="Segoe UI Light"/>
              </a:rPr>
              <a:t>fairness</a:t>
            </a:r>
            <a:r>
              <a:rPr sz="2600" b="0" spc="-20" dirty="0">
                <a:solidFill>
                  <a:srgbClr val="221E1F"/>
                </a:solidFill>
                <a:latin typeface="Segoe UI Light"/>
                <a:cs typeface="Segoe UI Light"/>
              </a:rPr>
              <a:t> </a:t>
            </a:r>
            <a:r>
              <a:rPr sz="2600" b="0" dirty="0">
                <a:solidFill>
                  <a:srgbClr val="221E1F"/>
                </a:solidFill>
                <a:latin typeface="Segoe UI Light"/>
                <a:cs typeface="Segoe UI Light"/>
              </a:rPr>
              <a:t>in</a:t>
            </a:r>
            <a:r>
              <a:rPr sz="2600" b="0" spc="-20" dirty="0">
                <a:solidFill>
                  <a:srgbClr val="221E1F"/>
                </a:solidFill>
                <a:latin typeface="Segoe UI Light"/>
                <a:cs typeface="Segoe UI Light"/>
              </a:rPr>
              <a:t> </a:t>
            </a:r>
            <a:r>
              <a:rPr sz="2600" b="0" spc="-10" dirty="0">
                <a:solidFill>
                  <a:srgbClr val="221E1F"/>
                </a:solidFill>
                <a:latin typeface="Segoe UI Light"/>
                <a:cs typeface="Segoe UI Light"/>
              </a:rPr>
              <a:t>resources, </a:t>
            </a:r>
            <a:r>
              <a:rPr sz="2600" b="0" dirty="0">
                <a:solidFill>
                  <a:srgbClr val="221E1F"/>
                </a:solidFill>
                <a:latin typeface="Segoe UI Light"/>
                <a:cs typeface="Segoe UI Light"/>
              </a:rPr>
              <a:t>opportunities</a:t>
            </a:r>
            <a:r>
              <a:rPr sz="2600" b="0" spc="-40" dirty="0">
                <a:solidFill>
                  <a:srgbClr val="221E1F"/>
                </a:solidFill>
                <a:latin typeface="Segoe UI Light"/>
                <a:cs typeface="Segoe UI Light"/>
              </a:rPr>
              <a:t> </a:t>
            </a:r>
            <a:r>
              <a:rPr sz="2600" b="0" dirty="0">
                <a:solidFill>
                  <a:srgbClr val="221E1F"/>
                </a:solidFill>
                <a:latin typeface="Segoe UI Light"/>
                <a:cs typeface="Segoe UI Light"/>
              </a:rPr>
              <a:t>and</a:t>
            </a:r>
            <a:r>
              <a:rPr sz="2600" b="0" spc="-5" dirty="0">
                <a:solidFill>
                  <a:srgbClr val="221E1F"/>
                </a:solidFill>
                <a:latin typeface="Segoe UI Light"/>
                <a:cs typeface="Segoe UI Light"/>
              </a:rPr>
              <a:t> </a:t>
            </a:r>
            <a:r>
              <a:rPr sz="2600" b="0" dirty="0">
                <a:solidFill>
                  <a:srgbClr val="221E1F"/>
                </a:solidFill>
                <a:latin typeface="Segoe UI Light"/>
                <a:cs typeface="Segoe UI Light"/>
              </a:rPr>
              <a:t>outcomes so</a:t>
            </a:r>
            <a:r>
              <a:rPr sz="2600" b="0" spc="20" dirty="0">
                <a:solidFill>
                  <a:srgbClr val="221E1F"/>
                </a:solidFill>
                <a:latin typeface="Segoe UI Light"/>
                <a:cs typeface="Segoe UI Light"/>
              </a:rPr>
              <a:t> </a:t>
            </a:r>
            <a:r>
              <a:rPr sz="2600" b="0" dirty="0">
                <a:solidFill>
                  <a:srgbClr val="221E1F"/>
                </a:solidFill>
                <a:latin typeface="Segoe UI Light"/>
                <a:cs typeface="Segoe UI Light"/>
              </a:rPr>
              <a:t>that</a:t>
            </a:r>
            <a:r>
              <a:rPr sz="2600" b="0" spc="10" dirty="0">
                <a:solidFill>
                  <a:srgbClr val="221E1F"/>
                </a:solidFill>
                <a:latin typeface="Segoe UI Light"/>
                <a:cs typeface="Segoe UI Light"/>
              </a:rPr>
              <a:t> </a:t>
            </a:r>
            <a:r>
              <a:rPr sz="2600" b="0" spc="-25" dirty="0">
                <a:solidFill>
                  <a:srgbClr val="221E1F"/>
                </a:solidFill>
                <a:latin typeface="Segoe UI Light"/>
                <a:cs typeface="Segoe UI Light"/>
              </a:rPr>
              <a:t>all </a:t>
            </a:r>
            <a:r>
              <a:rPr sz="2600" b="0" dirty="0">
                <a:solidFill>
                  <a:srgbClr val="221E1F"/>
                </a:solidFill>
                <a:latin typeface="Segoe UI Light"/>
                <a:cs typeface="Segoe UI Light"/>
              </a:rPr>
              <a:t>communities</a:t>
            </a:r>
            <a:r>
              <a:rPr sz="2600" b="0" spc="-15" dirty="0">
                <a:solidFill>
                  <a:srgbClr val="221E1F"/>
                </a:solidFill>
                <a:latin typeface="Segoe UI Light"/>
                <a:cs typeface="Segoe UI Light"/>
              </a:rPr>
              <a:t> </a:t>
            </a:r>
            <a:r>
              <a:rPr sz="2600" b="0" dirty="0">
                <a:solidFill>
                  <a:srgbClr val="221E1F"/>
                </a:solidFill>
                <a:latin typeface="Segoe UI Light"/>
                <a:cs typeface="Segoe UI Light"/>
              </a:rPr>
              <a:t>get</a:t>
            </a:r>
            <a:r>
              <a:rPr sz="2600" b="0" spc="-30" dirty="0">
                <a:solidFill>
                  <a:srgbClr val="221E1F"/>
                </a:solidFill>
                <a:latin typeface="Segoe UI Light"/>
                <a:cs typeface="Segoe UI Light"/>
              </a:rPr>
              <a:t> </a:t>
            </a:r>
            <a:r>
              <a:rPr sz="2600" b="0" dirty="0">
                <a:solidFill>
                  <a:srgbClr val="221E1F"/>
                </a:solidFill>
                <a:latin typeface="Segoe UI Light"/>
                <a:cs typeface="Segoe UI Light"/>
              </a:rPr>
              <a:t>what</a:t>
            </a:r>
            <a:r>
              <a:rPr sz="2600" b="0" spc="-15" dirty="0">
                <a:solidFill>
                  <a:srgbClr val="221E1F"/>
                </a:solidFill>
                <a:latin typeface="Segoe UI Light"/>
                <a:cs typeface="Segoe UI Light"/>
              </a:rPr>
              <a:t> </a:t>
            </a:r>
            <a:r>
              <a:rPr sz="2600" b="0" dirty="0">
                <a:solidFill>
                  <a:srgbClr val="221E1F"/>
                </a:solidFill>
                <a:latin typeface="Segoe UI Light"/>
                <a:cs typeface="Segoe UI Light"/>
              </a:rPr>
              <a:t>they</a:t>
            </a:r>
            <a:r>
              <a:rPr sz="2600" b="0" spc="-15" dirty="0">
                <a:solidFill>
                  <a:srgbClr val="221E1F"/>
                </a:solidFill>
                <a:latin typeface="Segoe UI Light"/>
                <a:cs typeface="Segoe UI Light"/>
              </a:rPr>
              <a:t> </a:t>
            </a:r>
            <a:r>
              <a:rPr sz="2600" b="0" dirty="0">
                <a:solidFill>
                  <a:srgbClr val="221E1F"/>
                </a:solidFill>
                <a:latin typeface="Segoe UI Light"/>
                <a:cs typeface="Segoe UI Light"/>
              </a:rPr>
              <a:t>need</a:t>
            </a:r>
            <a:r>
              <a:rPr sz="2600" b="0" spc="-30" dirty="0">
                <a:solidFill>
                  <a:srgbClr val="221E1F"/>
                </a:solidFill>
                <a:latin typeface="Segoe UI Light"/>
                <a:cs typeface="Segoe UI Light"/>
              </a:rPr>
              <a:t> </a:t>
            </a:r>
            <a:r>
              <a:rPr sz="2600" b="0" dirty="0">
                <a:solidFill>
                  <a:srgbClr val="221E1F"/>
                </a:solidFill>
                <a:latin typeface="Segoe UI Light"/>
                <a:cs typeface="Segoe UI Light"/>
              </a:rPr>
              <a:t>to</a:t>
            </a:r>
            <a:r>
              <a:rPr sz="2600" b="0" spc="5" dirty="0">
                <a:solidFill>
                  <a:srgbClr val="221E1F"/>
                </a:solidFill>
                <a:latin typeface="Segoe UI Light"/>
                <a:cs typeface="Segoe UI Light"/>
              </a:rPr>
              <a:t> </a:t>
            </a:r>
            <a:r>
              <a:rPr sz="2600" b="0" spc="-25" dirty="0">
                <a:solidFill>
                  <a:srgbClr val="221E1F"/>
                </a:solidFill>
                <a:latin typeface="Segoe UI Light"/>
                <a:cs typeface="Segoe UI Light"/>
              </a:rPr>
              <a:t>be </a:t>
            </a:r>
            <a:r>
              <a:rPr sz="2600" b="0" dirty="0">
                <a:solidFill>
                  <a:srgbClr val="221E1F"/>
                </a:solidFill>
                <a:latin typeface="Segoe UI Light"/>
                <a:cs typeface="Segoe UI Light"/>
              </a:rPr>
              <a:t>engaged</a:t>
            </a:r>
            <a:r>
              <a:rPr sz="2600" b="0" spc="-40" dirty="0">
                <a:solidFill>
                  <a:srgbClr val="221E1F"/>
                </a:solidFill>
                <a:latin typeface="Segoe UI Light"/>
                <a:cs typeface="Segoe UI Light"/>
              </a:rPr>
              <a:t> </a:t>
            </a:r>
            <a:r>
              <a:rPr sz="2600" b="0" dirty="0">
                <a:solidFill>
                  <a:srgbClr val="221E1F"/>
                </a:solidFill>
                <a:latin typeface="Segoe UI Light"/>
                <a:cs typeface="Segoe UI Light"/>
              </a:rPr>
              <a:t>and</a:t>
            </a:r>
            <a:r>
              <a:rPr sz="2600" b="0" spc="-25" dirty="0">
                <a:solidFill>
                  <a:srgbClr val="221E1F"/>
                </a:solidFill>
                <a:latin typeface="Segoe UI Light"/>
                <a:cs typeface="Segoe UI Light"/>
              </a:rPr>
              <a:t> </a:t>
            </a:r>
            <a:r>
              <a:rPr sz="2600" b="0" dirty="0">
                <a:solidFill>
                  <a:srgbClr val="221E1F"/>
                </a:solidFill>
                <a:latin typeface="Segoe UI Light"/>
                <a:cs typeface="Segoe UI Light"/>
              </a:rPr>
              <a:t>successful.</a:t>
            </a:r>
            <a:r>
              <a:rPr sz="2600" b="0" spc="-45" dirty="0">
                <a:solidFill>
                  <a:srgbClr val="221E1F"/>
                </a:solidFill>
                <a:latin typeface="Segoe UI Light"/>
                <a:cs typeface="Segoe UI Light"/>
              </a:rPr>
              <a:t> </a:t>
            </a:r>
            <a:r>
              <a:rPr sz="2600" b="0" dirty="0">
                <a:solidFill>
                  <a:srgbClr val="221E1F"/>
                </a:solidFill>
                <a:latin typeface="Segoe UI Light"/>
                <a:cs typeface="Segoe UI Light"/>
              </a:rPr>
              <a:t>This</a:t>
            </a:r>
            <a:r>
              <a:rPr sz="2600" b="0" spc="-30" dirty="0">
                <a:solidFill>
                  <a:srgbClr val="221E1F"/>
                </a:solidFill>
                <a:latin typeface="Segoe UI Light"/>
                <a:cs typeface="Segoe UI Light"/>
              </a:rPr>
              <a:t> </a:t>
            </a:r>
            <a:r>
              <a:rPr sz="2600" b="0" dirty="0">
                <a:solidFill>
                  <a:srgbClr val="221E1F"/>
                </a:solidFill>
                <a:latin typeface="Segoe UI Light"/>
                <a:cs typeface="Segoe UI Light"/>
              </a:rPr>
              <a:t>moves</a:t>
            </a:r>
            <a:r>
              <a:rPr sz="2600" b="0" spc="-20" dirty="0">
                <a:solidFill>
                  <a:srgbClr val="221E1F"/>
                </a:solidFill>
                <a:latin typeface="Segoe UI Light"/>
                <a:cs typeface="Segoe UI Light"/>
              </a:rPr>
              <a:t> </a:t>
            </a:r>
            <a:r>
              <a:rPr sz="2600" b="0" spc="-10" dirty="0">
                <a:solidFill>
                  <a:srgbClr val="221E1F"/>
                </a:solidFill>
                <a:latin typeface="Segoe UI Light"/>
                <a:cs typeface="Segoe UI Light"/>
              </a:rPr>
              <a:t>beyond </a:t>
            </a:r>
            <a:r>
              <a:rPr sz="2600" b="0" dirty="0">
                <a:solidFill>
                  <a:srgbClr val="221E1F"/>
                </a:solidFill>
                <a:latin typeface="Segoe UI Light"/>
                <a:cs typeface="Segoe UI Light"/>
              </a:rPr>
              <a:t>an</a:t>
            </a:r>
            <a:r>
              <a:rPr sz="2600" b="0" spc="-65" dirty="0">
                <a:solidFill>
                  <a:srgbClr val="221E1F"/>
                </a:solidFill>
                <a:latin typeface="Segoe UI Light"/>
                <a:cs typeface="Segoe UI Light"/>
              </a:rPr>
              <a:t> </a:t>
            </a:r>
            <a:r>
              <a:rPr sz="2600" b="0" spc="-20" dirty="0">
                <a:solidFill>
                  <a:srgbClr val="221E1F"/>
                </a:solidFill>
                <a:latin typeface="Segoe UI Light"/>
                <a:cs typeface="Segoe UI Light"/>
              </a:rPr>
              <a:t>“equal</a:t>
            </a:r>
            <a:r>
              <a:rPr sz="2600" b="0" spc="-65" dirty="0">
                <a:solidFill>
                  <a:srgbClr val="221E1F"/>
                </a:solidFill>
                <a:latin typeface="Segoe UI Light"/>
                <a:cs typeface="Segoe UI Light"/>
              </a:rPr>
              <a:t> </a:t>
            </a:r>
            <a:r>
              <a:rPr sz="2600" b="0" dirty="0">
                <a:solidFill>
                  <a:srgbClr val="221E1F"/>
                </a:solidFill>
                <a:latin typeface="Segoe UI Light"/>
                <a:cs typeface="Segoe UI Light"/>
              </a:rPr>
              <a:t>across</a:t>
            </a:r>
            <a:r>
              <a:rPr sz="2600" b="0" spc="-60" dirty="0">
                <a:solidFill>
                  <a:srgbClr val="221E1F"/>
                </a:solidFill>
                <a:latin typeface="Segoe UI Light"/>
                <a:cs typeface="Segoe UI Light"/>
              </a:rPr>
              <a:t> </a:t>
            </a:r>
            <a:r>
              <a:rPr sz="2600" b="0" dirty="0">
                <a:solidFill>
                  <a:srgbClr val="221E1F"/>
                </a:solidFill>
                <a:latin typeface="Segoe UI Light"/>
                <a:cs typeface="Segoe UI Light"/>
              </a:rPr>
              <a:t>the</a:t>
            </a:r>
            <a:r>
              <a:rPr sz="2600" b="0" spc="-50" dirty="0">
                <a:solidFill>
                  <a:srgbClr val="221E1F"/>
                </a:solidFill>
                <a:latin typeface="Segoe UI Light"/>
                <a:cs typeface="Segoe UI Light"/>
              </a:rPr>
              <a:t> </a:t>
            </a:r>
            <a:r>
              <a:rPr sz="2600" b="0" dirty="0">
                <a:solidFill>
                  <a:srgbClr val="221E1F"/>
                </a:solidFill>
                <a:latin typeface="Segoe UI Light"/>
                <a:cs typeface="Segoe UI Light"/>
              </a:rPr>
              <a:t>board”</a:t>
            </a:r>
            <a:r>
              <a:rPr sz="2600" b="0" spc="-75" dirty="0">
                <a:solidFill>
                  <a:srgbClr val="221E1F"/>
                </a:solidFill>
                <a:latin typeface="Segoe UI Light"/>
                <a:cs typeface="Segoe UI Light"/>
              </a:rPr>
              <a:t> </a:t>
            </a:r>
            <a:r>
              <a:rPr sz="2600" b="0" dirty="0">
                <a:solidFill>
                  <a:srgbClr val="221E1F"/>
                </a:solidFill>
                <a:latin typeface="Segoe UI Light"/>
                <a:cs typeface="Segoe UI Light"/>
              </a:rPr>
              <a:t>approach</a:t>
            </a:r>
            <a:r>
              <a:rPr sz="2600" b="0" spc="-90" dirty="0">
                <a:solidFill>
                  <a:srgbClr val="221E1F"/>
                </a:solidFill>
                <a:latin typeface="Segoe UI Light"/>
                <a:cs typeface="Segoe UI Light"/>
              </a:rPr>
              <a:t> </a:t>
            </a:r>
            <a:r>
              <a:rPr sz="2600" b="0" spc="-25" dirty="0">
                <a:solidFill>
                  <a:srgbClr val="221E1F"/>
                </a:solidFill>
                <a:latin typeface="Segoe UI Light"/>
                <a:cs typeface="Segoe UI Light"/>
              </a:rPr>
              <a:t>to:</a:t>
            </a:r>
            <a:endParaRPr sz="2600">
              <a:latin typeface="Segoe UI Light"/>
              <a:cs typeface="Segoe UI Light"/>
            </a:endParaRPr>
          </a:p>
        </p:txBody>
      </p:sp>
      <p:sp>
        <p:nvSpPr>
          <p:cNvPr id="5" name="object 5"/>
          <p:cNvSpPr txBox="1"/>
          <p:nvPr/>
        </p:nvSpPr>
        <p:spPr>
          <a:xfrm>
            <a:off x="4819415" y="3441340"/>
            <a:ext cx="6423025" cy="2007235"/>
          </a:xfrm>
          <a:prstGeom prst="rect">
            <a:avLst/>
          </a:prstGeom>
        </p:spPr>
        <p:txBody>
          <a:bodyPr vert="horz" wrap="square" lIns="0" tIns="13335" rIns="0" bIns="0" rtlCol="0">
            <a:spAutoFit/>
          </a:bodyPr>
          <a:lstStyle/>
          <a:p>
            <a:pPr marL="469265" indent="-456565">
              <a:lnSpc>
                <a:spcPct val="100000"/>
              </a:lnSpc>
              <a:spcBef>
                <a:spcPts val="105"/>
              </a:spcBef>
              <a:buFont typeface="Arial"/>
              <a:buChar char="•"/>
              <a:tabLst>
                <a:tab pos="469265" algn="l"/>
              </a:tabLst>
            </a:pPr>
            <a:r>
              <a:rPr sz="2600" b="0" dirty="0">
                <a:solidFill>
                  <a:srgbClr val="221E1F"/>
                </a:solidFill>
                <a:latin typeface="Segoe UI Light"/>
                <a:cs typeface="Segoe UI Light"/>
              </a:rPr>
              <a:t>Recognize</a:t>
            </a:r>
            <a:r>
              <a:rPr sz="2600" b="0" spc="-45" dirty="0">
                <a:solidFill>
                  <a:srgbClr val="221E1F"/>
                </a:solidFill>
                <a:latin typeface="Segoe UI Light"/>
                <a:cs typeface="Segoe UI Light"/>
              </a:rPr>
              <a:t> </a:t>
            </a:r>
            <a:r>
              <a:rPr sz="2600" b="0" dirty="0">
                <a:solidFill>
                  <a:srgbClr val="221E1F"/>
                </a:solidFill>
                <a:latin typeface="Segoe UI Light"/>
                <a:cs typeface="Segoe UI Light"/>
              </a:rPr>
              <a:t>and</a:t>
            </a:r>
            <a:r>
              <a:rPr sz="2600" b="0" spc="-60" dirty="0">
                <a:solidFill>
                  <a:srgbClr val="221E1F"/>
                </a:solidFill>
                <a:latin typeface="Segoe UI Light"/>
                <a:cs typeface="Segoe UI Light"/>
              </a:rPr>
              <a:t> </a:t>
            </a:r>
            <a:r>
              <a:rPr sz="2600" b="0" dirty="0">
                <a:solidFill>
                  <a:srgbClr val="221E1F"/>
                </a:solidFill>
                <a:latin typeface="Segoe UI Light"/>
                <a:cs typeface="Segoe UI Light"/>
              </a:rPr>
              <a:t>address</a:t>
            </a:r>
            <a:r>
              <a:rPr sz="2600" b="0" spc="-50" dirty="0">
                <a:solidFill>
                  <a:srgbClr val="221E1F"/>
                </a:solidFill>
                <a:latin typeface="Segoe UI Light"/>
                <a:cs typeface="Segoe UI Light"/>
              </a:rPr>
              <a:t> </a:t>
            </a:r>
            <a:r>
              <a:rPr sz="2600" b="0" dirty="0">
                <a:solidFill>
                  <a:srgbClr val="221E1F"/>
                </a:solidFill>
                <a:latin typeface="Segoe UI Light"/>
                <a:cs typeface="Segoe UI Light"/>
              </a:rPr>
              <a:t>bias</a:t>
            </a:r>
            <a:r>
              <a:rPr sz="2600" b="0" spc="-30" dirty="0">
                <a:solidFill>
                  <a:srgbClr val="221E1F"/>
                </a:solidFill>
                <a:latin typeface="Segoe UI Light"/>
                <a:cs typeface="Segoe UI Light"/>
              </a:rPr>
              <a:t> </a:t>
            </a:r>
            <a:r>
              <a:rPr sz="2600" b="0" dirty="0">
                <a:solidFill>
                  <a:srgbClr val="221E1F"/>
                </a:solidFill>
                <a:latin typeface="Segoe UI Light"/>
                <a:cs typeface="Segoe UI Light"/>
              </a:rPr>
              <a:t>and</a:t>
            </a:r>
            <a:r>
              <a:rPr sz="2600" b="0" spc="-30" dirty="0">
                <a:solidFill>
                  <a:srgbClr val="221E1F"/>
                </a:solidFill>
                <a:latin typeface="Segoe UI Light"/>
                <a:cs typeface="Segoe UI Light"/>
              </a:rPr>
              <a:t> </a:t>
            </a:r>
            <a:r>
              <a:rPr sz="2600" b="0" spc="-10" dirty="0">
                <a:solidFill>
                  <a:srgbClr val="221E1F"/>
                </a:solidFill>
                <a:latin typeface="Segoe UI Light"/>
                <a:cs typeface="Segoe UI Light"/>
              </a:rPr>
              <a:t>privilege.</a:t>
            </a:r>
            <a:endParaRPr sz="2600">
              <a:latin typeface="Segoe UI Light"/>
              <a:cs typeface="Segoe UI Light"/>
            </a:endParaRPr>
          </a:p>
          <a:p>
            <a:pPr marL="469265" marR="5080" indent="-457200">
              <a:lnSpc>
                <a:spcPct val="100000"/>
              </a:lnSpc>
              <a:buFont typeface="Arial"/>
              <a:buChar char="•"/>
              <a:tabLst>
                <a:tab pos="469265" algn="l"/>
              </a:tabLst>
            </a:pPr>
            <a:r>
              <a:rPr sz="2600" b="0" dirty="0">
                <a:solidFill>
                  <a:srgbClr val="221E1F"/>
                </a:solidFill>
                <a:latin typeface="Segoe UI Light"/>
                <a:cs typeface="Segoe UI Light"/>
              </a:rPr>
              <a:t>Understand</a:t>
            </a:r>
            <a:r>
              <a:rPr sz="2600" b="0" spc="-45" dirty="0">
                <a:solidFill>
                  <a:srgbClr val="221E1F"/>
                </a:solidFill>
                <a:latin typeface="Segoe UI Light"/>
                <a:cs typeface="Segoe UI Light"/>
              </a:rPr>
              <a:t> </a:t>
            </a:r>
            <a:r>
              <a:rPr sz="2600" b="0" dirty="0">
                <a:solidFill>
                  <a:srgbClr val="221E1F"/>
                </a:solidFill>
                <a:latin typeface="Segoe UI Light"/>
                <a:cs typeface="Segoe UI Light"/>
              </a:rPr>
              <a:t>and</a:t>
            </a:r>
            <a:r>
              <a:rPr sz="2600" b="0" spc="-25" dirty="0">
                <a:solidFill>
                  <a:srgbClr val="221E1F"/>
                </a:solidFill>
                <a:latin typeface="Segoe UI Light"/>
                <a:cs typeface="Segoe UI Light"/>
              </a:rPr>
              <a:t> </a:t>
            </a:r>
            <a:r>
              <a:rPr sz="2600" b="0" dirty="0">
                <a:solidFill>
                  <a:srgbClr val="221E1F"/>
                </a:solidFill>
                <a:latin typeface="Segoe UI Light"/>
                <a:cs typeface="Segoe UI Light"/>
              </a:rPr>
              <a:t>attend</a:t>
            </a:r>
            <a:r>
              <a:rPr sz="2600" b="0" spc="-25" dirty="0">
                <a:solidFill>
                  <a:srgbClr val="221E1F"/>
                </a:solidFill>
                <a:latin typeface="Segoe UI Light"/>
                <a:cs typeface="Segoe UI Light"/>
              </a:rPr>
              <a:t> </a:t>
            </a:r>
            <a:r>
              <a:rPr sz="2600" b="0" dirty="0">
                <a:solidFill>
                  <a:srgbClr val="221E1F"/>
                </a:solidFill>
                <a:latin typeface="Segoe UI Light"/>
                <a:cs typeface="Segoe UI Light"/>
              </a:rPr>
              <a:t>to</a:t>
            </a:r>
            <a:r>
              <a:rPr sz="2600" b="0" spc="5" dirty="0">
                <a:solidFill>
                  <a:srgbClr val="221E1F"/>
                </a:solidFill>
                <a:latin typeface="Segoe UI Light"/>
                <a:cs typeface="Segoe UI Light"/>
              </a:rPr>
              <a:t> </a:t>
            </a:r>
            <a:r>
              <a:rPr sz="2600" b="0" spc="-10" dirty="0">
                <a:solidFill>
                  <a:srgbClr val="221E1F"/>
                </a:solidFill>
                <a:latin typeface="Segoe UI Light"/>
                <a:cs typeface="Segoe UI Light"/>
              </a:rPr>
              <a:t>specific </a:t>
            </a:r>
            <a:r>
              <a:rPr sz="2600" b="0" dirty="0">
                <a:solidFill>
                  <a:srgbClr val="221E1F"/>
                </a:solidFill>
                <a:latin typeface="Segoe UI Light"/>
                <a:cs typeface="Segoe UI Light"/>
              </a:rPr>
              <a:t>individual</a:t>
            </a:r>
            <a:r>
              <a:rPr sz="2600" b="0" spc="-45" dirty="0">
                <a:solidFill>
                  <a:srgbClr val="221E1F"/>
                </a:solidFill>
                <a:latin typeface="Segoe UI Light"/>
                <a:cs typeface="Segoe UI Light"/>
              </a:rPr>
              <a:t> </a:t>
            </a:r>
            <a:r>
              <a:rPr sz="2600" b="0" dirty="0">
                <a:solidFill>
                  <a:srgbClr val="221E1F"/>
                </a:solidFill>
                <a:latin typeface="Segoe UI Light"/>
                <a:cs typeface="Segoe UI Light"/>
              </a:rPr>
              <a:t>and</a:t>
            </a:r>
            <a:r>
              <a:rPr sz="2600" b="0" spc="-25" dirty="0">
                <a:solidFill>
                  <a:srgbClr val="221E1F"/>
                </a:solidFill>
                <a:latin typeface="Segoe UI Light"/>
                <a:cs typeface="Segoe UI Light"/>
              </a:rPr>
              <a:t> </a:t>
            </a:r>
            <a:r>
              <a:rPr sz="2600" b="0" dirty="0">
                <a:solidFill>
                  <a:srgbClr val="221E1F"/>
                </a:solidFill>
                <a:latin typeface="Segoe UI Light"/>
                <a:cs typeface="Segoe UI Light"/>
              </a:rPr>
              <a:t>community</a:t>
            </a:r>
            <a:r>
              <a:rPr sz="2600" b="0" spc="-20" dirty="0">
                <a:solidFill>
                  <a:srgbClr val="221E1F"/>
                </a:solidFill>
                <a:latin typeface="Segoe UI Light"/>
                <a:cs typeface="Segoe UI Light"/>
              </a:rPr>
              <a:t> </a:t>
            </a:r>
            <a:r>
              <a:rPr sz="2600" b="0" dirty="0">
                <a:solidFill>
                  <a:srgbClr val="221E1F"/>
                </a:solidFill>
                <a:latin typeface="Segoe UI Light"/>
                <a:cs typeface="Segoe UI Light"/>
              </a:rPr>
              <a:t>needs,</a:t>
            </a:r>
            <a:r>
              <a:rPr sz="2600" b="0" spc="-40" dirty="0">
                <a:solidFill>
                  <a:srgbClr val="221E1F"/>
                </a:solidFill>
                <a:latin typeface="Segoe UI Light"/>
                <a:cs typeface="Segoe UI Light"/>
              </a:rPr>
              <a:t> </a:t>
            </a:r>
            <a:r>
              <a:rPr sz="2600" b="0" spc="-10" dirty="0">
                <a:solidFill>
                  <a:srgbClr val="221E1F"/>
                </a:solidFill>
                <a:latin typeface="Segoe UI Light"/>
                <a:cs typeface="Segoe UI Light"/>
              </a:rPr>
              <a:t>providing </a:t>
            </a:r>
            <a:r>
              <a:rPr sz="2600" b="0" dirty="0">
                <a:solidFill>
                  <a:srgbClr val="221E1F"/>
                </a:solidFill>
                <a:latin typeface="Segoe UI Light"/>
                <a:cs typeface="Segoe UI Light"/>
              </a:rPr>
              <a:t>additional</a:t>
            </a:r>
            <a:r>
              <a:rPr sz="2600" b="0" spc="-65" dirty="0">
                <a:solidFill>
                  <a:srgbClr val="221E1F"/>
                </a:solidFill>
                <a:latin typeface="Segoe UI Light"/>
                <a:cs typeface="Segoe UI Light"/>
              </a:rPr>
              <a:t> </a:t>
            </a:r>
            <a:r>
              <a:rPr sz="2600" b="0" dirty="0">
                <a:solidFill>
                  <a:srgbClr val="221E1F"/>
                </a:solidFill>
                <a:latin typeface="Segoe UI Light"/>
                <a:cs typeface="Segoe UI Light"/>
              </a:rPr>
              <a:t>resources</a:t>
            </a:r>
            <a:r>
              <a:rPr sz="2600" b="0" spc="-65" dirty="0">
                <a:solidFill>
                  <a:srgbClr val="221E1F"/>
                </a:solidFill>
                <a:latin typeface="Segoe UI Light"/>
                <a:cs typeface="Segoe UI Light"/>
              </a:rPr>
              <a:t> </a:t>
            </a:r>
            <a:r>
              <a:rPr sz="2600" b="0" dirty="0">
                <a:solidFill>
                  <a:srgbClr val="221E1F"/>
                </a:solidFill>
                <a:latin typeface="Segoe UI Light"/>
                <a:cs typeface="Segoe UI Light"/>
              </a:rPr>
              <a:t>to</a:t>
            </a:r>
            <a:r>
              <a:rPr sz="2600" b="0" spc="-20" dirty="0">
                <a:solidFill>
                  <a:srgbClr val="221E1F"/>
                </a:solidFill>
                <a:latin typeface="Segoe UI Light"/>
                <a:cs typeface="Segoe UI Light"/>
              </a:rPr>
              <a:t> </a:t>
            </a:r>
            <a:r>
              <a:rPr sz="2600" b="0" dirty="0">
                <a:solidFill>
                  <a:srgbClr val="221E1F"/>
                </a:solidFill>
                <a:latin typeface="Segoe UI Light"/>
                <a:cs typeface="Segoe UI Light"/>
              </a:rPr>
              <a:t>those</a:t>
            </a:r>
            <a:r>
              <a:rPr sz="2600" b="0" spc="-30" dirty="0">
                <a:solidFill>
                  <a:srgbClr val="221E1F"/>
                </a:solidFill>
                <a:latin typeface="Segoe UI Light"/>
                <a:cs typeface="Segoe UI Light"/>
              </a:rPr>
              <a:t> </a:t>
            </a:r>
            <a:r>
              <a:rPr sz="2600" b="0" dirty="0">
                <a:solidFill>
                  <a:srgbClr val="221E1F"/>
                </a:solidFill>
                <a:latin typeface="Segoe UI Light"/>
                <a:cs typeface="Segoe UI Light"/>
              </a:rPr>
              <a:t>with</a:t>
            </a:r>
            <a:r>
              <a:rPr sz="2600" b="0" spc="-20" dirty="0">
                <a:solidFill>
                  <a:srgbClr val="221E1F"/>
                </a:solidFill>
                <a:latin typeface="Segoe UI Light"/>
                <a:cs typeface="Segoe UI Light"/>
              </a:rPr>
              <a:t> </a:t>
            </a:r>
            <a:r>
              <a:rPr sz="2600" b="0" spc="-10" dirty="0">
                <a:solidFill>
                  <a:srgbClr val="221E1F"/>
                </a:solidFill>
                <a:latin typeface="Segoe UI Light"/>
                <a:cs typeface="Segoe UI Light"/>
              </a:rPr>
              <a:t>greater needs.</a:t>
            </a:r>
            <a:endParaRPr sz="2600">
              <a:latin typeface="Segoe UI Light"/>
              <a:cs typeface="Segoe UI Light"/>
            </a:endParaRPr>
          </a:p>
        </p:txBody>
      </p:sp>
      <p:grpSp>
        <p:nvGrpSpPr>
          <p:cNvPr id="6" name="object 6"/>
          <p:cNvGrpSpPr/>
          <p:nvPr/>
        </p:nvGrpSpPr>
        <p:grpSpPr>
          <a:xfrm>
            <a:off x="511809" y="3183089"/>
            <a:ext cx="3690620" cy="2447290"/>
            <a:chOff x="511809" y="3183089"/>
            <a:chExt cx="3690620" cy="2447290"/>
          </a:xfrm>
        </p:grpSpPr>
        <p:sp>
          <p:nvSpPr>
            <p:cNvPr id="7" name="object 7"/>
            <p:cNvSpPr/>
            <p:nvPr/>
          </p:nvSpPr>
          <p:spPr>
            <a:xfrm>
              <a:off x="518159" y="3189439"/>
              <a:ext cx="3677920" cy="2434590"/>
            </a:xfrm>
            <a:custGeom>
              <a:avLst/>
              <a:gdLst/>
              <a:ahLst/>
              <a:cxnLst/>
              <a:rect l="l" t="t" r="r" b="b"/>
              <a:pathLst>
                <a:path w="3677920" h="2434590">
                  <a:moveTo>
                    <a:pt x="3677323" y="0"/>
                  </a:moveTo>
                  <a:lnTo>
                    <a:pt x="2000250" y="945172"/>
                  </a:lnTo>
                  <a:lnTo>
                    <a:pt x="0" y="945172"/>
                  </a:lnTo>
                  <a:lnTo>
                    <a:pt x="0" y="2434120"/>
                  </a:lnTo>
                  <a:lnTo>
                    <a:pt x="3429000" y="2434120"/>
                  </a:lnTo>
                  <a:lnTo>
                    <a:pt x="3429000" y="945172"/>
                  </a:lnTo>
                  <a:lnTo>
                    <a:pt x="2857500" y="945172"/>
                  </a:lnTo>
                  <a:lnTo>
                    <a:pt x="3677323" y="0"/>
                  </a:lnTo>
                  <a:close/>
                </a:path>
              </a:pathLst>
            </a:custGeom>
            <a:solidFill>
              <a:srgbClr val="FFC000"/>
            </a:solidFill>
          </p:spPr>
          <p:txBody>
            <a:bodyPr wrap="square" lIns="0" tIns="0" rIns="0" bIns="0" rtlCol="0"/>
            <a:lstStyle/>
            <a:p>
              <a:endParaRPr/>
            </a:p>
          </p:txBody>
        </p:sp>
        <p:sp>
          <p:nvSpPr>
            <p:cNvPr id="8" name="object 8"/>
            <p:cNvSpPr/>
            <p:nvPr/>
          </p:nvSpPr>
          <p:spPr>
            <a:xfrm>
              <a:off x="518159" y="3189439"/>
              <a:ext cx="3677920" cy="2434590"/>
            </a:xfrm>
            <a:custGeom>
              <a:avLst/>
              <a:gdLst/>
              <a:ahLst/>
              <a:cxnLst/>
              <a:rect l="l" t="t" r="r" b="b"/>
              <a:pathLst>
                <a:path w="3677920" h="2434590">
                  <a:moveTo>
                    <a:pt x="0" y="945172"/>
                  </a:moveTo>
                  <a:lnTo>
                    <a:pt x="2000250" y="945172"/>
                  </a:lnTo>
                  <a:lnTo>
                    <a:pt x="3677323" y="0"/>
                  </a:lnTo>
                  <a:lnTo>
                    <a:pt x="2857500" y="945172"/>
                  </a:lnTo>
                  <a:lnTo>
                    <a:pt x="3429000" y="945172"/>
                  </a:lnTo>
                  <a:lnTo>
                    <a:pt x="3429000" y="1193330"/>
                  </a:lnTo>
                  <a:lnTo>
                    <a:pt x="3429000" y="1565567"/>
                  </a:lnTo>
                  <a:lnTo>
                    <a:pt x="3429000" y="2434120"/>
                  </a:lnTo>
                  <a:lnTo>
                    <a:pt x="2857500" y="2434120"/>
                  </a:lnTo>
                  <a:lnTo>
                    <a:pt x="2000250" y="2434120"/>
                  </a:lnTo>
                  <a:lnTo>
                    <a:pt x="0" y="2434120"/>
                  </a:lnTo>
                  <a:lnTo>
                    <a:pt x="0" y="1565567"/>
                  </a:lnTo>
                  <a:lnTo>
                    <a:pt x="0" y="1193330"/>
                  </a:lnTo>
                  <a:lnTo>
                    <a:pt x="0" y="945172"/>
                  </a:lnTo>
                  <a:close/>
                </a:path>
              </a:pathLst>
            </a:custGeom>
            <a:ln w="12700">
              <a:solidFill>
                <a:srgbClr val="FFC000"/>
              </a:solidFill>
            </a:ln>
          </p:spPr>
          <p:txBody>
            <a:bodyPr wrap="square" lIns="0" tIns="0" rIns="0" bIns="0" rtlCol="0"/>
            <a:lstStyle/>
            <a:p>
              <a:endParaRPr/>
            </a:p>
          </p:txBody>
        </p:sp>
      </p:grpSp>
      <p:sp>
        <p:nvSpPr>
          <p:cNvPr id="10" name="object 10"/>
          <p:cNvSpPr txBox="1"/>
          <p:nvPr/>
        </p:nvSpPr>
        <p:spPr>
          <a:xfrm>
            <a:off x="879506" y="4419600"/>
            <a:ext cx="3082894" cy="751488"/>
          </a:xfrm>
          <a:prstGeom prst="rect">
            <a:avLst/>
          </a:prstGeom>
        </p:spPr>
        <p:txBody>
          <a:bodyPr vert="horz" wrap="square" lIns="0" tIns="12700" rIns="0" bIns="0" rtlCol="0">
            <a:spAutoFit/>
          </a:bodyPr>
          <a:lstStyle/>
          <a:p>
            <a:pPr marL="399415" marR="5080" indent="-387350">
              <a:lnSpc>
                <a:spcPct val="100000"/>
              </a:lnSpc>
              <a:spcBef>
                <a:spcPts val="100"/>
              </a:spcBef>
            </a:pPr>
            <a:r>
              <a:rPr sz="2400" dirty="0">
                <a:solidFill>
                  <a:srgbClr val="FFFFFF"/>
                </a:solidFill>
                <a:latin typeface="Calibri"/>
                <a:cs typeface="Calibri"/>
              </a:rPr>
              <a:t>What</a:t>
            </a:r>
            <a:r>
              <a:rPr sz="2400" spc="-35" dirty="0">
                <a:solidFill>
                  <a:srgbClr val="FFFFFF"/>
                </a:solidFill>
                <a:latin typeface="Calibri"/>
                <a:cs typeface="Calibri"/>
              </a:rPr>
              <a:t> </a:t>
            </a:r>
            <a:r>
              <a:rPr sz="2400" dirty="0">
                <a:solidFill>
                  <a:srgbClr val="FFFFFF"/>
                </a:solidFill>
                <a:latin typeface="Calibri"/>
                <a:cs typeface="Calibri"/>
              </a:rPr>
              <a:t>is</a:t>
            </a:r>
            <a:r>
              <a:rPr sz="2400" spc="-45" dirty="0">
                <a:solidFill>
                  <a:srgbClr val="FFFFFF"/>
                </a:solidFill>
                <a:latin typeface="Calibri"/>
                <a:cs typeface="Calibri"/>
              </a:rPr>
              <a:t> </a:t>
            </a:r>
            <a:r>
              <a:rPr sz="2400" dirty="0">
                <a:solidFill>
                  <a:srgbClr val="FFFFFF"/>
                </a:solidFill>
                <a:latin typeface="Calibri"/>
                <a:cs typeface="Calibri"/>
              </a:rPr>
              <a:t>one</a:t>
            </a:r>
            <a:r>
              <a:rPr sz="2400" spc="-15" dirty="0">
                <a:solidFill>
                  <a:srgbClr val="FFFFFF"/>
                </a:solidFill>
                <a:latin typeface="Calibri"/>
                <a:cs typeface="Calibri"/>
              </a:rPr>
              <a:t> </a:t>
            </a:r>
            <a:r>
              <a:rPr sz="2400" dirty="0">
                <a:solidFill>
                  <a:srgbClr val="FFFFFF"/>
                </a:solidFill>
                <a:latin typeface="Calibri"/>
                <a:cs typeface="Calibri"/>
              </a:rPr>
              <a:t>way</a:t>
            </a:r>
            <a:r>
              <a:rPr sz="2400" spc="-35" dirty="0">
                <a:solidFill>
                  <a:srgbClr val="FFFFFF"/>
                </a:solidFill>
                <a:latin typeface="Calibri"/>
                <a:cs typeface="Calibri"/>
              </a:rPr>
              <a:t> </a:t>
            </a:r>
            <a:r>
              <a:rPr sz="2400" spc="-10" dirty="0">
                <a:solidFill>
                  <a:srgbClr val="FFFFFF"/>
                </a:solidFill>
                <a:latin typeface="Calibri"/>
                <a:cs typeface="Calibri"/>
              </a:rPr>
              <a:t>equity </a:t>
            </a:r>
            <a:r>
              <a:rPr sz="2400" dirty="0">
                <a:solidFill>
                  <a:srgbClr val="FFFFFF"/>
                </a:solidFill>
                <a:latin typeface="Calibri"/>
                <a:cs typeface="Calibri"/>
              </a:rPr>
              <a:t>shows</a:t>
            </a:r>
            <a:r>
              <a:rPr sz="2400" spc="-20" dirty="0">
                <a:solidFill>
                  <a:srgbClr val="FFFFFF"/>
                </a:solidFill>
                <a:latin typeface="Calibri"/>
                <a:cs typeface="Calibri"/>
              </a:rPr>
              <a:t> </a:t>
            </a:r>
            <a:r>
              <a:rPr sz="2400" dirty="0">
                <a:solidFill>
                  <a:srgbClr val="FFFFFF"/>
                </a:solidFill>
                <a:latin typeface="Calibri"/>
                <a:cs typeface="Calibri"/>
              </a:rPr>
              <a:t>up</a:t>
            </a:r>
            <a:r>
              <a:rPr sz="2400" spc="-25" dirty="0">
                <a:solidFill>
                  <a:srgbClr val="FFFFFF"/>
                </a:solidFill>
                <a:latin typeface="Calibri"/>
                <a:cs typeface="Calibri"/>
              </a:rPr>
              <a:t> </a:t>
            </a:r>
            <a:r>
              <a:rPr sz="2400" dirty="0">
                <a:solidFill>
                  <a:srgbClr val="FFFFFF"/>
                </a:solidFill>
                <a:latin typeface="Calibri"/>
                <a:cs typeface="Calibri"/>
              </a:rPr>
              <a:t>in</a:t>
            </a:r>
            <a:r>
              <a:rPr sz="2400" spc="-20" dirty="0">
                <a:solidFill>
                  <a:srgbClr val="FFFFFF"/>
                </a:solidFill>
                <a:latin typeface="Calibri"/>
                <a:cs typeface="Calibri"/>
              </a:rPr>
              <a:t> PTA?</a:t>
            </a:r>
            <a:endParaRPr sz="24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4501" y="1328674"/>
            <a:ext cx="3298825" cy="4365625"/>
            <a:chOff x="714501" y="1328674"/>
            <a:chExt cx="3298825" cy="4365625"/>
          </a:xfrm>
        </p:grpSpPr>
        <p:sp>
          <p:nvSpPr>
            <p:cNvPr id="3" name="object 3"/>
            <p:cNvSpPr/>
            <p:nvPr/>
          </p:nvSpPr>
          <p:spPr>
            <a:xfrm>
              <a:off x="720851" y="1335024"/>
              <a:ext cx="3286125" cy="4351020"/>
            </a:xfrm>
            <a:custGeom>
              <a:avLst/>
              <a:gdLst/>
              <a:ahLst/>
              <a:cxnLst/>
              <a:rect l="l" t="t" r="r" b="b"/>
              <a:pathLst>
                <a:path w="3286125" h="4351020">
                  <a:moveTo>
                    <a:pt x="0" y="0"/>
                  </a:moveTo>
                  <a:lnTo>
                    <a:pt x="3285744" y="0"/>
                  </a:lnTo>
                  <a:lnTo>
                    <a:pt x="3285744" y="4351020"/>
                  </a:lnTo>
                  <a:lnTo>
                    <a:pt x="0" y="4351020"/>
                  </a:lnTo>
                  <a:lnTo>
                    <a:pt x="0" y="0"/>
                  </a:lnTo>
                  <a:close/>
                </a:path>
              </a:pathLst>
            </a:custGeom>
            <a:ln w="12700">
              <a:solidFill>
                <a:srgbClr val="FFFFFF"/>
              </a:solidFill>
            </a:ln>
          </p:spPr>
          <p:txBody>
            <a:bodyPr wrap="square" lIns="0" tIns="0" rIns="0" bIns="0" rtlCol="0"/>
            <a:lstStyle/>
            <a:p>
              <a:endParaRPr/>
            </a:p>
          </p:txBody>
        </p:sp>
        <p:sp>
          <p:nvSpPr>
            <p:cNvPr id="4" name="object 4"/>
            <p:cNvSpPr/>
            <p:nvPr/>
          </p:nvSpPr>
          <p:spPr>
            <a:xfrm>
              <a:off x="1711451" y="1770888"/>
              <a:ext cx="1304925" cy="1304925"/>
            </a:xfrm>
            <a:custGeom>
              <a:avLst/>
              <a:gdLst/>
              <a:ahLst/>
              <a:cxnLst/>
              <a:rect l="l" t="t" r="r" b="b"/>
              <a:pathLst>
                <a:path w="1304925" h="1304925">
                  <a:moveTo>
                    <a:pt x="652272" y="0"/>
                  </a:moveTo>
                  <a:lnTo>
                    <a:pt x="603592" y="1789"/>
                  </a:lnTo>
                  <a:lnTo>
                    <a:pt x="555885" y="7072"/>
                  </a:lnTo>
                  <a:lnTo>
                    <a:pt x="509275" y="15723"/>
                  </a:lnTo>
                  <a:lnTo>
                    <a:pt x="463888" y="27616"/>
                  </a:lnTo>
                  <a:lnTo>
                    <a:pt x="419852" y="42625"/>
                  </a:lnTo>
                  <a:lnTo>
                    <a:pt x="377292" y="60624"/>
                  </a:lnTo>
                  <a:lnTo>
                    <a:pt x="336334" y="81486"/>
                  </a:lnTo>
                  <a:lnTo>
                    <a:pt x="297105" y="105086"/>
                  </a:lnTo>
                  <a:lnTo>
                    <a:pt x="259729" y="131296"/>
                  </a:lnTo>
                  <a:lnTo>
                    <a:pt x="224335" y="159992"/>
                  </a:lnTo>
                  <a:lnTo>
                    <a:pt x="191047" y="191047"/>
                  </a:lnTo>
                  <a:lnTo>
                    <a:pt x="159992" y="224335"/>
                  </a:lnTo>
                  <a:lnTo>
                    <a:pt x="131296" y="259729"/>
                  </a:lnTo>
                  <a:lnTo>
                    <a:pt x="105086" y="297105"/>
                  </a:lnTo>
                  <a:lnTo>
                    <a:pt x="81486" y="336334"/>
                  </a:lnTo>
                  <a:lnTo>
                    <a:pt x="60624" y="377292"/>
                  </a:lnTo>
                  <a:lnTo>
                    <a:pt x="42625" y="419852"/>
                  </a:lnTo>
                  <a:lnTo>
                    <a:pt x="27616" y="463888"/>
                  </a:lnTo>
                  <a:lnTo>
                    <a:pt x="15723" y="509275"/>
                  </a:lnTo>
                  <a:lnTo>
                    <a:pt x="7072" y="555885"/>
                  </a:lnTo>
                  <a:lnTo>
                    <a:pt x="1789" y="603592"/>
                  </a:lnTo>
                  <a:lnTo>
                    <a:pt x="0" y="652272"/>
                  </a:lnTo>
                  <a:lnTo>
                    <a:pt x="1789" y="700951"/>
                  </a:lnTo>
                  <a:lnTo>
                    <a:pt x="7072" y="748658"/>
                  </a:lnTo>
                  <a:lnTo>
                    <a:pt x="15723" y="795268"/>
                  </a:lnTo>
                  <a:lnTo>
                    <a:pt x="27616" y="840655"/>
                  </a:lnTo>
                  <a:lnTo>
                    <a:pt x="42625" y="884691"/>
                  </a:lnTo>
                  <a:lnTo>
                    <a:pt x="60624" y="927251"/>
                  </a:lnTo>
                  <a:lnTo>
                    <a:pt x="81486" y="968209"/>
                  </a:lnTo>
                  <a:lnTo>
                    <a:pt x="105086" y="1007438"/>
                  </a:lnTo>
                  <a:lnTo>
                    <a:pt x="131296" y="1044814"/>
                  </a:lnTo>
                  <a:lnTo>
                    <a:pt x="159992" y="1080208"/>
                  </a:lnTo>
                  <a:lnTo>
                    <a:pt x="191047" y="1113496"/>
                  </a:lnTo>
                  <a:lnTo>
                    <a:pt x="224335" y="1144551"/>
                  </a:lnTo>
                  <a:lnTo>
                    <a:pt x="259729" y="1173247"/>
                  </a:lnTo>
                  <a:lnTo>
                    <a:pt x="297105" y="1199457"/>
                  </a:lnTo>
                  <a:lnTo>
                    <a:pt x="336334" y="1223057"/>
                  </a:lnTo>
                  <a:lnTo>
                    <a:pt x="377292" y="1243919"/>
                  </a:lnTo>
                  <a:lnTo>
                    <a:pt x="419852" y="1261918"/>
                  </a:lnTo>
                  <a:lnTo>
                    <a:pt x="463888" y="1276927"/>
                  </a:lnTo>
                  <a:lnTo>
                    <a:pt x="509275" y="1288820"/>
                  </a:lnTo>
                  <a:lnTo>
                    <a:pt x="555885" y="1297471"/>
                  </a:lnTo>
                  <a:lnTo>
                    <a:pt x="603592" y="1302754"/>
                  </a:lnTo>
                  <a:lnTo>
                    <a:pt x="652272" y="1304544"/>
                  </a:lnTo>
                  <a:lnTo>
                    <a:pt x="700951" y="1302754"/>
                  </a:lnTo>
                  <a:lnTo>
                    <a:pt x="748658" y="1297471"/>
                  </a:lnTo>
                  <a:lnTo>
                    <a:pt x="795268" y="1288820"/>
                  </a:lnTo>
                  <a:lnTo>
                    <a:pt x="840655" y="1276927"/>
                  </a:lnTo>
                  <a:lnTo>
                    <a:pt x="884691" y="1261918"/>
                  </a:lnTo>
                  <a:lnTo>
                    <a:pt x="927251" y="1243919"/>
                  </a:lnTo>
                  <a:lnTo>
                    <a:pt x="968209" y="1223057"/>
                  </a:lnTo>
                  <a:lnTo>
                    <a:pt x="1007438" y="1199457"/>
                  </a:lnTo>
                  <a:lnTo>
                    <a:pt x="1044814" y="1173247"/>
                  </a:lnTo>
                  <a:lnTo>
                    <a:pt x="1080208" y="1144551"/>
                  </a:lnTo>
                  <a:lnTo>
                    <a:pt x="1113496" y="1113496"/>
                  </a:lnTo>
                  <a:lnTo>
                    <a:pt x="1144551" y="1080208"/>
                  </a:lnTo>
                  <a:lnTo>
                    <a:pt x="1173247" y="1044814"/>
                  </a:lnTo>
                  <a:lnTo>
                    <a:pt x="1199457" y="1007438"/>
                  </a:lnTo>
                  <a:lnTo>
                    <a:pt x="1223057" y="968209"/>
                  </a:lnTo>
                  <a:lnTo>
                    <a:pt x="1243919" y="927251"/>
                  </a:lnTo>
                  <a:lnTo>
                    <a:pt x="1261918" y="884691"/>
                  </a:lnTo>
                  <a:lnTo>
                    <a:pt x="1276927" y="840655"/>
                  </a:lnTo>
                  <a:lnTo>
                    <a:pt x="1288820" y="795268"/>
                  </a:lnTo>
                  <a:lnTo>
                    <a:pt x="1297471" y="748658"/>
                  </a:lnTo>
                  <a:lnTo>
                    <a:pt x="1302754" y="700951"/>
                  </a:lnTo>
                  <a:lnTo>
                    <a:pt x="1304544" y="652272"/>
                  </a:lnTo>
                  <a:lnTo>
                    <a:pt x="1302754" y="603592"/>
                  </a:lnTo>
                  <a:lnTo>
                    <a:pt x="1297471" y="555885"/>
                  </a:lnTo>
                  <a:lnTo>
                    <a:pt x="1288820" y="509275"/>
                  </a:lnTo>
                  <a:lnTo>
                    <a:pt x="1276927" y="463888"/>
                  </a:lnTo>
                  <a:lnTo>
                    <a:pt x="1261918" y="419852"/>
                  </a:lnTo>
                  <a:lnTo>
                    <a:pt x="1243919" y="377292"/>
                  </a:lnTo>
                  <a:lnTo>
                    <a:pt x="1223057" y="336334"/>
                  </a:lnTo>
                  <a:lnTo>
                    <a:pt x="1199457" y="297105"/>
                  </a:lnTo>
                  <a:lnTo>
                    <a:pt x="1173247" y="259729"/>
                  </a:lnTo>
                  <a:lnTo>
                    <a:pt x="1144551" y="224335"/>
                  </a:lnTo>
                  <a:lnTo>
                    <a:pt x="1113496" y="191047"/>
                  </a:lnTo>
                  <a:lnTo>
                    <a:pt x="1080208" y="159992"/>
                  </a:lnTo>
                  <a:lnTo>
                    <a:pt x="1044814" y="131296"/>
                  </a:lnTo>
                  <a:lnTo>
                    <a:pt x="1007438" y="105086"/>
                  </a:lnTo>
                  <a:lnTo>
                    <a:pt x="968209" y="81486"/>
                  </a:lnTo>
                  <a:lnTo>
                    <a:pt x="927251" y="60624"/>
                  </a:lnTo>
                  <a:lnTo>
                    <a:pt x="884691" y="42625"/>
                  </a:lnTo>
                  <a:lnTo>
                    <a:pt x="840655" y="27616"/>
                  </a:lnTo>
                  <a:lnTo>
                    <a:pt x="795268" y="15723"/>
                  </a:lnTo>
                  <a:lnTo>
                    <a:pt x="748658" y="7072"/>
                  </a:lnTo>
                  <a:lnTo>
                    <a:pt x="700951" y="1789"/>
                  </a:lnTo>
                  <a:lnTo>
                    <a:pt x="652272" y="0"/>
                  </a:lnTo>
                  <a:close/>
                </a:path>
              </a:pathLst>
            </a:custGeom>
            <a:solidFill>
              <a:srgbClr val="FFFFFF"/>
            </a:solidFill>
          </p:spPr>
          <p:txBody>
            <a:bodyPr wrap="square" lIns="0" tIns="0" rIns="0" bIns="0" rtlCol="0"/>
            <a:lstStyle/>
            <a:p>
              <a:endParaRPr/>
            </a:p>
          </p:txBody>
        </p:sp>
        <p:sp>
          <p:nvSpPr>
            <p:cNvPr id="5" name="object 5"/>
            <p:cNvSpPr/>
            <p:nvPr/>
          </p:nvSpPr>
          <p:spPr>
            <a:xfrm>
              <a:off x="1711451" y="1770888"/>
              <a:ext cx="1304925" cy="1304925"/>
            </a:xfrm>
            <a:custGeom>
              <a:avLst/>
              <a:gdLst/>
              <a:ahLst/>
              <a:cxnLst/>
              <a:rect l="l" t="t" r="r" b="b"/>
              <a:pathLst>
                <a:path w="1304925" h="1304925">
                  <a:moveTo>
                    <a:pt x="0" y="652272"/>
                  </a:moveTo>
                  <a:lnTo>
                    <a:pt x="1789" y="603592"/>
                  </a:lnTo>
                  <a:lnTo>
                    <a:pt x="7072" y="555885"/>
                  </a:lnTo>
                  <a:lnTo>
                    <a:pt x="15723" y="509275"/>
                  </a:lnTo>
                  <a:lnTo>
                    <a:pt x="27616" y="463888"/>
                  </a:lnTo>
                  <a:lnTo>
                    <a:pt x="42625" y="419852"/>
                  </a:lnTo>
                  <a:lnTo>
                    <a:pt x="60624" y="377292"/>
                  </a:lnTo>
                  <a:lnTo>
                    <a:pt x="81486" y="336334"/>
                  </a:lnTo>
                  <a:lnTo>
                    <a:pt x="105086" y="297105"/>
                  </a:lnTo>
                  <a:lnTo>
                    <a:pt x="131296" y="259729"/>
                  </a:lnTo>
                  <a:lnTo>
                    <a:pt x="159992" y="224335"/>
                  </a:lnTo>
                  <a:lnTo>
                    <a:pt x="191047" y="191047"/>
                  </a:lnTo>
                  <a:lnTo>
                    <a:pt x="224335" y="159992"/>
                  </a:lnTo>
                  <a:lnTo>
                    <a:pt x="259729" y="131296"/>
                  </a:lnTo>
                  <a:lnTo>
                    <a:pt x="297105" y="105086"/>
                  </a:lnTo>
                  <a:lnTo>
                    <a:pt x="336334" y="81486"/>
                  </a:lnTo>
                  <a:lnTo>
                    <a:pt x="377292" y="60624"/>
                  </a:lnTo>
                  <a:lnTo>
                    <a:pt x="419852" y="42625"/>
                  </a:lnTo>
                  <a:lnTo>
                    <a:pt x="463888" y="27616"/>
                  </a:lnTo>
                  <a:lnTo>
                    <a:pt x="509275" y="15723"/>
                  </a:lnTo>
                  <a:lnTo>
                    <a:pt x="555885" y="7072"/>
                  </a:lnTo>
                  <a:lnTo>
                    <a:pt x="603592" y="1789"/>
                  </a:lnTo>
                  <a:lnTo>
                    <a:pt x="652272" y="0"/>
                  </a:lnTo>
                  <a:lnTo>
                    <a:pt x="700951" y="1789"/>
                  </a:lnTo>
                  <a:lnTo>
                    <a:pt x="748658" y="7072"/>
                  </a:lnTo>
                  <a:lnTo>
                    <a:pt x="795268" y="15723"/>
                  </a:lnTo>
                  <a:lnTo>
                    <a:pt x="840655" y="27616"/>
                  </a:lnTo>
                  <a:lnTo>
                    <a:pt x="884691" y="42625"/>
                  </a:lnTo>
                  <a:lnTo>
                    <a:pt x="927251" y="60624"/>
                  </a:lnTo>
                  <a:lnTo>
                    <a:pt x="968209" y="81486"/>
                  </a:lnTo>
                  <a:lnTo>
                    <a:pt x="1007438" y="105086"/>
                  </a:lnTo>
                  <a:lnTo>
                    <a:pt x="1044814" y="131296"/>
                  </a:lnTo>
                  <a:lnTo>
                    <a:pt x="1080208" y="159992"/>
                  </a:lnTo>
                  <a:lnTo>
                    <a:pt x="1113496" y="191047"/>
                  </a:lnTo>
                  <a:lnTo>
                    <a:pt x="1144551" y="224335"/>
                  </a:lnTo>
                  <a:lnTo>
                    <a:pt x="1173247" y="259729"/>
                  </a:lnTo>
                  <a:lnTo>
                    <a:pt x="1199457" y="297105"/>
                  </a:lnTo>
                  <a:lnTo>
                    <a:pt x="1223057" y="336334"/>
                  </a:lnTo>
                  <a:lnTo>
                    <a:pt x="1243919" y="377292"/>
                  </a:lnTo>
                  <a:lnTo>
                    <a:pt x="1261918" y="419852"/>
                  </a:lnTo>
                  <a:lnTo>
                    <a:pt x="1276927" y="463888"/>
                  </a:lnTo>
                  <a:lnTo>
                    <a:pt x="1288820" y="509275"/>
                  </a:lnTo>
                  <a:lnTo>
                    <a:pt x="1297471" y="555885"/>
                  </a:lnTo>
                  <a:lnTo>
                    <a:pt x="1302754" y="603592"/>
                  </a:lnTo>
                  <a:lnTo>
                    <a:pt x="1304544" y="652272"/>
                  </a:lnTo>
                  <a:lnTo>
                    <a:pt x="1302754" y="700951"/>
                  </a:lnTo>
                  <a:lnTo>
                    <a:pt x="1297471" y="748658"/>
                  </a:lnTo>
                  <a:lnTo>
                    <a:pt x="1288820" y="795268"/>
                  </a:lnTo>
                  <a:lnTo>
                    <a:pt x="1276927" y="840655"/>
                  </a:lnTo>
                  <a:lnTo>
                    <a:pt x="1261918" y="884691"/>
                  </a:lnTo>
                  <a:lnTo>
                    <a:pt x="1243919" y="927251"/>
                  </a:lnTo>
                  <a:lnTo>
                    <a:pt x="1223057" y="968209"/>
                  </a:lnTo>
                  <a:lnTo>
                    <a:pt x="1199457" y="1007438"/>
                  </a:lnTo>
                  <a:lnTo>
                    <a:pt x="1173247" y="1044814"/>
                  </a:lnTo>
                  <a:lnTo>
                    <a:pt x="1144551" y="1080208"/>
                  </a:lnTo>
                  <a:lnTo>
                    <a:pt x="1113496" y="1113496"/>
                  </a:lnTo>
                  <a:lnTo>
                    <a:pt x="1080208" y="1144551"/>
                  </a:lnTo>
                  <a:lnTo>
                    <a:pt x="1044814" y="1173247"/>
                  </a:lnTo>
                  <a:lnTo>
                    <a:pt x="1007438" y="1199457"/>
                  </a:lnTo>
                  <a:lnTo>
                    <a:pt x="968209" y="1223057"/>
                  </a:lnTo>
                  <a:lnTo>
                    <a:pt x="927251" y="1243919"/>
                  </a:lnTo>
                  <a:lnTo>
                    <a:pt x="884691" y="1261918"/>
                  </a:lnTo>
                  <a:lnTo>
                    <a:pt x="840655" y="1276927"/>
                  </a:lnTo>
                  <a:lnTo>
                    <a:pt x="795268" y="1288820"/>
                  </a:lnTo>
                  <a:lnTo>
                    <a:pt x="748658" y="1297471"/>
                  </a:lnTo>
                  <a:lnTo>
                    <a:pt x="700951" y="1302754"/>
                  </a:lnTo>
                  <a:lnTo>
                    <a:pt x="652272" y="1304544"/>
                  </a:lnTo>
                  <a:lnTo>
                    <a:pt x="603592" y="1302754"/>
                  </a:lnTo>
                  <a:lnTo>
                    <a:pt x="555885" y="1297471"/>
                  </a:lnTo>
                  <a:lnTo>
                    <a:pt x="509275" y="1288820"/>
                  </a:lnTo>
                  <a:lnTo>
                    <a:pt x="463888" y="1276927"/>
                  </a:lnTo>
                  <a:lnTo>
                    <a:pt x="419852" y="1261918"/>
                  </a:lnTo>
                  <a:lnTo>
                    <a:pt x="377292" y="1243919"/>
                  </a:lnTo>
                  <a:lnTo>
                    <a:pt x="336334" y="1223057"/>
                  </a:lnTo>
                  <a:lnTo>
                    <a:pt x="297105" y="1199457"/>
                  </a:lnTo>
                  <a:lnTo>
                    <a:pt x="259729" y="1173247"/>
                  </a:lnTo>
                  <a:lnTo>
                    <a:pt x="224335" y="1144551"/>
                  </a:lnTo>
                  <a:lnTo>
                    <a:pt x="191047" y="1113496"/>
                  </a:lnTo>
                  <a:lnTo>
                    <a:pt x="159992" y="1080208"/>
                  </a:lnTo>
                  <a:lnTo>
                    <a:pt x="131296" y="1044814"/>
                  </a:lnTo>
                  <a:lnTo>
                    <a:pt x="105086" y="1007438"/>
                  </a:lnTo>
                  <a:lnTo>
                    <a:pt x="81486" y="968209"/>
                  </a:lnTo>
                  <a:lnTo>
                    <a:pt x="60624" y="927251"/>
                  </a:lnTo>
                  <a:lnTo>
                    <a:pt x="42625" y="884691"/>
                  </a:lnTo>
                  <a:lnTo>
                    <a:pt x="27616" y="840655"/>
                  </a:lnTo>
                  <a:lnTo>
                    <a:pt x="15723" y="795268"/>
                  </a:lnTo>
                  <a:lnTo>
                    <a:pt x="7072" y="748658"/>
                  </a:lnTo>
                  <a:lnTo>
                    <a:pt x="1789" y="700951"/>
                  </a:lnTo>
                  <a:lnTo>
                    <a:pt x="0" y="652272"/>
                  </a:lnTo>
                  <a:close/>
                </a:path>
              </a:pathLst>
            </a:custGeom>
            <a:ln w="12700">
              <a:solidFill>
                <a:srgbClr val="FFFFFF"/>
              </a:solidFill>
            </a:ln>
          </p:spPr>
          <p:txBody>
            <a:bodyPr wrap="square" lIns="0" tIns="0" rIns="0" bIns="0" rtlCol="0"/>
            <a:lstStyle/>
            <a:p>
              <a:endParaRPr/>
            </a:p>
          </p:txBody>
        </p:sp>
        <p:sp>
          <p:nvSpPr>
            <p:cNvPr id="6" name="object 6"/>
            <p:cNvSpPr/>
            <p:nvPr/>
          </p:nvSpPr>
          <p:spPr>
            <a:xfrm>
              <a:off x="720851" y="5686044"/>
              <a:ext cx="3286125" cy="1905"/>
            </a:xfrm>
            <a:custGeom>
              <a:avLst/>
              <a:gdLst/>
              <a:ahLst/>
              <a:cxnLst/>
              <a:rect l="l" t="t" r="r" b="b"/>
              <a:pathLst>
                <a:path w="3286125" h="1904">
                  <a:moveTo>
                    <a:pt x="3285731" y="0"/>
                  </a:moveTo>
                  <a:lnTo>
                    <a:pt x="0" y="0"/>
                  </a:lnTo>
                  <a:lnTo>
                    <a:pt x="0" y="1523"/>
                  </a:lnTo>
                  <a:lnTo>
                    <a:pt x="3285731" y="1523"/>
                  </a:lnTo>
                  <a:lnTo>
                    <a:pt x="3285731" y="0"/>
                  </a:lnTo>
                  <a:close/>
                </a:path>
              </a:pathLst>
            </a:custGeom>
            <a:solidFill>
              <a:srgbClr val="55C3CF"/>
            </a:solidFill>
          </p:spPr>
          <p:txBody>
            <a:bodyPr wrap="square" lIns="0" tIns="0" rIns="0" bIns="0" rtlCol="0"/>
            <a:lstStyle/>
            <a:p>
              <a:endParaRPr/>
            </a:p>
          </p:txBody>
        </p:sp>
        <p:sp>
          <p:nvSpPr>
            <p:cNvPr id="7" name="object 7"/>
            <p:cNvSpPr/>
            <p:nvPr/>
          </p:nvSpPr>
          <p:spPr>
            <a:xfrm>
              <a:off x="720851" y="5686044"/>
              <a:ext cx="3286125" cy="1905"/>
            </a:xfrm>
            <a:custGeom>
              <a:avLst/>
              <a:gdLst/>
              <a:ahLst/>
              <a:cxnLst/>
              <a:rect l="l" t="t" r="r" b="b"/>
              <a:pathLst>
                <a:path w="3286125" h="1904">
                  <a:moveTo>
                    <a:pt x="0" y="0"/>
                  </a:moveTo>
                  <a:lnTo>
                    <a:pt x="3285744" y="0"/>
                  </a:lnTo>
                  <a:lnTo>
                    <a:pt x="3285744" y="1523"/>
                  </a:lnTo>
                  <a:lnTo>
                    <a:pt x="0" y="1523"/>
                  </a:lnTo>
                  <a:lnTo>
                    <a:pt x="0" y="0"/>
                  </a:lnTo>
                  <a:close/>
                </a:path>
              </a:pathLst>
            </a:custGeom>
            <a:ln w="12700">
              <a:solidFill>
                <a:srgbClr val="55C3CF"/>
              </a:solidFill>
            </a:ln>
          </p:spPr>
          <p:txBody>
            <a:bodyPr wrap="square" lIns="0" tIns="0" rIns="0" bIns="0" rtlCol="0"/>
            <a:lstStyle/>
            <a:p>
              <a:endParaRPr/>
            </a:p>
          </p:txBody>
        </p:sp>
      </p:grpSp>
      <p:sp>
        <p:nvSpPr>
          <p:cNvPr id="8" name="object 8"/>
          <p:cNvSpPr/>
          <p:nvPr/>
        </p:nvSpPr>
        <p:spPr>
          <a:xfrm>
            <a:off x="4335779" y="1335024"/>
            <a:ext cx="3286125" cy="4351020"/>
          </a:xfrm>
          <a:custGeom>
            <a:avLst/>
            <a:gdLst/>
            <a:ahLst/>
            <a:cxnLst/>
            <a:rect l="l" t="t" r="r" b="b"/>
            <a:pathLst>
              <a:path w="3286125" h="4351020">
                <a:moveTo>
                  <a:pt x="3285744" y="0"/>
                </a:moveTo>
                <a:lnTo>
                  <a:pt x="0" y="0"/>
                </a:lnTo>
                <a:lnTo>
                  <a:pt x="0" y="4351020"/>
                </a:lnTo>
                <a:lnTo>
                  <a:pt x="3285744" y="4351020"/>
                </a:lnTo>
                <a:lnTo>
                  <a:pt x="3285744" y="0"/>
                </a:lnTo>
                <a:close/>
              </a:path>
            </a:pathLst>
          </a:custGeom>
          <a:solidFill>
            <a:srgbClr val="D0EAE0">
              <a:alpha val="90194"/>
            </a:srgbClr>
          </a:solidFill>
        </p:spPr>
        <p:txBody>
          <a:bodyPr wrap="square" lIns="0" tIns="0" rIns="0" bIns="0" rtlCol="0"/>
          <a:lstStyle/>
          <a:p>
            <a:endParaRPr/>
          </a:p>
        </p:txBody>
      </p:sp>
      <p:sp>
        <p:nvSpPr>
          <p:cNvPr id="9" name="object 9"/>
          <p:cNvSpPr txBox="1"/>
          <p:nvPr/>
        </p:nvSpPr>
        <p:spPr>
          <a:xfrm>
            <a:off x="4578870" y="3249644"/>
            <a:ext cx="2778760" cy="1510665"/>
          </a:xfrm>
          <a:prstGeom prst="rect">
            <a:avLst/>
          </a:prstGeom>
        </p:spPr>
        <p:txBody>
          <a:bodyPr vert="horz" wrap="square" lIns="0" tIns="52705" rIns="0" bIns="0" rtlCol="0">
            <a:spAutoFit/>
          </a:bodyPr>
          <a:lstStyle/>
          <a:p>
            <a:pPr marL="12700" marR="5080">
              <a:lnSpc>
                <a:spcPts val="2860"/>
              </a:lnSpc>
              <a:spcBef>
                <a:spcPts val="415"/>
              </a:spcBef>
            </a:pPr>
            <a:r>
              <a:rPr sz="2600" dirty="0">
                <a:latin typeface="Calibri"/>
                <a:cs typeface="Calibri"/>
              </a:rPr>
              <a:t>Analyze</a:t>
            </a:r>
            <a:r>
              <a:rPr sz="2600" spc="-95" dirty="0">
                <a:latin typeface="Calibri"/>
                <a:cs typeface="Calibri"/>
              </a:rPr>
              <a:t> </a:t>
            </a:r>
            <a:r>
              <a:rPr sz="2600" dirty="0">
                <a:latin typeface="Calibri"/>
                <a:cs typeface="Calibri"/>
              </a:rPr>
              <a:t>where</a:t>
            </a:r>
            <a:r>
              <a:rPr sz="2600" spc="-80" dirty="0">
                <a:latin typeface="Calibri"/>
                <a:cs typeface="Calibri"/>
              </a:rPr>
              <a:t> </a:t>
            </a:r>
            <a:r>
              <a:rPr sz="2600" spc="-20" dirty="0">
                <a:latin typeface="Calibri"/>
                <a:cs typeface="Calibri"/>
              </a:rPr>
              <a:t>your </a:t>
            </a:r>
            <a:r>
              <a:rPr sz="2600" spc="-45" dirty="0">
                <a:latin typeface="Calibri"/>
                <a:cs typeface="Calibri"/>
              </a:rPr>
              <a:t>PTA </a:t>
            </a:r>
            <a:r>
              <a:rPr sz="2600" dirty="0">
                <a:latin typeface="Calibri"/>
                <a:cs typeface="Calibri"/>
              </a:rPr>
              <a:t>is</a:t>
            </a:r>
            <a:r>
              <a:rPr sz="2600" spc="-40" dirty="0">
                <a:latin typeface="Calibri"/>
                <a:cs typeface="Calibri"/>
              </a:rPr>
              <a:t> </a:t>
            </a:r>
            <a:r>
              <a:rPr sz="2600" dirty="0">
                <a:latin typeface="Calibri"/>
                <a:cs typeface="Calibri"/>
              </a:rPr>
              <a:t>on</a:t>
            </a:r>
            <a:r>
              <a:rPr sz="2600" spc="-20" dirty="0">
                <a:latin typeface="Calibri"/>
                <a:cs typeface="Calibri"/>
              </a:rPr>
              <a:t> </a:t>
            </a:r>
            <a:r>
              <a:rPr sz="2600" spc="-25" dirty="0">
                <a:latin typeface="Calibri"/>
                <a:cs typeface="Calibri"/>
              </a:rPr>
              <a:t>its </a:t>
            </a:r>
            <a:r>
              <a:rPr sz="2600" spc="-20" dirty="0">
                <a:latin typeface="Calibri"/>
                <a:cs typeface="Calibri"/>
              </a:rPr>
              <a:t>diversity,</a:t>
            </a:r>
            <a:r>
              <a:rPr sz="2600" spc="-85" dirty="0">
                <a:latin typeface="Calibri"/>
                <a:cs typeface="Calibri"/>
              </a:rPr>
              <a:t> </a:t>
            </a:r>
            <a:r>
              <a:rPr sz="2600" spc="-20" dirty="0">
                <a:latin typeface="Calibri"/>
                <a:cs typeface="Calibri"/>
              </a:rPr>
              <a:t>equity,</a:t>
            </a:r>
            <a:r>
              <a:rPr sz="2600" spc="-85" dirty="0">
                <a:latin typeface="Calibri"/>
                <a:cs typeface="Calibri"/>
              </a:rPr>
              <a:t> </a:t>
            </a:r>
            <a:r>
              <a:rPr sz="2600" spc="-25" dirty="0">
                <a:latin typeface="Calibri"/>
                <a:cs typeface="Calibri"/>
              </a:rPr>
              <a:t>and </a:t>
            </a:r>
            <a:r>
              <a:rPr sz="2600" dirty="0">
                <a:latin typeface="Calibri"/>
                <a:cs typeface="Calibri"/>
              </a:rPr>
              <a:t>inclusion</a:t>
            </a:r>
            <a:r>
              <a:rPr sz="2600" spc="-40" dirty="0">
                <a:latin typeface="Calibri"/>
                <a:cs typeface="Calibri"/>
              </a:rPr>
              <a:t> </a:t>
            </a:r>
            <a:r>
              <a:rPr sz="2600" spc="-10" dirty="0">
                <a:latin typeface="Calibri"/>
                <a:cs typeface="Calibri"/>
              </a:rPr>
              <a:t>journey</a:t>
            </a:r>
            <a:endParaRPr sz="2600">
              <a:latin typeface="Calibri"/>
              <a:cs typeface="Calibri"/>
            </a:endParaRPr>
          </a:p>
        </p:txBody>
      </p:sp>
      <p:grpSp>
        <p:nvGrpSpPr>
          <p:cNvPr id="10" name="object 10"/>
          <p:cNvGrpSpPr/>
          <p:nvPr/>
        </p:nvGrpSpPr>
        <p:grpSpPr>
          <a:xfrm>
            <a:off x="5320029" y="1764538"/>
            <a:ext cx="1317625" cy="1317625"/>
            <a:chOff x="5320029" y="1764538"/>
            <a:chExt cx="1317625" cy="1317625"/>
          </a:xfrm>
        </p:grpSpPr>
        <p:sp>
          <p:nvSpPr>
            <p:cNvPr id="11" name="object 11"/>
            <p:cNvSpPr/>
            <p:nvPr/>
          </p:nvSpPr>
          <p:spPr>
            <a:xfrm>
              <a:off x="5326379" y="1770888"/>
              <a:ext cx="1304925" cy="1304925"/>
            </a:xfrm>
            <a:custGeom>
              <a:avLst/>
              <a:gdLst/>
              <a:ahLst/>
              <a:cxnLst/>
              <a:rect l="l" t="t" r="r" b="b"/>
              <a:pathLst>
                <a:path w="1304925" h="1304925">
                  <a:moveTo>
                    <a:pt x="652272" y="0"/>
                  </a:moveTo>
                  <a:lnTo>
                    <a:pt x="603592" y="1789"/>
                  </a:lnTo>
                  <a:lnTo>
                    <a:pt x="555885" y="7072"/>
                  </a:lnTo>
                  <a:lnTo>
                    <a:pt x="509275" y="15723"/>
                  </a:lnTo>
                  <a:lnTo>
                    <a:pt x="463888" y="27616"/>
                  </a:lnTo>
                  <a:lnTo>
                    <a:pt x="419852" y="42625"/>
                  </a:lnTo>
                  <a:lnTo>
                    <a:pt x="377292" y="60624"/>
                  </a:lnTo>
                  <a:lnTo>
                    <a:pt x="336334" y="81486"/>
                  </a:lnTo>
                  <a:lnTo>
                    <a:pt x="297105" y="105086"/>
                  </a:lnTo>
                  <a:lnTo>
                    <a:pt x="259729" y="131296"/>
                  </a:lnTo>
                  <a:lnTo>
                    <a:pt x="224335" y="159992"/>
                  </a:lnTo>
                  <a:lnTo>
                    <a:pt x="191047" y="191047"/>
                  </a:lnTo>
                  <a:lnTo>
                    <a:pt x="159992" y="224335"/>
                  </a:lnTo>
                  <a:lnTo>
                    <a:pt x="131296" y="259729"/>
                  </a:lnTo>
                  <a:lnTo>
                    <a:pt x="105086" y="297105"/>
                  </a:lnTo>
                  <a:lnTo>
                    <a:pt x="81486" y="336334"/>
                  </a:lnTo>
                  <a:lnTo>
                    <a:pt x="60624" y="377292"/>
                  </a:lnTo>
                  <a:lnTo>
                    <a:pt x="42625" y="419852"/>
                  </a:lnTo>
                  <a:lnTo>
                    <a:pt x="27616" y="463888"/>
                  </a:lnTo>
                  <a:lnTo>
                    <a:pt x="15723" y="509275"/>
                  </a:lnTo>
                  <a:lnTo>
                    <a:pt x="7072" y="555885"/>
                  </a:lnTo>
                  <a:lnTo>
                    <a:pt x="1789" y="603592"/>
                  </a:lnTo>
                  <a:lnTo>
                    <a:pt x="0" y="652272"/>
                  </a:lnTo>
                  <a:lnTo>
                    <a:pt x="1789" y="700951"/>
                  </a:lnTo>
                  <a:lnTo>
                    <a:pt x="7072" y="748658"/>
                  </a:lnTo>
                  <a:lnTo>
                    <a:pt x="15723" y="795268"/>
                  </a:lnTo>
                  <a:lnTo>
                    <a:pt x="27616" y="840655"/>
                  </a:lnTo>
                  <a:lnTo>
                    <a:pt x="42625" y="884691"/>
                  </a:lnTo>
                  <a:lnTo>
                    <a:pt x="60624" y="927251"/>
                  </a:lnTo>
                  <a:lnTo>
                    <a:pt x="81486" y="968209"/>
                  </a:lnTo>
                  <a:lnTo>
                    <a:pt x="105086" y="1007438"/>
                  </a:lnTo>
                  <a:lnTo>
                    <a:pt x="131296" y="1044814"/>
                  </a:lnTo>
                  <a:lnTo>
                    <a:pt x="159992" y="1080208"/>
                  </a:lnTo>
                  <a:lnTo>
                    <a:pt x="191047" y="1113496"/>
                  </a:lnTo>
                  <a:lnTo>
                    <a:pt x="224335" y="1144551"/>
                  </a:lnTo>
                  <a:lnTo>
                    <a:pt x="259729" y="1173247"/>
                  </a:lnTo>
                  <a:lnTo>
                    <a:pt x="297105" y="1199457"/>
                  </a:lnTo>
                  <a:lnTo>
                    <a:pt x="336334" y="1223057"/>
                  </a:lnTo>
                  <a:lnTo>
                    <a:pt x="377292" y="1243919"/>
                  </a:lnTo>
                  <a:lnTo>
                    <a:pt x="419852" y="1261918"/>
                  </a:lnTo>
                  <a:lnTo>
                    <a:pt x="463888" y="1276927"/>
                  </a:lnTo>
                  <a:lnTo>
                    <a:pt x="509275" y="1288820"/>
                  </a:lnTo>
                  <a:lnTo>
                    <a:pt x="555885" y="1297471"/>
                  </a:lnTo>
                  <a:lnTo>
                    <a:pt x="603592" y="1302754"/>
                  </a:lnTo>
                  <a:lnTo>
                    <a:pt x="652272" y="1304544"/>
                  </a:lnTo>
                  <a:lnTo>
                    <a:pt x="700951" y="1302754"/>
                  </a:lnTo>
                  <a:lnTo>
                    <a:pt x="748658" y="1297471"/>
                  </a:lnTo>
                  <a:lnTo>
                    <a:pt x="795268" y="1288820"/>
                  </a:lnTo>
                  <a:lnTo>
                    <a:pt x="840655" y="1276927"/>
                  </a:lnTo>
                  <a:lnTo>
                    <a:pt x="884691" y="1261918"/>
                  </a:lnTo>
                  <a:lnTo>
                    <a:pt x="927251" y="1243919"/>
                  </a:lnTo>
                  <a:lnTo>
                    <a:pt x="968209" y="1223057"/>
                  </a:lnTo>
                  <a:lnTo>
                    <a:pt x="1007438" y="1199457"/>
                  </a:lnTo>
                  <a:lnTo>
                    <a:pt x="1044814" y="1173247"/>
                  </a:lnTo>
                  <a:lnTo>
                    <a:pt x="1080208" y="1144551"/>
                  </a:lnTo>
                  <a:lnTo>
                    <a:pt x="1113496" y="1113496"/>
                  </a:lnTo>
                  <a:lnTo>
                    <a:pt x="1144551" y="1080208"/>
                  </a:lnTo>
                  <a:lnTo>
                    <a:pt x="1173247" y="1044814"/>
                  </a:lnTo>
                  <a:lnTo>
                    <a:pt x="1199457" y="1007438"/>
                  </a:lnTo>
                  <a:lnTo>
                    <a:pt x="1223057" y="968209"/>
                  </a:lnTo>
                  <a:lnTo>
                    <a:pt x="1243919" y="927251"/>
                  </a:lnTo>
                  <a:lnTo>
                    <a:pt x="1261918" y="884691"/>
                  </a:lnTo>
                  <a:lnTo>
                    <a:pt x="1276927" y="840655"/>
                  </a:lnTo>
                  <a:lnTo>
                    <a:pt x="1288820" y="795268"/>
                  </a:lnTo>
                  <a:lnTo>
                    <a:pt x="1297471" y="748658"/>
                  </a:lnTo>
                  <a:lnTo>
                    <a:pt x="1302754" y="700951"/>
                  </a:lnTo>
                  <a:lnTo>
                    <a:pt x="1304544" y="652272"/>
                  </a:lnTo>
                  <a:lnTo>
                    <a:pt x="1302754" y="603592"/>
                  </a:lnTo>
                  <a:lnTo>
                    <a:pt x="1297471" y="555885"/>
                  </a:lnTo>
                  <a:lnTo>
                    <a:pt x="1288820" y="509275"/>
                  </a:lnTo>
                  <a:lnTo>
                    <a:pt x="1276927" y="463888"/>
                  </a:lnTo>
                  <a:lnTo>
                    <a:pt x="1261918" y="419852"/>
                  </a:lnTo>
                  <a:lnTo>
                    <a:pt x="1243919" y="377292"/>
                  </a:lnTo>
                  <a:lnTo>
                    <a:pt x="1223057" y="336334"/>
                  </a:lnTo>
                  <a:lnTo>
                    <a:pt x="1199457" y="297105"/>
                  </a:lnTo>
                  <a:lnTo>
                    <a:pt x="1173247" y="259729"/>
                  </a:lnTo>
                  <a:lnTo>
                    <a:pt x="1144551" y="224335"/>
                  </a:lnTo>
                  <a:lnTo>
                    <a:pt x="1113496" y="191047"/>
                  </a:lnTo>
                  <a:lnTo>
                    <a:pt x="1080208" y="159992"/>
                  </a:lnTo>
                  <a:lnTo>
                    <a:pt x="1044814" y="131296"/>
                  </a:lnTo>
                  <a:lnTo>
                    <a:pt x="1007438" y="105086"/>
                  </a:lnTo>
                  <a:lnTo>
                    <a:pt x="968209" y="81486"/>
                  </a:lnTo>
                  <a:lnTo>
                    <a:pt x="927251" y="60624"/>
                  </a:lnTo>
                  <a:lnTo>
                    <a:pt x="884691" y="42625"/>
                  </a:lnTo>
                  <a:lnTo>
                    <a:pt x="840655" y="27616"/>
                  </a:lnTo>
                  <a:lnTo>
                    <a:pt x="795268" y="15723"/>
                  </a:lnTo>
                  <a:lnTo>
                    <a:pt x="748658" y="7072"/>
                  </a:lnTo>
                  <a:lnTo>
                    <a:pt x="700951" y="1789"/>
                  </a:lnTo>
                  <a:lnTo>
                    <a:pt x="652272" y="0"/>
                  </a:lnTo>
                  <a:close/>
                </a:path>
              </a:pathLst>
            </a:custGeom>
            <a:solidFill>
              <a:srgbClr val="50C8A7"/>
            </a:solidFill>
          </p:spPr>
          <p:txBody>
            <a:bodyPr wrap="square" lIns="0" tIns="0" rIns="0" bIns="0" rtlCol="0"/>
            <a:lstStyle/>
            <a:p>
              <a:endParaRPr/>
            </a:p>
          </p:txBody>
        </p:sp>
        <p:sp>
          <p:nvSpPr>
            <p:cNvPr id="12" name="object 12"/>
            <p:cNvSpPr/>
            <p:nvPr/>
          </p:nvSpPr>
          <p:spPr>
            <a:xfrm>
              <a:off x="5326379" y="1770888"/>
              <a:ext cx="1304925" cy="1304925"/>
            </a:xfrm>
            <a:custGeom>
              <a:avLst/>
              <a:gdLst/>
              <a:ahLst/>
              <a:cxnLst/>
              <a:rect l="l" t="t" r="r" b="b"/>
              <a:pathLst>
                <a:path w="1304925" h="1304925">
                  <a:moveTo>
                    <a:pt x="0" y="652272"/>
                  </a:moveTo>
                  <a:lnTo>
                    <a:pt x="1789" y="603592"/>
                  </a:lnTo>
                  <a:lnTo>
                    <a:pt x="7072" y="555885"/>
                  </a:lnTo>
                  <a:lnTo>
                    <a:pt x="15723" y="509275"/>
                  </a:lnTo>
                  <a:lnTo>
                    <a:pt x="27616" y="463888"/>
                  </a:lnTo>
                  <a:lnTo>
                    <a:pt x="42625" y="419852"/>
                  </a:lnTo>
                  <a:lnTo>
                    <a:pt x="60624" y="377292"/>
                  </a:lnTo>
                  <a:lnTo>
                    <a:pt x="81486" y="336334"/>
                  </a:lnTo>
                  <a:lnTo>
                    <a:pt x="105086" y="297105"/>
                  </a:lnTo>
                  <a:lnTo>
                    <a:pt x="131296" y="259729"/>
                  </a:lnTo>
                  <a:lnTo>
                    <a:pt x="159992" y="224335"/>
                  </a:lnTo>
                  <a:lnTo>
                    <a:pt x="191047" y="191047"/>
                  </a:lnTo>
                  <a:lnTo>
                    <a:pt x="224335" y="159992"/>
                  </a:lnTo>
                  <a:lnTo>
                    <a:pt x="259729" y="131296"/>
                  </a:lnTo>
                  <a:lnTo>
                    <a:pt x="297105" y="105086"/>
                  </a:lnTo>
                  <a:lnTo>
                    <a:pt x="336334" y="81486"/>
                  </a:lnTo>
                  <a:lnTo>
                    <a:pt x="377292" y="60624"/>
                  </a:lnTo>
                  <a:lnTo>
                    <a:pt x="419852" y="42625"/>
                  </a:lnTo>
                  <a:lnTo>
                    <a:pt x="463888" y="27616"/>
                  </a:lnTo>
                  <a:lnTo>
                    <a:pt x="509275" y="15723"/>
                  </a:lnTo>
                  <a:lnTo>
                    <a:pt x="555885" y="7072"/>
                  </a:lnTo>
                  <a:lnTo>
                    <a:pt x="603592" y="1789"/>
                  </a:lnTo>
                  <a:lnTo>
                    <a:pt x="652272" y="0"/>
                  </a:lnTo>
                  <a:lnTo>
                    <a:pt x="700951" y="1789"/>
                  </a:lnTo>
                  <a:lnTo>
                    <a:pt x="748658" y="7072"/>
                  </a:lnTo>
                  <a:lnTo>
                    <a:pt x="795268" y="15723"/>
                  </a:lnTo>
                  <a:lnTo>
                    <a:pt x="840655" y="27616"/>
                  </a:lnTo>
                  <a:lnTo>
                    <a:pt x="884691" y="42625"/>
                  </a:lnTo>
                  <a:lnTo>
                    <a:pt x="927251" y="60624"/>
                  </a:lnTo>
                  <a:lnTo>
                    <a:pt x="968209" y="81486"/>
                  </a:lnTo>
                  <a:lnTo>
                    <a:pt x="1007438" y="105086"/>
                  </a:lnTo>
                  <a:lnTo>
                    <a:pt x="1044814" y="131296"/>
                  </a:lnTo>
                  <a:lnTo>
                    <a:pt x="1080208" y="159992"/>
                  </a:lnTo>
                  <a:lnTo>
                    <a:pt x="1113496" y="191047"/>
                  </a:lnTo>
                  <a:lnTo>
                    <a:pt x="1144551" y="224335"/>
                  </a:lnTo>
                  <a:lnTo>
                    <a:pt x="1173247" y="259729"/>
                  </a:lnTo>
                  <a:lnTo>
                    <a:pt x="1199457" y="297105"/>
                  </a:lnTo>
                  <a:lnTo>
                    <a:pt x="1223057" y="336334"/>
                  </a:lnTo>
                  <a:lnTo>
                    <a:pt x="1243919" y="377292"/>
                  </a:lnTo>
                  <a:lnTo>
                    <a:pt x="1261918" y="419852"/>
                  </a:lnTo>
                  <a:lnTo>
                    <a:pt x="1276927" y="463888"/>
                  </a:lnTo>
                  <a:lnTo>
                    <a:pt x="1288820" y="509275"/>
                  </a:lnTo>
                  <a:lnTo>
                    <a:pt x="1297471" y="555885"/>
                  </a:lnTo>
                  <a:lnTo>
                    <a:pt x="1302754" y="603592"/>
                  </a:lnTo>
                  <a:lnTo>
                    <a:pt x="1304544" y="652272"/>
                  </a:lnTo>
                  <a:lnTo>
                    <a:pt x="1302754" y="700951"/>
                  </a:lnTo>
                  <a:lnTo>
                    <a:pt x="1297471" y="748658"/>
                  </a:lnTo>
                  <a:lnTo>
                    <a:pt x="1288820" y="795268"/>
                  </a:lnTo>
                  <a:lnTo>
                    <a:pt x="1276927" y="840655"/>
                  </a:lnTo>
                  <a:lnTo>
                    <a:pt x="1261918" y="884691"/>
                  </a:lnTo>
                  <a:lnTo>
                    <a:pt x="1243919" y="927251"/>
                  </a:lnTo>
                  <a:lnTo>
                    <a:pt x="1223057" y="968209"/>
                  </a:lnTo>
                  <a:lnTo>
                    <a:pt x="1199457" y="1007438"/>
                  </a:lnTo>
                  <a:lnTo>
                    <a:pt x="1173247" y="1044814"/>
                  </a:lnTo>
                  <a:lnTo>
                    <a:pt x="1144551" y="1080208"/>
                  </a:lnTo>
                  <a:lnTo>
                    <a:pt x="1113496" y="1113496"/>
                  </a:lnTo>
                  <a:lnTo>
                    <a:pt x="1080208" y="1144551"/>
                  </a:lnTo>
                  <a:lnTo>
                    <a:pt x="1044814" y="1173247"/>
                  </a:lnTo>
                  <a:lnTo>
                    <a:pt x="1007438" y="1199457"/>
                  </a:lnTo>
                  <a:lnTo>
                    <a:pt x="968209" y="1223057"/>
                  </a:lnTo>
                  <a:lnTo>
                    <a:pt x="927251" y="1243919"/>
                  </a:lnTo>
                  <a:lnTo>
                    <a:pt x="884691" y="1261918"/>
                  </a:lnTo>
                  <a:lnTo>
                    <a:pt x="840655" y="1276927"/>
                  </a:lnTo>
                  <a:lnTo>
                    <a:pt x="795268" y="1288820"/>
                  </a:lnTo>
                  <a:lnTo>
                    <a:pt x="748658" y="1297471"/>
                  </a:lnTo>
                  <a:lnTo>
                    <a:pt x="700951" y="1302754"/>
                  </a:lnTo>
                  <a:lnTo>
                    <a:pt x="652272" y="1304544"/>
                  </a:lnTo>
                  <a:lnTo>
                    <a:pt x="603592" y="1302754"/>
                  </a:lnTo>
                  <a:lnTo>
                    <a:pt x="555885" y="1297471"/>
                  </a:lnTo>
                  <a:lnTo>
                    <a:pt x="509275" y="1288820"/>
                  </a:lnTo>
                  <a:lnTo>
                    <a:pt x="463888" y="1276927"/>
                  </a:lnTo>
                  <a:lnTo>
                    <a:pt x="419852" y="1261918"/>
                  </a:lnTo>
                  <a:lnTo>
                    <a:pt x="377292" y="1243919"/>
                  </a:lnTo>
                  <a:lnTo>
                    <a:pt x="336334" y="1223057"/>
                  </a:lnTo>
                  <a:lnTo>
                    <a:pt x="297105" y="1199457"/>
                  </a:lnTo>
                  <a:lnTo>
                    <a:pt x="259729" y="1173247"/>
                  </a:lnTo>
                  <a:lnTo>
                    <a:pt x="224335" y="1144551"/>
                  </a:lnTo>
                  <a:lnTo>
                    <a:pt x="191047" y="1113496"/>
                  </a:lnTo>
                  <a:lnTo>
                    <a:pt x="159992" y="1080208"/>
                  </a:lnTo>
                  <a:lnTo>
                    <a:pt x="131296" y="1044814"/>
                  </a:lnTo>
                  <a:lnTo>
                    <a:pt x="105086" y="1007438"/>
                  </a:lnTo>
                  <a:lnTo>
                    <a:pt x="81486" y="968209"/>
                  </a:lnTo>
                  <a:lnTo>
                    <a:pt x="60624" y="927251"/>
                  </a:lnTo>
                  <a:lnTo>
                    <a:pt x="42625" y="884691"/>
                  </a:lnTo>
                  <a:lnTo>
                    <a:pt x="27616" y="840655"/>
                  </a:lnTo>
                  <a:lnTo>
                    <a:pt x="15723" y="795268"/>
                  </a:lnTo>
                  <a:lnTo>
                    <a:pt x="7072" y="748658"/>
                  </a:lnTo>
                  <a:lnTo>
                    <a:pt x="1789" y="700951"/>
                  </a:lnTo>
                  <a:lnTo>
                    <a:pt x="0" y="652272"/>
                  </a:lnTo>
                  <a:close/>
                </a:path>
              </a:pathLst>
            </a:custGeom>
            <a:ln w="12700">
              <a:solidFill>
                <a:srgbClr val="50C8A7"/>
              </a:solidFill>
            </a:ln>
          </p:spPr>
          <p:txBody>
            <a:bodyPr wrap="square" lIns="0" tIns="0" rIns="0" bIns="0" rtlCol="0"/>
            <a:lstStyle/>
            <a:p>
              <a:endParaRPr/>
            </a:p>
          </p:txBody>
        </p:sp>
      </p:grpSp>
      <p:sp>
        <p:nvSpPr>
          <p:cNvPr id="13" name="object 13"/>
          <p:cNvSpPr txBox="1">
            <a:spLocks noGrp="1"/>
          </p:cNvSpPr>
          <p:nvPr>
            <p:ph type="title"/>
          </p:nvPr>
        </p:nvSpPr>
        <p:spPr>
          <a:xfrm>
            <a:off x="5810222" y="1971658"/>
            <a:ext cx="334645" cy="756920"/>
          </a:xfrm>
          <a:prstGeom prst="rect">
            <a:avLst/>
          </a:prstGeom>
        </p:spPr>
        <p:txBody>
          <a:bodyPr vert="horz" wrap="square" lIns="0" tIns="12700" rIns="0" bIns="0" rtlCol="0">
            <a:spAutoFit/>
          </a:bodyPr>
          <a:lstStyle/>
          <a:p>
            <a:pPr marL="12700">
              <a:lnSpc>
                <a:spcPct val="100000"/>
              </a:lnSpc>
              <a:spcBef>
                <a:spcPts val="100"/>
              </a:spcBef>
            </a:pPr>
            <a:r>
              <a:rPr sz="4800" b="0" dirty="0">
                <a:solidFill>
                  <a:srgbClr val="FFFFFF"/>
                </a:solidFill>
                <a:latin typeface="Calibri"/>
                <a:cs typeface="Calibri"/>
              </a:rPr>
              <a:t>2</a:t>
            </a:r>
            <a:endParaRPr sz="4800">
              <a:latin typeface="Calibri"/>
              <a:cs typeface="Calibri"/>
            </a:endParaRPr>
          </a:p>
        </p:txBody>
      </p:sp>
      <p:grpSp>
        <p:nvGrpSpPr>
          <p:cNvPr id="14" name="object 14"/>
          <p:cNvGrpSpPr/>
          <p:nvPr/>
        </p:nvGrpSpPr>
        <p:grpSpPr>
          <a:xfrm>
            <a:off x="4329429" y="5679694"/>
            <a:ext cx="3298825" cy="14604"/>
            <a:chOff x="4329429" y="5679694"/>
            <a:chExt cx="3298825" cy="14604"/>
          </a:xfrm>
        </p:grpSpPr>
        <p:sp>
          <p:nvSpPr>
            <p:cNvPr id="15" name="object 15"/>
            <p:cNvSpPr/>
            <p:nvPr/>
          </p:nvSpPr>
          <p:spPr>
            <a:xfrm>
              <a:off x="4335779" y="5686044"/>
              <a:ext cx="3286125" cy="1905"/>
            </a:xfrm>
            <a:custGeom>
              <a:avLst/>
              <a:gdLst/>
              <a:ahLst/>
              <a:cxnLst/>
              <a:rect l="l" t="t" r="r" b="b"/>
              <a:pathLst>
                <a:path w="3286125" h="1904">
                  <a:moveTo>
                    <a:pt x="3285744" y="0"/>
                  </a:moveTo>
                  <a:lnTo>
                    <a:pt x="0" y="0"/>
                  </a:lnTo>
                  <a:lnTo>
                    <a:pt x="0" y="1523"/>
                  </a:lnTo>
                  <a:lnTo>
                    <a:pt x="3285744" y="1523"/>
                  </a:lnTo>
                  <a:lnTo>
                    <a:pt x="3285744" y="0"/>
                  </a:lnTo>
                  <a:close/>
                </a:path>
              </a:pathLst>
            </a:custGeom>
            <a:solidFill>
              <a:srgbClr val="4BC174"/>
            </a:solidFill>
          </p:spPr>
          <p:txBody>
            <a:bodyPr wrap="square" lIns="0" tIns="0" rIns="0" bIns="0" rtlCol="0"/>
            <a:lstStyle/>
            <a:p>
              <a:endParaRPr/>
            </a:p>
          </p:txBody>
        </p:sp>
        <p:sp>
          <p:nvSpPr>
            <p:cNvPr id="16" name="object 16"/>
            <p:cNvSpPr/>
            <p:nvPr/>
          </p:nvSpPr>
          <p:spPr>
            <a:xfrm>
              <a:off x="4335779" y="5686044"/>
              <a:ext cx="3286125" cy="1905"/>
            </a:xfrm>
            <a:custGeom>
              <a:avLst/>
              <a:gdLst/>
              <a:ahLst/>
              <a:cxnLst/>
              <a:rect l="l" t="t" r="r" b="b"/>
              <a:pathLst>
                <a:path w="3286125" h="1904">
                  <a:moveTo>
                    <a:pt x="0" y="0"/>
                  </a:moveTo>
                  <a:lnTo>
                    <a:pt x="3285744" y="0"/>
                  </a:lnTo>
                  <a:lnTo>
                    <a:pt x="3285744" y="1523"/>
                  </a:lnTo>
                  <a:lnTo>
                    <a:pt x="0" y="1523"/>
                  </a:lnTo>
                  <a:lnTo>
                    <a:pt x="0" y="0"/>
                  </a:lnTo>
                  <a:close/>
                </a:path>
              </a:pathLst>
            </a:custGeom>
            <a:ln w="12700">
              <a:solidFill>
                <a:srgbClr val="4BC174"/>
              </a:solidFill>
            </a:ln>
          </p:spPr>
          <p:txBody>
            <a:bodyPr wrap="square" lIns="0" tIns="0" rIns="0" bIns="0" rtlCol="0"/>
            <a:lstStyle/>
            <a:p>
              <a:endParaRPr/>
            </a:p>
          </p:txBody>
        </p:sp>
      </p:grpSp>
      <p:grpSp>
        <p:nvGrpSpPr>
          <p:cNvPr id="17" name="object 17"/>
          <p:cNvGrpSpPr/>
          <p:nvPr/>
        </p:nvGrpSpPr>
        <p:grpSpPr>
          <a:xfrm>
            <a:off x="8933433" y="1764538"/>
            <a:ext cx="1318895" cy="1317625"/>
            <a:chOff x="8933433" y="1764538"/>
            <a:chExt cx="1318895" cy="1317625"/>
          </a:xfrm>
        </p:grpSpPr>
        <p:sp>
          <p:nvSpPr>
            <p:cNvPr id="18" name="object 18"/>
            <p:cNvSpPr/>
            <p:nvPr/>
          </p:nvSpPr>
          <p:spPr>
            <a:xfrm>
              <a:off x="8939783" y="1770888"/>
              <a:ext cx="1306195" cy="1304925"/>
            </a:xfrm>
            <a:custGeom>
              <a:avLst/>
              <a:gdLst/>
              <a:ahLst/>
              <a:cxnLst/>
              <a:rect l="l" t="t" r="r" b="b"/>
              <a:pathLst>
                <a:path w="1306195" h="1304925">
                  <a:moveTo>
                    <a:pt x="653034" y="0"/>
                  </a:moveTo>
                  <a:lnTo>
                    <a:pt x="604298" y="1789"/>
                  </a:lnTo>
                  <a:lnTo>
                    <a:pt x="556534" y="7072"/>
                  </a:lnTo>
                  <a:lnTo>
                    <a:pt x="509870" y="15723"/>
                  </a:lnTo>
                  <a:lnTo>
                    <a:pt x="464431" y="27616"/>
                  </a:lnTo>
                  <a:lnTo>
                    <a:pt x="420343" y="42625"/>
                  </a:lnTo>
                  <a:lnTo>
                    <a:pt x="377733" y="60624"/>
                  </a:lnTo>
                  <a:lnTo>
                    <a:pt x="336728" y="81486"/>
                  </a:lnTo>
                  <a:lnTo>
                    <a:pt x="297452" y="105086"/>
                  </a:lnTo>
                  <a:lnTo>
                    <a:pt x="260034" y="131296"/>
                  </a:lnTo>
                  <a:lnTo>
                    <a:pt x="224598" y="159992"/>
                  </a:lnTo>
                  <a:lnTo>
                    <a:pt x="191271" y="191047"/>
                  </a:lnTo>
                  <a:lnTo>
                    <a:pt x="160180" y="224335"/>
                  </a:lnTo>
                  <a:lnTo>
                    <a:pt x="131450" y="259729"/>
                  </a:lnTo>
                  <a:lnTo>
                    <a:pt x="105209" y="297105"/>
                  </a:lnTo>
                  <a:lnTo>
                    <a:pt x="81582" y="336334"/>
                  </a:lnTo>
                  <a:lnTo>
                    <a:pt x="60695" y="377292"/>
                  </a:lnTo>
                  <a:lnTo>
                    <a:pt x="42675" y="419852"/>
                  </a:lnTo>
                  <a:lnTo>
                    <a:pt x="27649" y="463888"/>
                  </a:lnTo>
                  <a:lnTo>
                    <a:pt x="15742" y="509275"/>
                  </a:lnTo>
                  <a:lnTo>
                    <a:pt x="7080" y="555885"/>
                  </a:lnTo>
                  <a:lnTo>
                    <a:pt x="1791" y="603592"/>
                  </a:lnTo>
                  <a:lnTo>
                    <a:pt x="0" y="652272"/>
                  </a:lnTo>
                  <a:lnTo>
                    <a:pt x="1791" y="700951"/>
                  </a:lnTo>
                  <a:lnTo>
                    <a:pt x="7080" y="748658"/>
                  </a:lnTo>
                  <a:lnTo>
                    <a:pt x="15742" y="795268"/>
                  </a:lnTo>
                  <a:lnTo>
                    <a:pt x="27649" y="840655"/>
                  </a:lnTo>
                  <a:lnTo>
                    <a:pt x="42675" y="884691"/>
                  </a:lnTo>
                  <a:lnTo>
                    <a:pt x="60695" y="927251"/>
                  </a:lnTo>
                  <a:lnTo>
                    <a:pt x="81582" y="968209"/>
                  </a:lnTo>
                  <a:lnTo>
                    <a:pt x="105209" y="1007438"/>
                  </a:lnTo>
                  <a:lnTo>
                    <a:pt x="131450" y="1044814"/>
                  </a:lnTo>
                  <a:lnTo>
                    <a:pt x="160180" y="1080208"/>
                  </a:lnTo>
                  <a:lnTo>
                    <a:pt x="191271" y="1113496"/>
                  </a:lnTo>
                  <a:lnTo>
                    <a:pt x="224598" y="1144551"/>
                  </a:lnTo>
                  <a:lnTo>
                    <a:pt x="260034" y="1173247"/>
                  </a:lnTo>
                  <a:lnTo>
                    <a:pt x="297452" y="1199457"/>
                  </a:lnTo>
                  <a:lnTo>
                    <a:pt x="336728" y="1223057"/>
                  </a:lnTo>
                  <a:lnTo>
                    <a:pt x="377733" y="1243919"/>
                  </a:lnTo>
                  <a:lnTo>
                    <a:pt x="420343" y="1261918"/>
                  </a:lnTo>
                  <a:lnTo>
                    <a:pt x="464431" y="1276927"/>
                  </a:lnTo>
                  <a:lnTo>
                    <a:pt x="509870" y="1288820"/>
                  </a:lnTo>
                  <a:lnTo>
                    <a:pt x="556534" y="1297471"/>
                  </a:lnTo>
                  <a:lnTo>
                    <a:pt x="604298" y="1302754"/>
                  </a:lnTo>
                  <a:lnTo>
                    <a:pt x="653034" y="1304544"/>
                  </a:lnTo>
                  <a:lnTo>
                    <a:pt x="701769" y="1302754"/>
                  </a:lnTo>
                  <a:lnTo>
                    <a:pt x="749533" y="1297471"/>
                  </a:lnTo>
                  <a:lnTo>
                    <a:pt x="796197" y="1288820"/>
                  </a:lnTo>
                  <a:lnTo>
                    <a:pt x="841636" y="1276927"/>
                  </a:lnTo>
                  <a:lnTo>
                    <a:pt x="885724" y="1261918"/>
                  </a:lnTo>
                  <a:lnTo>
                    <a:pt x="928334" y="1243919"/>
                  </a:lnTo>
                  <a:lnTo>
                    <a:pt x="969339" y="1223057"/>
                  </a:lnTo>
                  <a:lnTo>
                    <a:pt x="1008615" y="1199457"/>
                  </a:lnTo>
                  <a:lnTo>
                    <a:pt x="1046033" y="1173247"/>
                  </a:lnTo>
                  <a:lnTo>
                    <a:pt x="1081469" y="1144551"/>
                  </a:lnTo>
                  <a:lnTo>
                    <a:pt x="1114796" y="1113496"/>
                  </a:lnTo>
                  <a:lnTo>
                    <a:pt x="1145887" y="1080208"/>
                  </a:lnTo>
                  <a:lnTo>
                    <a:pt x="1174617" y="1044814"/>
                  </a:lnTo>
                  <a:lnTo>
                    <a:pt x="1200858" y="1007438"/>
                  </a:lnTo>
                  <a:lnTo>
                    <a:pt x="1224485" y="968209"/>
                  </a:lnTo>
                  <a:lnTo>
                    <a:pt x="1245372" y="927251"/>
                  </a:lnTo>
                  <a:lnTo>
                    <a:pt x="1263392" y="884691"/>
                  </a:lnTo>
                  <a:lnTo>
                    <a:pt x="1278418" y="840655"/>
                  </a:lnTo>
                  <a:lnTo>
                    <a:pt x="1290325" y="795268"/>
                  </a:lnTo>
                  <a:lnTo>
                    <a:pt x="1298987" y="748658"/>
                  </a:lnTo>
                  <a:lnTo>
                    <a:pt x="1304276" y="700951"/>
                  </a:lnTo>
                  <a:lnTo>
                    <a:pt x="1306068" y="652272"/>
                  </a:lnTo>
                  <a:lnTo>
                    <a:pt x="1304276" y="603592"/>
                  </a:lnTo>
                  <a:lnTo>
                    <a:pt x="1298987" y="555885"/>
                  </a:lnTo>
                  <a:lnTo>
                    <a:pt x="1290325" y="509275"/>
                  </a:lnTo>
                  <a:lnTo>
                    <a:pt x="1278418" y="463888"/>
                  </a:lnTo>
                  <a:lnTo>
                    <a:pt x="1263392" y="419852"/>
                  </a:lnTo>
                  <a:lnTo>
                    <a:pt x="1245372" y="377292"/>
                  </a:lnTo>
                  <a:lnTo>
                    <a:pt x="1224485" y="336334"/>
                  </a:lnTo>
                  <a:lnTo>
                    <a:pt x="1200858" y="297105"/>
                  </a:lnTo>
                  <a:lnTo>
                    <a:pt x="1174617" y="259729"/>
                  </a:lnTo>
                  <a:lnTo>
                    <a:pt x="1145887" y="224335"/>
                  </a:lnTo>
                  <a:lnTo>
                    <a:pt x="1114796" y="191047"/>
                  </a:lnTo>
                  <a:lnTo>
                    <a:pt x="1081469" y="159992"/>
                  </a:lnTo>
                  <a:lnTo>
                    <a:pt x="1046033" y="131296"/>
                  </a:lnTo>
                  <a:lnTo>
                    <a:pt x="1008615" y="105086"/>
                  </a:lnTo>
                  <a:lnTo>
                    <a:pt x="969339" y="81486"/>
                  </a:lnTo>
                  <a:lnTo>
                    <a:pt x="928334" y="60624"/>
                  </a:lnTo>
                  <a:lnTo>
                    <a:pt x="885724" y="42625"/>
                  </a:lnTo>
                  <a:lnTo>
                    <a:pt x="841636" y="27616"/>
                  </a:lnTo>
                  <a:lnTo>
                    <a:pt x="796197" y="15723"/>
                  </a:lnTo>
                  <a:lnTo>
                    <a:pt x="749533" y="7072"/>
                  </a:lnTo>
                  <a:lnTo>
                    <a:pt x="701769" y="1789"/>
                  </a:lnTo>
                  <a:lnTo>
                    <a:pt x="653034" y="0"/>
                  </a:lnTo>
                  <a:close/>
                </a:path>
              </a:pathLst>
            </a:custGeom>
            <a:solidFill>
              <a:srgbClr val="FFFFFF"/>
            </a:solidFill>
          </p:spPr>
          <p:txBody>
            <a:bodyPr wrap="square" lIns="0" tIns="0" rIns="0" bIns="0" rtlCol="0"/>
            <a:lstStyle/>
            <a:p>
              <a:endParaRPr/>
            </a:p>
          </p:txBody>
        </p:sp>
        <p:sp>
          <p:nvSpPr>
            <p:cNvPr id="19" name="object 19"/>
            <p:cNvSpPr/>
            <p:nvPr/>
          </p:nvSpPr>
          <p:spPr>
            <a:xfrm>
              <a:off x="8939783" y="1770888"/>
              <a:ext cx="1306195" cy="1304925"/>
            </a:xfrm>
            <a:custGeom>
              <a:avLst/>
              <a:gdLst/>
              <a:ahLst/>
              <a:cxnLst/>
              <a:rect l="l" t="t" r="r" b="b"/>
              <a:pathLst>
                <a:path w="1306195" h="1304925">
                  <a:moveTo>
                    <a:pt x="0" y="652272"/>
                  </a:moveTo>
                  <a:lnTo>
                    <a:pt x="1791" y="603592"/>
                  </a:lnTo>
                  <a:lnTo>
                    <a:pt x="7080" y="555885"/>
                  </a:lnTo>
                  <a:lnTo>
                    <a:pt x="15742" y="509275"/>
                  </a:lnTo>
                  <a:lnTo>
                    <a:pt x="27649" y="463888"/>
                  </a:lnTo>
                  <a:lnTo>
                    <a:pt x="42675" y="419852"/>
                  </a:lnTo>
                  <a:lnTo>
                    <a:pt x="60695" y="377292"/>
                  </a:lnTo>
                  <a:lnTo>
                    <a:pt x="81582" y="336334"/>
                  </a:lnTo>
                  <a:lnTo>
                    <a:pt x="105209" y="297105"/>
                  </a:lnTo>
                  <a:lnTo>
                    <a:pt x="131450" y="259729"/>
                  </a:lnTo>
                  <a:lnTo>
                    <a:pt x="160180" y="224335"/>
                  </a:lnTo>
                  <a:lnTo>
                    <a:pt x="191271" y="191047"/>
                  </a:lnTo>
                  <a:lnTo>
                    <a:pt x="224598" y="159992"/>
                  </a:lnTo>
                  <a:lnTo>
                    <a:pt x="260034" y="131296"/>
                  </a:lnTo>
                  <a:lnTo>
                    <a:pt x="297452" y="105086"/>
                  </a:lnTo>
                  <a:lnTo>
                    <a:pt x="336728" y="81486"/>
                  </a:lnTo>
                  <a:lnTo>
                    <a:pt x="377733" y="60624"/>
                  </a:lnTo>
                  <a:lnTo>
                    <a:pt x="420343" y="42625"/>
                  </a:lnTo>
                  <a:lnTo>
                    <a:pt x="464431" y="27616"/>
                  </a:lnTo>
                  <a:lnTo>
                    <a:pt x="509870" y="15723"/>
                  </a:lnTo>
                  <a:lnTo>
                    <a:pt x="556534" y="7072"/>
                  </a:lnTo>
                  <a:lnTo>
                    <a:pt x="604298" y="1789"/>
                  </a:lnTo>
                  <a:lnTo>
                    <a:pt x="653034" y="0"/>
                  </a:lnTo>
                  <a:lnTo>
                    <a:pt x="701769" y="1789"/>
                  </a:lnTo>
                  <a:lnTo>
                    <a:pt x="749533" y="7072"/>
                  </a:lnTo>
                  <a:lnTo>
                    <a:pt x="796197" y="15723"/>
                  </a:lnTo>
                  <a:lnTo>
                    <a:pt x="841636" y="27616"/>
                  </a:lnTo>
                  <a:lnTo>
                    <a:pt x="885724" y="42625"/>
                  </a:lnTo>
                  <a:lnTo>
                    <a:pt x="928334" y="60624"/>
                  </a:lnTo>
                  <a:lnTo>
                    <a:pt x="969339" y="81486"/>
                  </a:lnTo>
                  <a:lnTo>
                    <a:pt x="1008615" y="105086"/>
                  </a:lnTo>
                  <a:lnTo>
                    <a:pt x="1046033" y="131296"/>
                  </a:lnTo>
                  <a:lnTo>
                    <a:pt x="1081469" y="159992"/>
                  </a:lnTo>
                  <a:lnTo>
                    <a:pt x="1114796" y="191047"/>
                  </a:lnTo>
                  <a:lnTo>
                    <a:pt x="1145887" y="224335"/>
                  </a:lnTo>
                  <a:lnTo>
                    <a:pt x="1174617" y="259729"/>
                  </a:lnTo>
                  <a:lnTo>
                    <a:pt x="1200858" y="297105"/>
                  </a:lnTo>
                  <a:lnTo>
                    <a:pt x="1224485" y="336334"/>
                  </a:lnTo>
                  <a:lnTo>
                    <a:pt x="1245372" y="377292"/>
                  </a:lnTo>
                  <a:lnTo>
                    <a:pt x="1263392" y="419852"/>
                  </a:lnTo>
                  <a:lnTo>
                    <a:pt x="1278418" y="463888"/>
                  </a:lnTo>
                  <a:lnTo>
                    <a:pt x="1290325" y="509275"/>
                  </a:lnTo>
                  <a:lnTo>
                    <a:pt x="1298987" y="555885"/>
                  </a:lnTo>
                  <a:lnTo>
                    <a:pt x="1304276" y="603592"/>
                  </a:lnTo>
                  <a:lnTo>
                    <a:pt x="1306068" y="652272"/>
                  </a:lnTo>
                  <a:lnTo>
                    <a:pt x="1304276" y="700951"/>
                  </a:lnTo>
                  <a:lnTo>
                    <a:pt x="1298987" y="748658"/>
                  </a:lnTo>
                  <a:lnTo>
                    <a:pt x="1290325" y="795268"/>
                  </a:lnTo>
                  <a:lnTo>
                    <a:pt x="1278418" y="840655"/>
                  </a:lnTo>
                  <a:lnTo>
                    <a:pt x="1263392" y="884691"/>
                  </a:lnTo>
                  <a:lnTo>
                    <a:pt x="1245372" y="927251"/>
                  </a:lnTo>
                  <a:lnTo>
                    <a:pt x="1224485" y="968209"/>
                  </a:lnTo>
                  <a:lnTo>
                    <a:pt x="1200858" y="1007438"/>
                  </a:lnTo>
                  <a:lnTo>
                    <a:pt x="1174617" y="1044814"/>
                  </a:lnTo>
                  <a:lnTo>
                    <a:pt x="1145887" y="1080208"/>
                  </a:lnTo>
                  <a:lnTo>
                    <a:pt x="1114796" y="1113496"/>
                  </a:lnTo>
                  <a:lnTo>
                    <a:pt x="1081469" y="1144551"/>
                  </a:lnTo>
                  <a:lnTo>
                    <a:pt x="1046033" y="1173247"/>
                  </a:lnTo>
                  <a:lnTo>
                    <a:pt x="1008615" y="1199457"/>
                  </a:lnTo>
                  <a:lnTo>
                    <a:pt x="969339" y="1223057"/>
                  </a:lnTo>
                  <a:lnTo>
                    <a:pt x="928334" y="1243919"/>
                  </a:lnTo>
                  <a:lnTo>
                    <a:pt x="885724" y="1261918"/>
                  </a:lnTo>
                  <a:lnTo>
                    <a:pt x="841636" y="1276927"/>
                  </a:lnTo>
                  <a:lnTo>
                    <a:pt x="796197" y="1288820"/>
                  </a:lnTo>
                  <a:lnTo>
                    <a:pt x="749533" y="1297471"/>
                  </a:lnTo>
                  <a:lnTo>
                    <a:pt x="701769" y="1302754"/>
                  </a:lnTo>
                  <a:lnTo>
                    <a:pt x="653034" y="1304544"/>
                  </a:lnTo>
                  <a:lnTo>
                    <a:pt x="604298" y="1302754"/>
                  </a:lnTo>
                  <a:lnTo>
                    <a:pt x="556534" y="1297471"/>
                  </a:lnTo>
                  <a:lnTo>
                    <a:pt x="509870" y="1288820"/>
                  </a:lnTo>
                  <a:lnTo>
                    <a:pt x="464431" y="1276927"/>
                  </a:lnTo>
                  <a:lnTo>
                    <a:pt x="420343" y="1261918"/>
                  </a:lnTo>
                  <a:lnTo>
                    <a:pt x="377733" y="1243919"/>
                  </a:lnTo>
                  <a:lnTo>
                    <a:pt x="336728" y="1223057"/>
                  </a:lnTo>
                  <a:lnTo>
                    <a:pt x="297452" y="1199457"/>
                  </a:lnTo>
                  <a:lnTo>
                    <a:pt x="260034" y="1173247"/>
                  </a:lnTo>
                  <a:lnTo>
                    <a:pt x="224598" y="1144551"/>
                  </a:lnTo>
                  <a:lnTo>
                    <a:pt x="191271" y="1113496"/>
                  </a:lnTo>
                  <a:lnTo>
                    <a:pt x="160180" y="1080208"/>
                  </a:lnTo>
                  <a:lnTo>
                    <a:pt x="131450" y="1044814"/>
                  </a:lnTo>
                  <a:lnTo>
                    <a:pt x="105209" y="1007438"/>
                  </a:lnTo>
                  <a:lnTo>
                    <a:pt x="81582" y="968209"/>
                  </a:lnTo>
                  <a:lnTo>
                    <a:pt x="60695" y="927251"/>
                  </a:lnTo>
                  <a:lnTo>
                    <a:pt x="42675" y="884691"/>
                  </a:lnTo>
                  <a:lnTo>
                    <a:pt x="27649" y="840655"/>
                  </a:lnTo>
                  <a:lnTo>
                    <a:pt x="15742" y="795268"/>
                  </a:lnTo>
                  <a:lnTo>
                    <a:pt x="7080" y="748658"/>
                  </a:lnTo>
                  <a:lnTo>
                    <a:pt x="1791" y="700951"/>
                  </a:lnTo>
                  <a:lnTo>
                    <a:pt x="0" y="652272"/>
                  </a:lnTo>
                  <a:close/>
                </a:path>
              </a:pathLst>
            </a:custGeom>
            <a:ln w="12700">
              <a:solidFill>
                <a:srgbClr val="FFFFFF"/>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90061" y="1214371"/>
            <a:ext cx="8908415" cy="1308100"/>
            <a:chOff x="3290061" y="1214371"/>
            <a:chExt cx="8908415" cy="1308100"/>
          </a:xfrm>
        </p:grpSpPr>
        <p:sp>
          <p:nvSpPr>
            <p:cNvPr id="3" name="object 3"/>
            <p:cNvSpPr/>
            <p:nvPr/>
          </p:nvSpPr>
          <p:spPr>
            <a:xfrm>
              <a:off x="3296411" y="1220721"/>
              <a:ext cx="8895715" cy="1295400"/>
            </a:xfrm>
            <a:custGeom>
              <a:avLst/>
              <a:gdLst/>
              <a:ahLst/>
              <a:cxnLst/>
              <a:rect l="l" t="t" r="r" b="b"/>
              <a:pathLst>
                <a:path w="8895715" h="1295400">
                  <a:moveTo>
                    <a:pt x="8247900" y="0"/>
                  </a:moveTo>
                  <a:lnTo>
                    <a:pt x="8247900" y="323850"/>
                  </a:lnTo>
                  <a:lnTo>
                    <a:pt x="0" y="323850"/>
                  </a:lnTo>
                  <a:lnTo>
                    <a:pt x="0" y="971550"/>
                  </a:lnTo>
                  <a:lnTo>
                    <a:pt x="8247900" y="971550"/>
                  </a:lnTo>
                  <a:lnTo>
                    <a:pt x="8247900" y="1295400"/>
                  </a:lnTo>
                  <a:lnTo>
                    <a:pt x="8895588" y="647712"/>
                  </a:lnTo>
                  <a:lnTo>
                    <a:pt x="8247900" y="0"/>
                  </a:lnTo>
                  <a:close/>
                </a:path>
              </a:pathLst>
            </a:custGeom>
            <a:solidFill>
              <a:srgbClr val="203864"/>
            </a:solidFill>
          </p:spPr>
          <p:txBody>
            <a:bodyPr wrap="square" lIns="0" tIns="0" rIns="0" bIns="0" rtlCol="0"/>
            <a:lstStyle/>
            <a:p>
              <a:endParaRPr/>
            </a:p>
          </p:txBody>
        </p:sp>
        <p:sp>
          <p:nvSpPr>
            <p:cNvPr id="4" name="object 4"/>
            <p:cNvSpPr/>
            <p:nvPr/>
          </p:nvSpPr>
          <p:spPr>
            <a:xfrm>
              <a:off x="3296411" y="1220721"/>
              <a:ext cx="8895715" cy="1295400"/>
            </a:xfrm>
            <a:custGeom>
              <a:avLst/>
              <a:gdLst/>
              <a:ahLst/>
              <a:cxnLst/>
              <a:rect l="l" t="t" r="r" b="b"/>
              <a:pathLst>
                <a:path w="8895715" h="1295400">
                  <a:moveTo>
                    <a:pt x="0" y="323850"/>
                  </a:moveTo>
                  <a:lnTo>
                    <a:pt x="8247900" y="323850"/>
                  </a:lnTo>
                  <a:lnTo>
                    <a:pt x="8247900" y="0"/>
                  </a:lnTo>
                  <a:lnTo>
                    <a:pt x="8895588" y="647712"/>
                  </a:lnTo>
                  <a:lnTo>
                    <a:pt x="8247900" y="1295400"/>
                  </a:lnTo>
                  <a:lnTo>
                    <a:pt x="8247900" y="971550"/>
                  </a:lnTo>
                  <a:lnTo>
                    <a:pt x="0" y="971550"/>
                  </a:lnTo>
                  <a:lnTo>
                    <a:pt x="0" y="323850"/>
                  </a:lnTo>
                  <a:close/>
                </a:path>
              </a:pathLst>
            </a:custGeom>
            <a:ln w="12700">
              <a:solidFill>
                <a:srgbClr val="FFFFFF"/>
              </a:solidFill>
            </a:ln>
          </p:spPr>
          <p:txBody>
            <a:bodyPr wrap="square" lIns="0" tIns="0" rIns="0" bIns="0" rtlCol="0"/>
            <a:lstStyle/>
            <a:p>
              <a:endParaRPr/>
            </a:p>
          </p:txBody>
        </p:sp>
      </p:grpSp>
      <p:sp>
        <p:nvSpPr>
          <p:cNvPr id="5" name="object 5"/>
          <p:cNvSpPr txBox="1"/>
          <p:nvPr/>
        </p:nvSpPr>
        <p:spPr>
          <a:xfrm>
            <a:off x="3374909" y="1579421"/>
            <a:ext cx="110109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Diversity</a:t>
            </a:r>
            <a:endParaRPr sz="2400">
              <a:latin typeface="Calibri"/>
              <a:cs typeface="Calibri"/>
            </a:endParaRPr>
          </a:p>
        </p:txBody>
      </p:sp>
      <p:sp>
        <p:nvSpPr>
          <p:cNvPr id="6" name="object 6"/>
          <p:cNvSpPr/>
          <p:nvPr/>
        </p:nvSpPr>
        <p:spPr>
          <a:xfrm>
            <a:off x="3296411" y="2188464"/>
            <a:ext cx="2740660" cy="2496820"/>
          </a:xfrm>
          <a:custGeom>
            <a:avLst/>
            <a:gdLst/>
            <a:ahLst/>
            <a:cxnLst/>
            <a:rect l="l" t="t" r="r" b="b"/>
            <a:pathLst>
              <a:path w="2740660" h="2496820">
                <a:moveTo>
                  <a:pt x="0" y="0"/>
                </a:moveTo>
                <a:lnTo>
                  <a:pt x="2740152" y="0"/>
                </a:lnTo>
                <a:lnTo>
                  <a:pt x="2740152" y="2496312"/>
                </a:lnTo>
                <a:lnTo>
                  <a:pt x="0" y="2496312"/>
                </a:lnTo>
                <a:lnTo>
                  <a:pt x="0" y="0"/>
                </a:lnTo>
                <a:close/>
              </a:path>
            </a:pathLst>
          </a:custGeom>
          <a:ln w="12700">
            <a:solidFill>
              <a:srgbClr val="4472C4"/>
            </a:solidFill>
          </a:ln>
        </p:spPr>
        <p:txBody>
          <a:bodyPr wrap="square" lIns="0" tIns="0" rIns="0" bIns="0" rtlCol="0"/>
          <a:lstStyle/>
          <a:p>
            <a:endParaRPr/>
          </a:p>
        </p:txBody>
      </p:sp>
      <p:sp>
        <p:nvSpPr>
          <p:cNvPr id="7" name="object 7"/>
          <p:cNvSpPr txBox="1"/>
          <p:nvPr/>
        </p:nvSpPr>
        <p:spPr>
          <a:xfrm>
            <a:off x="3359669" y="2207671"/>
            <a:ext cx="2589530" cy="2285365"/>
          </a:xfrm>
          <a:prstGeom prst="rect">
            <a:avLst/>
          </a:prstGeom>
        </p:spPr>
        <p:txBody>
          <a:bodyPr vert="horz" wrap="square" lIns="0" tIns="38735" rIns="0" bIns="0" rtlCol="0">
            <a:spAutoFit/>
          </a:bodyPr>
          <a:lstStyle/>
          <a:p>
            <a:pPr marL="12700" marR="5080" indent="-635">
              <a:lnSpc>
                <a:spcPct val="91600"/>
              </a:lnSpc>
              <a:spcBef>
                <a:spcPts val="305"/>
              </a:spcBef>
            </a:pPr>
            <a:r>
              <a:rPr sz="2000" dirty="0">
                <a:latin typeface="Calibri"/>
                <a:cs typeface="Calibri"/>
              </a:rPr>
              <a:t>At</a:t>
            </a:r>
            <a:r>
              <a:rPr sz="2000" spc="-40" dirty="0">
                <a:latin typeface="Calibri"/>
                <a:cs typeface="Calibri"/>
              </a:rPr>
              <a:t> </a:t>
            </a:r>
            <a:r>
              <a:rPr sz="2000" dirty="0">
                <a:latin typeface="Calibri"/>
                <a:cs typeface="Calibri"/>
              </a:rPr>
              <a:t>the</a:t>
            </a:r>
            <a:r>
              <a:rPr sz="2000" spc="-35" dirty="0">
                <a:latin typeface="Calibri"/>
                <a:cs typeface="Calibri"/>
              </a:rPr>
              <a:t> </a:t>
            </a:r>
            <a:r>
              <a:rPr sz="2000" i="1" dirty="0">
                <a:latin typeface="Calibri"/>
                <a:cs typeface="Calibri"/>
              </a:rPr>
              <a:t>Emerging</a:t>
            </a:r>
            <a:r>
              <a:rPr sz="2000" i="1" spc="-55" dirty="0">
                <a:latin typeface="Calibri"/>
                <a:cs typeface="Calibri"/>
              </a:rPr>
              <a:t> </a:t>
            </a:r>
            <a:r>
              <a:rPr sz="2000" spc="-10" dirty="0">
                <a:latin typeface="Calibri"/>
                <a:cs typeface="Calibri"/>
              </a:rPr>
              <a:t>stage, </a:t>
            </a:r>
            <a:r>
              <a:rPr sz="2000" spc="-25" dirty="0">
                <a:latin typeface="Calibri"/>
                <a:cs typeface="Calibri"/>
              </a:rPr>
              <a:t>PTAs</a:t>
            </a:r>
            <a:r>
              <a:rPr sz="2000" spc="-60" dirty="0">
                <a:latin typeface="Calibri"/>
                <a:cs typeface="Calibri"/>
              </a:rPr>
              <a:t> </a:t>
            </a:r>
            <a:r>
              <a:rPr sz="2000" dirty="0">
                <a:latin typeface="Calibri"/>
                <a:cs typeface="Calibri"/>
              </a:rPr>
              <a:t>are</a:t>
            </a:r>
            <a:r>
              <a:rPr sz="2000" spc="-65" dirty="0">
                <a:latin typeface="Calibri"/>
                <a:cs typeface="Calibri"/>
              </a:rPr>
              <a:t> </a:t>
            </a:r>
            <a:r>
              <a:rPr sz="2000" dirty="0">
                <a:latin typeface="Calibri"/>
                <a:cs typeface="Calibri"/>
              </a:rPr>
              <a:t>focused</a:t>
            </a:r>
            <a:r>
              <a:rPr sz="2000" spc="-75" dirty="0">
                <a:latin typeface="Calibri"/>
                <a:cs typeface="Calibri"/>
              </a:rPr>
              <a:t> </a:t>
            </a:r>
            <a:r>
              <a:rPr sz="2000" spc="-25" dirty="0">
                <a:latin typeface="Calibri"/>
                <a:cs typeface="Calibri"/>
              </a:rPr>
              <a:t>on </a:t>
            </a:r>
            <a:r>
              <a:rPr sz="2000" dirty="0">
                <a:latin typeface="Calibri"/>
                <a:cs typeface="Calibri"/>
              </a:rPr>
              <a:t>recruitment</a:t>
            </a:r>
            <a:r>
              <a:rPr sz="2000" spc="-55" dirty="0">
                <a:latin typeface="Calibri"/>
                <a:cs typeface="Calibri"/>
              </a:rPr>
              <a:t> </a:t>
            </a:r>
            <a:r>
              <a:rPr sz="2000" dirty="0">
                <a:latin typeface="Calibri"/>
                <a:cs typeface="Calibri"/>
              </a:rPr>
              <a:t>and</a:t>
            </a:r>
            <a:r>
              <a:rPr sz="2000" spc="-55" dirty="0">
                <a:latin typeface="Calibri"/>
                <a:cs typeface="Calibri"/>
              </a:rPr>
              <a:t> </a:t>
            </a:r>
            <a:r>
              <a:rPr sz="2000" spc="-10" dirty="0">
                <a:latin typeface="Calibri"/>
                <a:cs typeface="Calibri"/>
              </a:rPr>
              <a:t>building </a:t>
            </a:r>
            <a:r>
              <a:rPr sz="2000" dirty="0">
                <a:latin typeface="Calibri"/>
                <a:cs typeface="Calibri"/>
              </a:rPr>
              <a:t>membership</a:t>
            </a:r>
            <a:r>
              <a:rPr sz="2000" spc="-75" dirty="0">
                <a:latin typeface="Calibri"/>
                <a:cs typeface="Calibri"/>
              </a:rPr>
              <a:t> </a:t>
            </a:r>
            <a:r>
              <a:rPr sz="2000" spc="-25" dirty="0">
                <a:latin typeface="Calibri"/>
                <a:cs typeface="Calibri"/>
              </a:rPr>
              <a:t>and </a:t>
            </a:r>
            <a:r>
              <a:rPr sz="2000" dirty="0">
                <a:latin typeface="Calibri"/>
                <a:cs typeface="Calibri"/>
              </a:rPr>
              <a:t>leadership</a:t>
            </a:r>
            <a:r>
              <a:rPr sz="2000" spc="-60" dirty="0">
                <a:latin typeface="Calibri"/>
                <a:cs typeface="Calibri"/>
              </a:rPr>
              <a:t> </a:t>
            </a:r>
            <a:r>
              <a:rPr sz="2000" dirty="0">
                <a:latin typeface="Calibri"/>
                <a:cs typeface="Calibri"/>
              </a:rPr>
              <a:t>comprised</a:t>
            </a:r>
            <a:r>
              <a:rPr sz="2000" spc="-70" dirty="0">
                <a:latin typeface="Calibri"/>
                <a:cs typeface="Calibri"/>
              </a:rPr>
              <a:t> </a:t>
            </a:r>
            <a:r>
              <a:rPr sz="2000" spc="-25" dirty="0">
                <a:latin typeface="Calibri"/>
                <a:cs typeface="Calibri"/>
              </a:rPr>
              <a:t>of </a:t>
            </a:r>
            <a:r>
              <a:rPr sz="2000" dirty="0">
                <a:latin typeface="Calibri"/>
                <a:cs typeface="Calibri"/>
              </a:rPr>
              <a:t>individuals</a:t>
            </a:r>
            <a:r>
              <a:rPr sz="2000" spc="-45" dirty="0">
                <a:latin typeface="Calibri"/>
                <a:cs typeface="Calibri"/>
              </a:rPr>
              <a:t> </a:t>
            </a:r>
            <a:r>
              <a:rPr sz="2000" spc="-20" dirty="0">
                <a:latin typeface="Calibri"/>
                <a:cs typeface="Calibri"/>
              </a:rPr>
              <a:t>from </a:t>
            </a:r>
            <a:r>
              <a:rPr sz="2000" spc="-10" dirty="0">
                <a:latin typeface="Calibri"/>
                <a:cs typeface="Calibri"/>
              </a:rPr>
              <a:t>different</a:t>
            </a:r>
            <a:r>
              <a:rPr sz="2000" spc="-65" dirty="0">
                <a:latin typeface="Calibri"/>
                <a:cs typeface="Calibri"/>
              </a:rPr>
              <a:t> </a:t>
            </a:r>
            <a:r>
              <a:rPr sz="2000" spc="-10" dirty="0">
                <a:latin typeface="Calibri"/>
                <a:cs typeface="Calibri"/>
              </a:rPr>
              <a:t>backgrounds </a:t>
            </a:r>
            <a:r>
              <a:rPr sz="2000" dirty="0">
                <a:latin typeface="Calibri"/>
                <a:cs typeface="Calibri"/>
              </a:rPr>
              <a:t>and</a:t>
            </a:r>
            <a:r>
              <a:rPr sz="2000" spc="-5" dirty="0">
                <a:latin typeface="Calibri"/>
                <a:cs typeface="Calibri"/>
              </a:rPr>
              <a:t> </a:t>
            </a:r>
            <a:r>
              <a:rPr sz="2000" spc="-10" dirty="0">
                <a:latin typeface="Calibri"/>
                <a:cs typeface="Calibri"/>
              </a:rPr>
              <a:t>experiences.</a:t>
            </a:r>
            <a:endParaRPr sz="2000">
              <a:latin typeface="Calibri"/>
              <a:cs typeface="Calibri"/>
            </a:endParaRPr>
          </a:p>
        </p:txBody>
      </p:sp>
      <p:grpSp>
        <p:nvGrpSpPr>
          <p:cNvPr id="8" name="object 8"/>
          <p:cNvGrpSpPr/>
          <p:nvPr/>
        </p:nvGrpSpPr>
        <p:grpSpPr>
          <a:xfrm>
            <a:off x="6030214" y="1615184"/>
            <a:ext cx="6168390" cy="1308100"/>
            <a:chOff x="6030214" y="1615184"/>
            <a:chExt cx="6168390" cy="1308100"/>
          </a:xfrm>
        </p:grpSpPr>
        <p:sp>
          <p:nvSpPr>
            <p:cNvPr id="9" name="object 9"/>
            <p:cNvSpPr/>
            <p:nvPr/>
          </p:nvSpPr>
          <p:spPr>
            <a:xfrm>
              <a:off x="6036564" y="1621534"/>
              <a:ext cx="6155690" cy="1295400"/>
            </a:xfrm>
            <a:custGeom>
              <a:avLst/>
              <a:gdLst/>
              <a:ahLst/>
              <a:cxnLst/>
              <a:rect l="l" t="t" r="r" b="b"/>
              <a:pathLst>
                <a:path w="6155690" h="1295400">
                  <a:moveTo>
                    <a:pt x="5507748" y="0"/>
                  </a:moveTo>
                  <a:lnTo>
                    <a:pt x="5507748" y="323850"/>
                  </a:lnTo>
                  <a:lnTo>
                    <a:pt x="0" y="323850"/>
                  </a:lnTo>
                  <a:lnTo>
                    <a:pt x="0" y="971550"/>
                  </a:lnTo>
                  <a:lnTo>
                    <a:pt x="5507748" y="971550"/>
                  </a:lnTo>
                  <a:lnTo>
                    <a:pt x="5507748" y="1295400"/>
                  </a:lnTo>
                  <a:lnTo>
                    <a:pt x="6155436" y="647700"/>
                  </a:lnTo>
                  <a:lnTo>
                    <a:pt x="5507748" y="0"/>
                  </a:lnTo>
                  <a:close/>
                </a:path>
              </a:pathLst>
            </a:custGeom>
            <a:solidFill>
              <a:srgbClr val="203864"/>
            </a:solidFill>
          </p:spPr>
          <p:txBody>
            <a:bodyPr wrap="square" lIns="0" tIns="0" rIns="0" bIns="0" rtlCol="0"/>
            <a:lstStyle/>
            <a:p>
              <a:endParaRPr/>
            </a:p>
          </p:txBody>
        </p:sp>
        <p:sp>
          <p:nvSpPr>
            <p:cNvPr id="10" name="object 10"/>
            <p:cNvSpPr/>
            <p:nvPr/>
          </p:nvSpPr>
          <p:spPr>
            <a:xfrm>
              <a:off x="6036564" y="1621534"/>
              <a:ext cx="6155690" cy="1295400"/>
            </a:xfrm>
            <a:custGeom>
              <a:avLst/>
              <a:gdLst/>
              <a:ahLst/>
              <a:cxnLst/>
              <a:rect l="l" t="t" r="r" b="b"/>
              <a:pathLst>
                <a:path w="6155690" h="1295400">
                  <a:moveTo>
                    <a:pt x="0" y="323850"/>
                  </a:moveTo>
                  <a:lnTo>
                    <a:pt x="5507748" y="323850"/>
                  </a:lnTo>
                  <a:lnTo>
                    <a:pt x="5507748" y="0"/>
                  </a:lnTo>
                  <a:lnTo>
                    <a:pt x="6155436" y="647700"/>
                  </a:lnTo>
                  <a:lnTo>
                    <a:pt x="5507748" y="1295400"/>
                  </a:lnTo>
                  <a:lnTo>
                    <a:pt x="5507748" y="971550"/>
                  </a:lnTo>
                  <a:lnTo>
                    <a:pt x="0" y="971550"/>
                  </a:lnTo>
                  <a:lnTo>
                    <a:pt x="0" y="323850"/>
                  </a:lnTo>
                  <a:close/>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6114824" y="1979888"/>
            <a:ext cx="112966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Inclusion</a:t>
            </a:r>
            <a:endParaRPr sz="2400">
              <a:latin typeface="Calibri"/>
              <a:cs typeface="Calibri"/>
            </a:endParaRPr>
          </a:p>
        </p:txBody>
      </p:sp>
      <p:sp>
        <p:nvSpPr>
          <p:cNvPr id="12" name="object 12"/>
          <p:cNvSpPr/>
          <p:nvPr/>
        </p:nvSpPr>
        <p:spPr>
          <a:xfrm>
            <a:off x="6036564" y="2619755"/>
            <a:ext cx="2740660" cy="2496820"/>
          </a:xfrm>
          <a:custGeom>
            <a:avLst/>
            <a:gdLst/>
            <a:ahLst/>
            <a:cxnLst/>
            <a:rect l="l" t="t" r="r" b="b"/>
            <a:pathLst>
              <a:path w="2740659" h="2496820">
                <a:moveTo>
                  <a:pt x="0" y="0"/>
                </a:moveTo>
                <a:lnTo>
                  <a:pt x="2740151" y="0"/>
                </a:lnTo>
                <a:lnTo>
                  <a:pt x="2740151" y="2496312"/>
                </a:lnTo>
                <a:lnTo>
                  <a:pt x="0" y="2496312"/>
                </a:lnTo>
                <a:lnTo>
                  <a:pt x="0" y="0"/>
                </a:lnTo>
                <a:close/>
              </a:path>
            </a:pathLst>
          </a:custGeom>
          <a:ln w="12700">
            <a:solidFill>
              <a:srgbClr val="4472C4"/>
            </a:solidFill>
          </a:ln>
        </p:spPr>
        <p:txBody>
          <a:bodyPr wrap="square" lIns="0" tIns="0" rIns="0" bIns="0" rtlCol="0"/>
          <a:lstStyle/>
          <a:p>
            <a:endParaRPr/>
          </a:p>
        </p:txBody>
      </p:sp>
      <p:sp>
        <p:nvSpPr>
          <p:cNvPr id="13" name="object 13"/>
          <p:cNvSpPr txBox="1"/>
          <p:nvPr/>
        </p:nvSpPr>
        <p:spPr>
          <a:xfrm>
            <a:off x="6099583" y="2639528"/>
            <a:ext cx="2585720" cy="2006600"/>
          </a:xfrm>
          <a:prstGeom prst="rect">
            <a:avLst/>
          </a:prstGeom>
        </p:spPr>
        <p:txBody>
          <a:bodyPr vert="horz" wrap="square" lIns="0" tIns="38735" rIns="0" bIns="0" rtlCol="0">
            <a:spAutoFit/>
          </a:bodyPr>
          <a:lstStyle/>
          <a:p>
            <a:pPr marL="12700" marR="5080">
              <a:lnSpc>
                <a:spcPct val="91600"/>
              </a:lnSpc>
              <a:spcBef>
                <a:spcPts val="305"/>
              </a:spcBef>
            </a:pPr>
            <a:r>
              <a:rPr sz="2000" dirty="0">
                <a:latin typeface="Calibri"/>
                <a:cs typeface="Calibri"/>
              </a:rPr>
              <a:t>At</a:t>
            </a:r>
            <a:r>
              <a:rPr sz="2000" spc="-35" dirty="0">
                <a:latin typeface="Calibri"/>
                <a:cs typeface="Calibri"/>
              </a:rPr>
              <a:t> </a:t>
            </a:r>
            <a:r>
              <a:rPr sz="2000" dirty="0">
                <a:latin typeface="Calibri"/>
                <a:cs typeface="Calibri"/>
              </a:rPr>
              <a:t>the</a:t>
            </a:r>
            <a:r>
              <a:rPr sz="2000" spc="-35" dirty="0">
                <a:latin typeface="Calibri"/>
                <a:cs typeface="Calibri"/>
              </a:rPr>
              <a:t> </a:t>
            </a:r>
            <a:r>
              <a:rPr sz="2000" i="1" spc="-10" dirty="0">
                <a:latin typeface="Calibri"/>
                <a:cs typeface="Calibri"/>
              </a:rPr>
              <a:t>Intermediate </a:t>
            </a:r>
            <a:r>
              <a:rPr sz="2000" dirty="0">
                <a:latin typeface="Calibri"/>
                <a:cs typeface="Calibri"/>
              </a:rPr>
              <a:t>stage,</a:t>
            </a:r>
            <a:r>
              <a:rPr sz="2000" spc="-70" dirty="0">
                <a:latin typeface="Calibri"/>
                <a:cs typeface="Calibri"/>
              </a:rPr>
              <a:t> </a:t>
            </a:r>
            <a:r>
              <a:rPr sz="2000" spc="-35" dirty="0">
                <a:latin typeface="Calibri"/>
                <a:cs typeface="Calibri"/>
              </a:rPr>
              <a:t>PTAs</a:t>
            </a:r>
            <a:r>
              <a:rPr sz="2000" spc="-55" dirty="0">
                <a:latin typeface="Calibri"/>
                <a:cs typeface="Calibri"/>
              </a:rPr>
              <a:t> </a:t>
            </a:r>
            <a:r>
              <a:rPr sz="2000" dirty="0">
                <a:latin typeface="Calibri"/>
                <a:cs typeface="Calibri"/>
              </a:rPr>
              <a:t>are</a:t>
            </a:r>
            <a:r>
              <a:rPr sz="2000" spc="-55" dirty="0">
                <a:latin typeface="Calibri"/>
                <a:cs typeface="Calibri"/>
              </a:rPr>
              <a:t> </a:t>
            </a:r>
            <a:r>
              <a:rPr sz="2000" spc="-10" dirty="0">
                <a:latin typeface="Calibri"/>
                <a:cs typeface="Calibri"/>
              </a:rPr>
              <a:t>focused </a:t>
            </a:r>
            <a:r>
              <a:rPr sz="2000" dirty="0">
                <a:latin typeface="Calibri"/>
                <a:cs typeface="Calibri"/>
              </a:rPr>
              <a:t>on</a:t>
            </a:r>
            <a:r>
              <a:rPr sz="2000" spc="-20" dirty="0">
                <a:latin typeface="Calibri"/>
                <a:cs typeface="Calibri"/>
              </a:rPr>
              <a:t> </a:t>
            </a:r>
            <a:r>
              <a:rPr sz="2000" dirty="0">
                <a:latin typeface="Calibri"/>
                <a:cs typeface="Calibri"/>
              </a:rPr>
              <a:t>culture</a:t>
            </a:r>
            <a:r>
              <a:rPr sz="2000" spc="-40" dirty="0">
                <a:latin typeface="Calibri"/>
                <a:cs typeface="Calibri"/>
              </a:rPr>
              <a:t> </a:t>
            </a:r>
            <a:r>
              <a:rPr sz="2000" dirty="0">
                <a:latin typeface="Calibri"/>
                <a:cs typeface="Calibri"/>
              </a:rPr>
              <a:t>and</a:t>
            </a:r>
            <a:r>
              <a:rPr sz="2000" spc="-15" dirty="0">
                <a:latin typeface="Calibri"/>
                <a:cs typeface="Calibri"/>
              </a:rPr>
              <a:t> </a:t>
            </a:r>
            <a:r>
              <a:rPr sz="2000" spc="-10" dirty="0">
                <a:latin typeface="Calibri"/>
                <a:cs typeface="Calibri"/>
              </a:rPr>
              <a:t>creating </a:t>
            </a:r>
            <a:r>
              <a:rPr sz="2000" dirty="0">
                <a:latin typeface="Calibri"/>
                <a:cs typeface="Calibri"/>
              </a:rPr>
              <a:t>an</a:t>
            </a:r>
            <a:r>
              <a:rPr sz="2000" spc="-15" dirty="0">
                <a:latin typeface="Calibri"/>
                <a:cs typeface="Calibri"/>
              </a:rPr>
              <a:t> </a:t>
            </a:r>
            <a:r>
              <a:rPr sz="2000" spc="-10" dirty="0">
                <a:latin typeface="Calibri"/>
                <a:cs typeface="Calibri"/>
              </a:rPr>
              <a:t>environment </a:t>
            </a:r>
            <a:r>
              <a:rPr sz="2000" dirty="0">
                <a:latin typeface="Calibri"/>
                <a:cs typeface="Calibri"/>
              </a:rPr>
              <a:t>in</a:t>
            </a:r>
            <a:r>
              <a:rPr sz="2000" spc="-15" dirty="0">
                <a:latin typeface="Calibri"/>
                <a:cs typeface="Calibri"/>
              </a:rPr>
              <a:t> </a:t>
            </a:r>
            <a:r>
              <a:rPr sz="2000" spc="-20" dirty="0">
                <a:latin typeface="Calibri"/>
                <a:cs typeface="Calibri"/>
              </a:rPr>
              <a:t>which </a:t>
            </a:r>
            <a:r>
              <a:rPr sz="2000" dirty="0">
                <a:latin typeface="Calibri"/>
                <a:cs typeface="Calibri"/>
              </a:rPr>
              <a:t>everyone</a:t>
            </a:r>
            <a:r>
              <a:rPr sz="2000" spc="-50" dirty="0">
                <a:latin typeface="Calibri"/>
                <a:cs typeface="Calibri"/>
              </a:rPr>
              <a:t> </a:t>
            </a:r>
            <a:r>
              <a:rPr sz="2000" dirty="0">
                <a:latin typeface="Calibri"/>
                <a:cs typeface="Calibri"/>
              </a:rPr>
              <a:t>is</a:t>
            </a:r>
            <a:r>
              <a:rPr sz="2000" spc="-35" dirty="0">
                <a:latin typeface="Calibri"/>
                <a:cs typeface="Calibri"/>
              </a:rPr>
              <a:t> </a:t>
            </a:r>
            <a:r>
              <a:rPr sz="2000" spc="-10" dirty="0">
                <a:latin typeface="Calibri"/>
                <a:cs typeface="Calibri"/>
              </a:rPr>
              <a:t>comfortable </a:t>
            </a:r>
            <a:r>
              <a:rPr sz="2000" dirty="0">
                <a:latin typeface="Calibri"/>
                <a:cs typeface="Calibri"/>
              </a:rPr>
              <a:t>sharing</a:t>
            </a:r>
            <a:r>
              <a:rPr sz="2000" spc="-15" dirty="0">
                <a:latin typeface="Calibri"/>
                <a:cs typeface="Calibri"/>
              </a:rPr>
              <a:t> </a:t>
            </a:r>
            <a:r>
              <a:rPr sz="2000" dirty="0">
                <a:latin typeface="Calibri"/>
                <a:cs typeface="Calibri"/>
              </a:rPr>
              <a:t>and</a:t>
            </a:r>
            <a:r>
              <a:rPr sz="2000" spc="-25" dirty="0">
                <a:latin typeface="Calibri"/>
                <a:cs typeface="Calibri"/>
              </a:rPr>
              <a:t> </a:t>
            </a:r>
            <a:r>
              <a:rPr sz="2000" spc="-10" dirty="0">
                <a:latin typeface="Calibri"/>
                <a:cs typeface="Calibri"/>
              </a:rPr>
              <a:t>contributing </a:t>
            </a:r>
            <a:r>
              <a:rPr sz="2000" dirty="0">
                <a:latin typeface="Calibri"/>
                <a:cs typeface="Calibri"/>
              </a:rPr>
              <a:t>their</a:t>
            </a:r>
            <a:r>
              <a:rPr sz="2000" spc="-25" dirty="0">
                <a:latin typeface="Calibri"/>
                <a:cs typeface="Calibri"/>
              </a:rPr>
              <a:t> </a:t>
            </a:r>
            <a:r>
              <a:rPr sz="2000" spc="-10" dirty="0">
                <a:latin typeface="Calibri"/>
                <a:cs typeface="Calibri"/>
              </a:rPr>
              <a:t>experiences.</a:t>
            </a:r>
            <a:endParaRPr sz="2000">
              <a:latin typeface="Calibri"/>
              <a:cs typeface="Calibri"/>
            </a:endParaRPr>
          </a:p>
        </p:txBody>
      </p:sp>
      <p:grpSp>
        <p:nvGrpSpPr>
          <p:cNvPr id="14" name="object 14"/>
          <p:cNvGrpSpPr/>
          <p:nvPr/>
        </p:nvGrpSpPr>
        <p:grpSpPr>
          <a:xfrm>
            <a:off x="8770366" y="2046477"/>
            <a:ext cx="3428365" cy="1308100"/>
            <a:chOff x="8770366" y="2046477"/>
            <a:chExt cx="3428365" cy="1308100"/>
          </a:xfrm>
        </p:grpSpPr>
        <p:sp>
          <p:nvSpPr>
            <p:cNvPr id="15" name="object 15"/>
            <p:cNvSpPr/>
            <p:nvPr/>
          </p:nvSpPr>
          <p:spPr>
            <a:xfrm>
              <a:off x="8776716" y="2052829"/>
              <a:ext cx="3415665" cy="1295400"/>
            </a:xfrm>
            <a:custGeom>
              <a:avLst/>
              <a:gdLst/>
              <a:ahLst/>
              <a:cxnLst/>
              <a:rect l="l" t="t" r="r" b="b"/>
              <a:pathLst>
                <a:path w="3415665" h="1295400">
                  <a:moveTo>
                    <a:pt x="2767584" y="0"/>
                  </a:moveTo>
                  <a:lnTo>
                    <a:pt x="2767584" y="323850"/>
                  </a:lnTo>
                  <a:lnTo>
                    <a:pt x="0" y="323850"/>
                  </a:lnTo>
                  <a:lnTo>
                    <a:pt x="0" y="971550"/>
                  </a:lnTo>
                  <a:lnTo>
                    <a:pt x="2767584" y="971550"/>
                  </a:lnTo>
                  <a:lnTo>
                    <a:pt x="2767584" y="1295400"/>
                  </a:lnTo>
                  <a:lnTo>
                    <a:pt x="3415284" y="647700"/>
                  </a:lnTo>
                  <a:lnTo>
                    <a:pt x="2767584" y="0"/>
                  </a:lnTo>
                  <a:close/>
                </a:path>
              </a:pathLst>
            </a:custGeom>
            <a:solidFill>
              <a:srgbClr val="203864"/>
            </a:solidFill>
          </p:spPr>
          <p:txBody>
            <a:bodyPr wrap="square" lIns="0" tIns="0" rIns="0" bIns="0" rtlCol="0"/>
            <a:lstStyle/>
            <a:p>
              <a:endParaRPr/>
            </a:p>
          </p:txBody>
        </p:sp>
        <p:sp>
          <p:nvSpPr>
            <p:cNvPr id="16" name="object 16"/>
            <p:cNvSpPr/>
            <p:nvPr/>
          </p:nvSpPr>
          <p:spPr>
            <a:xfrm>
              <a:off x="8776716" y="2052827"/>
              <a:ext cx="3415665" cy="1295400"/>
            </a:xfrm>
            <a:custGeom>
              <a:avLst/>
              <a:gdLst/>
              <a:ahLst/>
              <a:cxnLst/>
              <a:rect l="l" t="t" r="r" b="b"/>
              <a:pathLst>
                <a:path w="3415665" h="1295400">
                  <a:moveTo>
                    <a:pt x="0" y="323850"/>
                  </a:moveTo>
                  <a:lnTo>
                    <a:pt x="2767584" y="323850"/>
                  </a:lnTo>
                  <a:lnTo>
                    <a:pt x="2767584" y="0"/>
                  </a:lnTo>
                  <a:lnTo>
                    <a:pt x="3415284" y="647700"/>
                  </a:lnTo>
                  <a:lnTo>
                    <a:pt x="2767584" y="1295400"/>
                  </a:lnTo>
                  <a:lnTo>
                    <a:pt x="2767584" y="971550"/>
                  </a:lnTo>
                  <a:lnTo>
                    <a:pt x="0" y="971550"/>
                  </a:lnTo>
                  <a:lnTo>
                    <a:pt x="0" y="323850"/>
                  </a:lnTo>
                  <a:close/>
                </a:path>
              </a:pathLst>
            </a:custGeom>
            <a:ln w="12700">
              <a:solidFill>
                <a:srgbClr val="FFFFFF"/>
              </a:solidFill>
            </a:ln>
          </p:spPr>
          <p:txBody>
            <a:bodyPr wrap="square" lIns="0" tIns="0" rIns="0" bIns="0" rtlCol="0"/>
            <a:lstStyle/>
            <a:p>
              <a:endParaRPr/>
            </a:p>
          </p:txBody>
        </p:sp>
      </p:grpSp>
      <p:sp>
        <p:nvSpPr>
          <p:cNvPr id="17" name="object 17"/>
          <p:cNvSpPr txBox="1"/>
          <p:nvPr/>
        </p:nvSpPr>
        <p:spPr>
          <a:xfrm>
            <a:off x="8854739" y="2411743"/>
            <a:ext cx="80073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Equity</a:t>
            </a:r>
            <a:endParaRPr sz="2400">
              <a:latin typeface="Calibri"/>
              <a:cs typeface="Calibri"/>
            </a:endParaRPr>
          </a:p>
        </p:txBody>
      </p:sp>
      <p:sp>
        <p:nvSpPr>
          <p:cNvPr id="18" name="object 18"/>
          <p:cNvSpPr/>
          <p:nvPr/>
        </p:nvSpPr>
        <p:spPr>
          <a:xfrm>
            <a:off x="8776716" y="3052572"/>
            <a:ext cx="2738755" cy="2458720"/>
          </a:xfrm>
          <a:custGeom>
            <a:avLst/>
            <a:gdLst/>
            <a:ahLst/>
            <a:cxnLst/>
            <a:rect l="l" t="t" r="r" b="b"/>
            <a:pathLst>
              <a:path w="2738754" h="2458720">
                <a:moveTo>
                  <a:pt x="0" y="0"/>
                </a:moveTo>
                <a:lnTo>
                  <a:pt x="2738628" y="0"/>
                </a:lnTo>
                <a:lnTo>
                  <a:pt x="2738628" y="2458212"/>
                </a:lnTo>
                <a:lnTo>
                  <a:pt x="0" y="2458212"/>
                </a:lnTo>
                <a:lnTo>
                  <a:pt x="0" y="0"/>
                </a:lnTo>
                <a:close/>
              </a:path>
            </a:pathLst>
          </a:custGeom>
          <a:ln w="12700">
            <a:solidFill>
              <a:srgbClr val="4472C4"/>
            </a:solidFill>
          </a:ln>
        </p:spPr>
        <p:txBody>
          <a:bodyPr wrap="square" lIns="0" tIns="0" rIns="0" bIns="0" rtlCol="0"/>
          <a:lstStyle/>
          <a:p>
            <a:endParaRPr/>
          </a:p>
        </p:txBody>
      </p:sp>
      <p:sp>
        <p:nvSpPr>
          <p:cNvPr id="19" name="object 19"/>
          <p:cNvSpPr txBox="1"/>
          <p:nvPr/>
        </p:nvSpPr>
        <p:spPr>
          <a:xfrm>
            <a:off x="8839499" y="3071385"/>
            <a:ext cx="2524125" cy="2285365"/>
          </a:xfrm>
          <a:prstGeom prst="rect">
            <a:avLst/>
          </a:prstGeom>
        </p:spPr>
        <p:txBody>
          <a:bodyPr vert="horz" wrap="square" lIns="0" tIns="38735" rIns="0" bIns="0" rtlCol="0">
            <a:spAutoFit/>
          </a:bodyPr>
          <a:lstStyle/>
          <a:p>
            <a:pPr marL="12700" marR="5080" indent="-635">
              <a:lnSpc>
                <a:spcPct val="91600"/>
              </a:lnSpc>
              <a:spcBef>
                <a:spcPts val="305"/>
              </a:spcBef>
            </a:pPr>
            <a:r>
              <a:rPr sz="2000" dirty="0">
                <a:latin typeface="Calibri"/>
                <a:cs typeface="Calibri"/>
              </a:rPr>
              <a:t>At</a:t>
            </a:r>
            <a:r>
              <a:rPr sz="2000" spc="-40" dirty="0">
                <a:latin typeface="Calibri"/>
                <a:cs typeface="Calibri"/>
              </a:rPr>
              <a:t> </a:t>
            </a:r>
            <a:r>
              <a:rPr sz="2000" dirty="0">
                <a:latin typeface="Calibri"/>
                <a:cs typeface="Calibri"/>
              </a:rPr>
              <a:t>the</a:t>
            </a:r>
            <a:r>
              <a:rPr sz="2000" spc="-35" dirty="0">
                <a:latin typeface="Calibri"/>
                <a:cs typeface="Calibri"/>
              </a:rPr>
              <a:t> </a:t>
            </a:r>
            <a:r>
              <a:rPr sz="2000" i="1" dirty="0">
                <a:latin typeface="Calibri"/>
                <a:cs typeface="Calibri"/>
              </a:rPr>
              <a:t>Advanced</a:t>
            </a:r>
            <a:r>
              <a:rPr sz="2000" i="1" spc="-45" dirty="0">
                <a:latin typeface="Calibri"/>
                <a:cs typeface="Calibri"/>
              </a:rPr>
              <a:t> </a:t>
            </a:r>
            <a:r>
              <a:rPr sz="2000" spc="-10" dirty="0">
                <a:latin typeface="Calibri"/>
                <a:cs typeface="Calibri"/>
              </a:rPr>
              <a:t>stage, </a:t>
            </a:r>
            <a:r>
              <a:rPr sz="2000" spc="-25" dirty="0">
                <a:latin typeface="Calibri"/>
                <a:cs typeface="Calibri"/>
              </a:rPr>
              <a:t>PTAs</a:t>
            </a:r>
            <a:r>
              <a:rPr sz="2000" spc="-60" dirty="0">
                <a:latin typeface="Calibri"/>
                <a:cs typeface="Calibri"/>
              </a:rPr>
              <a:t> </a:t>
            </a:r>
            <a:r>
              <a:rPr sz="2000" dirty="0">
                <a:latin typeface="Calibri"/>
                <a:cs typeface="Calibri"/>
              </a:rPr>
              <a:t>are</a:t>
            </a:r>
            <a:r>
              <a:rPr sz="2000" spc="-65" dirty="0">
                <a:latin typeface="Calibri"/>
                <a:cs typeface="Calibri"/>
              </a:rPr>
              <a:t> </a:t>
            </a:r>
            <a:r>
              <a:rPr sz="2000" dirty="0">
                <a:latin typeface="Calibri"/>
                <a:cs typeface="Calibri"/>
              </a:rPr>
              <a:t>focused</a:t>
            </a:r>
            <a:r>
              <a:rPr sz="2000" spc="-75" dirty="0">
                <a:latin typeface="Calibri"/>
                <a:cs typeface="Calibri"/>
              </a:rPr>
              <a:t> </a:t>
            </a:r>
            <a:r>
              <a:rPr sz="2000" spc="-25" dirty="0">
                <a:latin typeface="Calibri"/>
                <a:cs typeface="Calibri"/>
              </a:rPr>
              <a:t>on </a:t>
            </a:r>
            <a:r>
              <a:rPr sz="2000" spc="-10" dirty="0">
                <a:latin typeface="Calibri"/>
                <a:cs typeface="Calibri"/>
              </a:rPr>
              <a:t>systems</a:t>
            </a:r>
            <a:r>
              <a:rPr sz="2000" spc="-45" dirty="0">
                <a:latin typeface="Calibri"/>
                <a:cs typeface="Calibri"/>
              </a:rPr>
              <a:t> </a:t>
            </a:r>
            <a:r>
              <a:rPr sz="2000" dirty="0">
                <a:latin typeface="Calibri"/>
                <a:cs typeface="Calibri"/>
              </a:rPr>
              <a:t>to</a:t>
            </a:r>
            <a:r>
              <a:rPr sz="2000" spc="-40" dirty="0">
                <a:latin typeface="Calibri"/>
                <a:cs typeface="Calibri"/>
              </a:rPr>
              <a:t> </a:t>
            </a:r>
            <a:r>
              <a:rPr sz="2000" spc="-10" dirty="0">
                <a:latin typeface="Calibri"/>
                <a:cs typeface="Calibri"/>
              </a:rPr>
              <a:t>improve equity.</a:t>
            </a:r>
            <a:r>
              <a:rPr sz="2000" spc="-55"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primary</a:t>
            </a:r>
            <a:r>
              <a:rPr sz="2000" spc="-30" dirty="0">
                <a:latin typeface="Calibri"/>
                <a:cs typeface="Calibri"/>
              </a:rPr>
              <a:t> </a:t>
            </a:r>
            <a:r>
              <a:rPr sz="2000" spc="-20" dirty="0">
                <a:latin typeface="Calibri"/>
                <a:cs typeface="Calibri"/>
              </a:rPr>
              <a:t>goal </a:t>
            </a:r>
            <a:r>
              <a:rPr sz="2000" dirty="0">
                <a:latin typeface="Calibri"/>
                <a:cs typeface="Calibri"/>
              </a:rPr>
              <a:t>is</a:t>
            </a:r>
            <a:r>
              <a:rPr sz="2000" spc="-15" dirty="0">
                <a:latin typeface="Calibri"/>
                <a:cs typeface="Calibri"/>
              </a:rPr>
              <a:t> </a:t>
            </a:r>
            <a:r>
              <a:rPr sz="2000" spc="-10" dirty="0">
                <a:latin typeface="Calibri"/>
                <a:cs typeface="Calibri"/>
              </a:rPr>
              <a:t>integration</a:t>
            </a:r>
            <a:r>
              <a:rPr sz="2000" spc="-20" dirty="0">
                <a:latin typeface="Calibri"/>
                <a:cs typeface="Calibri"/>
              </a:rPr>
              <a:t> </a:t>
            </a:r>
            <a:r>
              <a:rPr sz="2000" dirty="0">
                <a:latin typeface="Calibri"/>
                <a:cs typeface="Calibri"/>
              </a:rPr>
              <a:t>of</a:t>
            </a:r>
            <a:r>
              <a:rPr sz="2000" spc="-20" dirty="0">
                <a:latin typeface="Calibri"/>
                <a:cs typeface="Calibri"/>
              </a:rPr>
              <a:t> </a:t>
            </a:r>
            <a:r>
              <a:rPr sz="2000" spc="-25" dirty="0">
                <a:latin typeface="Calibri"/>
                <a:cs typeface="Calibri"/>
              </a:rPr>
              <a:t>an </a:t>
            </a:r>
            <a:r>
              <a:rPr sz="2000" dirty="0">
                <a:latin typeface="Calibri"/>
                <a:cs typeface="Calibri"/>
              </a:rPr>
              <a:t>equity</a:t>
            </a:r>
            <a:r>
              <a:rPr sz="2000" spc="-45" dirty="0">
                <a:latin typeface="Calibri"/>
                <a:cs typeface="Calibri"/>
              </a:rPr>
              <a:t> </a:t>
            </a:r>
            <a:r>
              <a:rPr sz="2000" dirty="0">
                <a:latin typeface="Calibri"/>
                <a:cs typeface="Calibri"/>
              </a:rPr>
              <a:t>lens</a:t>
            </a:r>
            <a:r>
              <a:rPr sz="2000" spc="-25" dirty="0">
                <a:latin typeface="Calibri"/>
                <a:cs typeface="Calibri"/>
              </a:rPr>
              <a:t> </a:t>
            </a:r>
            <a:r>
              <a:rPr sz="2000" dirty="0">
                <a:latin typeface="Calibri"/>
                <a:cs typeface="Calibri"/>
              </a:rPr>
              <a:t>into</a:t>
            </a:r>
            <a:r>
              <a:rPr sz="2000" spc="-25" dirty="0">
                <a:latin typeface="Calibri"/>
                <a:cs typeface="Calibri"/>
              </a:rPr>
              <a:t> all </a:t>
            </a:r>
            <a:r>
              <a:rPr sz="2000" dirty="0">
                <a:latin typeface="Calibri"/>
                <a:cs typeface="Calibri"/>
              </a:rPr>
              <a:t>aspects</a:t>
            </a:r>
            <a:r>
              <a:rPr sz="2000" spc="-30" dirty="0">
                <a:latin typeface="Calibri"/>
                <a:cs typeface="Calibri"/>
              </a:rPr>
              <a:t> </a:t>
            </a:r>
            <a:r>
              <a:rPr sz="2000" dirty="0">
                <a:latin typeface="Calibri"/>
                <a:cs typeface="Calibri"/>
              </a:rPr>
              <a:t>of</a:t>
            </a:r>
            <a:r>
              <a:rPr sz="2000" spc="-20" dirty="0">
                <a:latin typeface="Calibri"/>
                <a:cs typeface="Calibri"/>
              </a:rPr>
              <a:t> </a:t>
            </a:r>
            <a:r>
              <a:rPr sz="2000" spc="-25" dirty="0">
                <a:latin typeface="Calibri"/>
                <a:cs typeface="Calibri"/>
              </a:rPr>
              <a:t>the </a:t>
            </a:r>
            <a:r>
              <a:rPr sz="2000" spc="-10" dirty="0">
                <a:latin typeface="Calibri"/>
                <a:cs typeface="Calibri"/>
              </a:rPr>
              <a:t>association’s</a:t>
            </a:r>
            <a:r>
              <a:rPr sz="2000" spc="-70" dirty="0">
                <a:latin typeface="Calibri"/>
                <a:cs typeface="Calibri"/>
              </a:rPr>
              <a:t> </a:t>
            </a:r>
            <a:r>
              <a:rPr sz="2000" spc="-20" dirty="0">
                <a:latin typeface="Calibri"/>
                <a:cs typeface="Calibri"/>
              </a:rPr>
              <a:t>work.</a:t>
            </a:r>
            <a:endParaRPr sz="2000">
              <a:latin typeface="Calibri"/>
              <a:cs typeface="Calibri"/>
            </a:endParaRPr>
          </a:p>
        </p:txBody>
      </p:sp>
      <p:grpSp>
        <p:nvGrpSpPr>
          <p:cNvPr id="20" name="object 20"/>
          <p:cNvGrpSpPr/>
          <p:nvPr/>
        </p:nvGrpSpPr>
        <p:grpSpPr>
          <a:xfrm>
            <a:off x="298450" y="848615"/>
            <a:ext cx="3062605" cy="1581150"/>
            <a:chOff x="298450" y="848615"/>
            <a:chExt cx="3062605" cy="1581150"/>
          </a:xfrm>
        </p:grpSpPr>
        <p:sp>
          <p:nvSpPr>
            <p:cNvPr id="21" name="object 21"/>
            <p:cNvSpPr/>
            <p:nvPr/>
          </p:nvSpPr>
          <p:spPr>
            <a:xfrm>
              <a:off x="304800" y="854965"/>
              <a:ext cx="3049905" cy="1568450"/>
            </a:xfrm>
            <a:custGeom>
              <a:avLst/>
              <a:gdLst/>
              <a:ahLst/>
              <a:cxnLst/>
              <a:rect l="l" t="t" r="r" b="b"/>
              <a:pathLst>
                <a:path w="3049904" h="1568450">
                  <a:moveTo>
                    <a:pt x="2265426" y="0"/>
                  </a:moveTo>
                  <a:lnTo>
                    <a:pt x="2265426" y="392049"/>
                  </a:lnTo>
                  <a:lnTo>
                    <a:pt x="0" y="392049"/>
                  </a:lnTo>
                  <a:lnTo>
                    <a:pt x="0" y="1176147"/>
                  </a:lnTo>
                  <a:lnTo>
                    <a:pt x="2265426" y="1176147"/>
                  </a:lnTo>
                  <a:lnTo>
                    <a:pt x="2265426" y="1568196"/>
                  </a:lnTo>
                  <a:lnTo>
                    <a:pt x="3049524" y="784098"/>
                  </a:lnTo>
                  <a:lnTo>
                    <a:pt x="2265426" y="0"/>
                  </a:lnTo>
                  <a:close/>
                </a:path>
              </a:pathLst>
            </a:custGeom>
            <a:solidFill>
              <a:srgbClr val="203864"/>
            </a:solidFill>
          </p:spPr>
          <p:txBody>
            <a:bodyPr wrap="square" lIns="0" tIns="0" rIns="0" bIns="0" rtlCol="0"/>
            <a:lstStyle/>
            <a:p>
              <a:endParaRPr/>
            </a:p>
          </p:txBody>
        </p:sp>
        <p:sp>
          <p:nvSpPr>
            <p:cNvPr id="22" name="object 22"/>
            <p:cNvSpPr/>
            <p:nvPr/>
          </p:nvSpPr>
          <p:spPr>
            <a:xfrm>
              <a:off x="304800" y="854965"/>
              <a:ext cx="3049905" cy="1568450"/>
            </a:xfrm>
            <a:custGeom>
              <a:avLst/>
              <a:gdLst/>
              <a:ahLst/>
              <a:cxnLst/>
              <a:rect l="l" t="t" r="r" b="b"/>
              <a:pathLst>
                <a:path w="3049904" h="1568450">
                  <a:moveTo>
                    <a:pt x="0" y="392049"/>
                  </a:moveTo>
                  <a:lnTo>
                    <a:pt x="2265426" y="392049"/>
                  </a:lnTo>
                  <a:lnTo>
                    <a:pt x="2265426" y="0"/>
                  </a:lnTo>
                  <a:lnTo>
                    <a:pt x="3049524" y="784098"/>
                  </a:lnTo>
                  <a:lnTo>
                    <a:pt x="2265426" y="1568196"/>
                  </a:lnTo>
                  <a:lnTo>
                    <a:pt x="2265426" y="1176147"/>
                  </a:lnTo>
                  <a:lnTo>
                    <a:pt x="0" y="1176147"/>
                  </a:lnTo>
                  <a:lnTo>
                    <a:pt x="0" y="392049"/>
                  </a:lnTo>
                  <a:close/>
                </a:path>
              </a:pathLst>
            </a:custGeom>
            <a:ln w="12700">
              <a:solidFill>
                <a:srgbClr val="FFFFFF"/>
              </a:solidFill>
            </a:ln>
          </p:spPr>
          <p:txBody>
            <a:bodyPr wrap="square" lIns="0" tIns="0" rIns="0" bIns="0" rtlCol="0"/>
            <a:lstStyle/>
            <a:p>
              <a:endParaRPr/>
            </a:p>
          </p:txBody>
        </p:sp>
      </p:grpSp>
      <p:sp>
        <p:nvSpPr>
          <p:cNvPr id="23" name="object 23"/>
          <p:cNvSpPr txBox="1"/>
          <p:nvPr/>
        </p:nvSpPr>
        <p:spPr>
          <a:xfrm>
            <a:off x="375485" y="1432620"/>
            <a:ext cx="2273935" cy="360680"/>
          </a:xfrm>
          <a:prstGeom prst="rect">
            <a:avLst/>
          </a:prstGeom>
        </p:spPr>
        <p:txBody>
          <a:bodyPr vert="horz" wrap="square" lIns="0" tIns="12065" rIns="0" bIns="0" rtlCol="0">
            <a:spAutoFit/>
          </a:bodyPr>
          <a:lstStyle/>
          <a:p>
            <a:pPr marL="12700">
              <a:lnSpc>
                <a:spcPct val="100000"/>
              </a:lnSpc>
              <a:spcBef>
                <a:spcPts val="95"/>
              </a:spcBef>
            </a:pPr>
            <a:r>
              <a:rPr sz="2200" spc="-20" dirty="0">
                <a:solidFill>
                  <a:srgbClr val="FFFFFF"/>
                </a:solidFill>
                <a:latin typeface="Calibri"/>
                <a:cs typeface="Calibri"/>
              </a:rPr>
              <a:t>Color/Identity-</a:t>
            </a:r>
            <a:r>
              <a:rPr sz="2200" spc="-10" dirty="0">
                <a:solidFill>
                  <a:srgbClr val="FFFFFF"/>
                </a:solidFill>
                <a:latin typeface="Calibri"/>
                <a:cs typeface="Calibri"/>
              </a:rPr>
              <a:t>Blind</a:t>
            </a:r>
            <a:endParaRPr sz="2200">
              <a:latin typeface="Calibri"/>
              <a:cs typeface="Calibri"/>
            </a:endParaRPr>
          </a:p>
        </p:txBody>
      </p:sp>
      <p:sp>
        <p:nvSpPr>
          <p:cNvPr id="24" name="object 24"/>
          <p:cNvSpPr/>
          <p:nvPr/>
        </p:nvSpPr>
        <p:spPr>
          <a:xfrm>
            <a:off x="246888" y="1969007"/>
            <a:ext cx="3049905" cy="2528570"/>
          </a:xfrm>
          <a:custGeom>
            <a:avLst/>
            <a:gdLst/>
            <a:ahLst/>
            <a:cxnLst/>
            <a:rect l="l" t="t" r="r" b="b"/>
            <a:pathLst>
              <a:path w="3049904" h="2528570">
                <a:moveTo>
                  <a:pt x="0" y="0"/>
                </a:moveTo>
                <a:lnTo>
                  <a:pt x="3049524" y="0"/>
                </a:lnTo>
                <a:lnTo>
                  <a:pt x="3049524" y="2528316"/>
                </a:lnTo>
                <a:lnTo>
                  <a:pt x="0" y="2528316"/>
                </a:lnTo>
                <a:lnTo>
                  <a:pt x="0" y="0"/>
                </a:lnTo>
                <a:close/>
              </a:path>
            </a:pathLst>
          </a:custGeom>
          <a:ln w="12700">
            <a:solidFill>
              <a:srgbClr val="4472C4"/>
            </a:solidFill>
          </a:ln>
        </p:spPr>
        <p:txBody>
          <a:bodyPr wrap="square" lIns="0" tIns="0" rIns="0" bIns="0" rtlCol="0"/>
          <a:lstStyle/>
          <a:p>
            <a:endParaRPr/>
          </a:p>
        </p:txBody>
      </p:sp>
      <p:sp>
        <p:nvSpPr>
          <p:cNvPr id="25" name="object 25"/>
          <p:cNvSpPr txBox="1"/>
          <p:nvPr/>
        </p:nvSpPr>
        <p:spPr>
          <a:xfrm>
            <a:off x="313823" y="1989946"/>
            <a:ext cx="2783840" cy="2397125"/>
          </a:xfrm>
          <a:prstGeom prst="rect">
            <a:avLst/>
          </a:prstGeom>
        </p:spPr>
        <p:txBody>
          <a:bodyPr vert="horz" wrap="square" lIns="0" tIns="39370" rIns="0" bIns="0" rtlCol="0">
            <a:spAutoFit/>
          </a:bodyPr>
          <a:lstStyle/>
          <a:p>
            <a:pPr marL="12700" marR="5080">
              <a:lnSpc>
                <a:spcPct val="91600"/>
              </a:lnSpc>
              <a:spcBef>
                <a:spcPts val="310"/>
              </a:spcBef>
            </a:pPr>
            <a:r>
              <a:rPr sz="2100" dirty="0">
                <a:latin typeface="Calibri"/>
                <a:cs typeface="Calibri"/>
              </a:rPr>
              <a:t>At</a:t>
            </a:r>
            <a:r>
              <a:rPr sz="2100" spc="-35" dirty="0">
                <a:latin typeface="Calibri"/>
                <a:cs typeface="Calibri"/>
              </a:rPr>
              <a:t> </a:t>
            </a:r>
            <a:r>
              <a:rPr sz="2100" dirty="0">
                <a:latin typeface="Calibri"/>
                <a:cs typeface="Calibri"/>
              </a:rPr>
              <a:t>the</a:t>
            </a:r>
            <a:r>
              <a:rPr sz="2100" spc="-40" dirty="0">
                <a:latin typeface="Calibri"/>
                <a:cs typeface="Calibri"/>
              </a:rPr>
              <a:t> </a:t>
            </a:r>
            <a:r>
              <a:rPr sz="2100" i="1" dirty="0">
                <a:latin typeface="Calibri"/>
                <a:cs typeface="Calibri"/>
              </a:rPr>
              <a:t>Beginning</a:t>
            </a:r>
            <a:r>
              <a:rPr sz="2100" i="1" spc="-25" dirty="0">
                <a:latin typeface="Calibri"/>
                <a:cs typeface="Calibri"/>
              </a:rPr>
              <a:t> </a:t>
            </a:r>
            <a:r>
              <a:rPr sz="2100" spc="-10" dirty="0">
                <a:latin typeface="Calibri"/>
                <a:cs typeface="Calibri"/>
              </a:rPr>
              <a:t>stage, </a:t>
            </a:r>
            <a:r>
              <a:rPr sz="2100" spc="-25" dirty="0">
                <a:latin typeface="Calibri"/>
                <a:cs typeface="Calibri"/>
              </a:rPr>
              <a:t>PTAs</a:t>
            </a:r>
            <a:r>
              <a:rPr sz="2100" spc="-40" dirty="0">
                <a:latin typeface="Calibri"/>
                <a:cs typeface="Calibri"/>
              </a:rPr>
              <a:t> </a:t>
            </a:r>
            <a:r>
              <a:rPr sz="2100" dirty="0">
                <a:latin typeface="Calibri"/>
                <a:cs typeface="Calibri"/>
              </a:rPr>
              <a:t>are</a:t>
            </a:r>
            <a:r>
              <a:rPr sz="2100" spc="-65" dirty="0">
                <a:latin typeface="Calibri"/>
                <a:cs typeface="Calibri"/>
              </a:rPr>
              <a:t> </a:t>
            </a:r>
            <a:r>
              <a:rPr sz="2100" spc="-25" dirty="0">
                <a:latin typeface="Calibri"/>
                <a:cs typeface="Calibri"/>
              </a:rPr>
              <a:t>“color-</a:t>
            </a:r>
            <a:r>
              <a:rPr sz="2100" spc="-10" dirty="0">
                <a:latin typeface="Calibri"/>
                <a:cs typeface="Calibri"/>
              </a:rPr>
              <a:t>blind,”</a:t>
            </a:r>
            <a:r>
              <a:rPr sz="2100" spc="-50" dirty="0">
                <a:latin typeface="Calibri"/>
                <a:cs typeface="Calibri"/>
              </a:rPr>
              <a:t> </a:t>
            </a:r>
            <a:r>
              <a:rPr sz="2100" spc="-25" dirty="0">
                <a:latin typeface="Calibri"/>
                <a:cs typeface="Calibri"/>
              </a:rPr>
              <a:t>or </a:t>
            </a:r>
            <a:r>
              <a:rPr sz="2100" spc="-10" dirty="0">
                <a:latin typeface="Calibri"/>
                <a:cs typeface="Calibri"/>
              </a:rPr>
              <a:t>“identity-blind,”</a:t>
            </a:r>
            <a:r>
              <a:rPr sz="2100" spc="-30" dirty="0">
                <a:latin typeface="Calibri"/>
                <a:cs typeface="Calibri"/>
              </a:rPr>
              <a:t> </a:t>
            </a:r>
            <a:r>
              <a:rPr sz="2100" dirty="0">
                <a:latin typeface="Calibri"/>
                <a:cs typeface="Calibri"/>
              </a:rPr>
              <a:t>either</a:t>
            </a:r>
            <a:r>
              <a:rPr sz="2100" spc="-25" dirty="0">
                <a:latin typeface="Calibri"/>
                <a:cs typeface="Calibri"/>
              </a:rPr>
              <a:t> by </a:t>
            </a:r>
            <a:r>
              <a:rPr sz="2100" dirty="0">
                <a:latin typeface="Calibri"/>
                <a:cs typeface="Calibri"/>
              </a:rPr>
              <a:t>design</a:t>
            </a:r>
            <a:r>
              <a:rPr sz="2100" spc="-10" dirty="0">
                <a:latin typeface="Calibri"/>
                <a:cs typeface="Calibri"/>
              </a:rPr>
              <a:t> </a:t>
            </a:r>
            <a:r>
              <a:rPr sz="2100" dirty="0">
                <a:latin typeface="Calibri"/>
                <a:cs typeface="Calibri"/>
              </a:rPr>
              <a:t>or</a:t>
            </a:r>
            <a:r>
              <a:rPr sz="2100" spc="-35" dirty="0">
                <a:latin typeface="Calibri"/>
                <a:cs typeface="Calibri"/>
              </a:rPr>
              <a:t> </a:t>
            </a:r>
            <a:r>
              <a:rPr sz="2100" dirty="0">
                <a:latin typeface="Calibri"/>
                <a:cs typeface="Calibri"/>
              </a:rPr>
              <a:t>default</a:t>
            </a:r>
            <a:r>
              <a:rPr sz="2100" spc="-20" dirty="0">
                <a:latin typeface="Calibri"/>
                <a:cs typeface="Calibri"/>
              </a:rPr>
              <a:t> </a:t>
            </a:r>
            <a:r>
              <a:rPr sz="2100" dirty="0">
                <a:latin typeface="Calibri"/>
                <a:cs typeface="Calibri"/>
              </a:rPr>
              <a:t>and</a:t>
            </a:r>
            <a:r>
              <a:rPr sz="2100" spc="-30" dirty="0">
                <a:latin typeface="Calibri"/>
                <a:cs typeface="Calibri"/>
              </a:rPr>
              <a:t> </a:t>
            </a:r>
            <a:r>
              <a:rPr sz="2100" spc="-25" dirty="0">
                <a:latin typeface="Calibri"/>
                <a:cs typeface="Calibri"/>
              </a:rPr>
              <a:t>do </a:t>
            </a:r>
            <a:r>
              <a:rPr sz="2100" dirty="0">
                <a:latin typeface="Calibri"/>
                <a:cs typeface="Calibri"/>
              </a:rPr>
              <a:t>not</a:t>
            </a:r>
            <a:r>
              <a:rPr sz="2100" spc="-20" dirty="0">
                <a:latin typeface="Calibri"/>
                <a:cs typeface="Calibri"/>
              </a:rPr>
              <a:t> </a:t>
            </a:r>
            <a:r>
              <a:rPr sz="2100" dirty="0">
                <a:latin typeface="Calibri"/>
                <a:cs typeface="Calibri"/>
              </a:rPr>
              <a:t>lift</a:t>
            </a:r>
            <a:r>
              <a:rPr sz="2100" spc="-5" dirty="0">
                <a:latin typeface="Calibri"/>
                <a:cs typeface="Calibri"/>
              </a:rPr>
              <a:t> </a:t>
            </a:r>
            <a:r>
              <a:rPr sz="2100" dirty="0">
                <a:latin typeface="Calibri"/>
                <a:cs typeface="Calibri"/>
              </a:rPr>
              <a:t>up</a:t>
            </a:r>
            <a:r>
              <a:rPr sz="2100" spc="-5" dirty="0">
                <a:latin typeface="Calibri"/>
                <a:cs typeface="Calibri"/>
              </a:rPr>
              <a:t> </a:t>
            </a:r>
            <a:r>
              <a:rPr sz="2100" dirty="0">
                <a:latin typeface="Calibri"/>
                <a:cs typeface="Calibri"/>
              </a:rPr>
              <a:t>issues </a:t>
            </a:r>
            <a:r>
              <a:rPr sz="2100" spc="-25" dirty="0">
                <a:latin typeface="Calibri"/>
                <a:cs typeface="Calibri"/>
              </a:rPr>
              <a:t>of </a:t>
            </a:r>
            <a:r>
              <a:rPr sz="2100" spc="-20" dirty="0">
                <a:latin typeface="Calibri"/>
                <a:cs typeface="Calibri"/>
              </a:rPr>
              <a:t>diversity,</a:t>
            </a:r>
            <a:r>
              <a:rPr sz="2100" spc="-25" dirty="0">
                <a:latin typeface="Calibri"/>
                <a:cs typeface="Calibri"/>
              </a:rPr>
              <a:t> </a:t>
            </a:r>
            <a:r>
              <a:rPr sz="2100" dirty="0">
                <a:latin typeface="Calibri"/>
                <a:cs typeface="Calibri"/>
              </a:rPr>
              <a:t>inclusion,</a:t>
            </a:r>
            <a:r>
              <a:rPr sz="2100" spc="-20" dirty="0">
                <a:latin typeface="Calibri"/>
                <a:cs typeface="Calibri"/>
              </a:rPr>
              <a:t> </a:t>
            </a:r>
            <a:r>
              <a:rPr sz="2100" spc="-25" dirty="0">
                <a:latin typeface="Calibri"/>
                <a:cs typeface="Calibri"/>
              </a:rPr>
              <a:t>and </a:t>
            </a:r>
            <a:r>
              <a:rPr sz="2100" dirty="0">
                <a:latin typeface="Calibri"/>
                <a:cs typeface="Calibri"/>
              </a:rPr>
              <a:t>equity</a:t>
            </a:r>
            <a:r>
              <a:rPr sz="2100" spc="-25" dirty="0">
                <a:latin typeface="Calibri"/>
                <a:cs typeface="Calibri"/>
              </a:rPr>
              <a:t> </a:t>
            </a:r>
            <a:r>
              <a:rPr sz="2100" dirty="0">
                <a:latin typeface="Calibri"/>
                <a:cs typeface="Calibri"/>
              </a:rPr>
              <a:t>in</a:t>
            </a:r>
            <a:r>
              <a:rPr sz="2100" spc="-30" dirty="0">
                <a:latin typeface="Calibri"/>
                <a:cs typeface="Calibri"/>
              </a:rPr>
              <a:t> </a:t>
            </a:r>
            <a:r>
              <a:rPr sz="2100" dirty="0">
                <a:latin typeface="Calibri"/>
                <a:cs typeface="Calibri"/>
              </a:rPr>
              <a:t>any</a:t>
            </a:r>
            <a:r>
              <a:rPr sz="2100" spc="-25" dirty="0">
                <a:latin typeface="Calibri"/>
                <a:cs typeface="Calibri"/>
              </a:rPr>
              <a:t> </a:t>
            </a:r>
            <a:r>
              <a:rPr sz="2100" dirty="0">
                <a:latin typeface="Calibri"/>
                <a:cs typeface="Calibri"/>
              </a:rPr>
              <a:t>regular</a:t>
            </a:r>
            <a:r>
              <a:rPr sz="2100" spc="-30" dirty="0">
                <a:latin typeface="Calibri"/>
                <a:cs typeface="Calibri"/>
              </a:rPr>
              <a:t> </a:t>
            </a:r>
            <a:r>
              <a:rPr sz="2100" spc="-25" dirty="0">
                <a:latin typeface="Calibri"/>
                <a:cs typeface="Calibri"/>
              </a:rPr>
              <a:t>or </a:t>
            </a:r>
            <a:r>
              <a:rPr sz="2100" dirty="0">
                <a:latin typeface="Calibri"/>
                <a:cs typeface="Calibri"/>
              </a:rPr>
              <a:t>routine</a:t>
            </a:r>
            <a:r>
              <a:rPr sz="2100" spc="-55" dirty="0">
                <a:latin typeface="Calibri"/>
                <a:cs typeface="Calibri"/>
              </a:rPr>
              <a:t> </a:t>
            </a:r>
            <a:r>
              <a:rPr sz="2100" spc="-20" dirty="0">
                <a:latin typeface="Calibri"/>
                <a:cs typeface="Calibri"/>
              </a:rPr>
              <a:t>way.</a:t>
            </a:r>
            <a:endParaRPr sz="2100">
              <a:latin typeface="Calibri"/>
              <a:cs typeface="Calibri"/>
            </a:endParaRPr>
          </a:p>
        </p:txBody>
      </p:sp>
      <p:pic>
        <p:nvPicPr>
          <p:cNvPr id="26" name="object 26"/>
          <p:cNvPicPr/>
          <p:nvPr/>
        </p:nvPicPr>
        <p:blipFill>
          <a:blip r:embed="rId2" cstate="print"/>
          <a:stretch>
            <a:fillRect/>
          </a:stretch>
        </p:blipFill>
        <p:spPr>
          <a:xfrm>
            <a:off x="3602735" y="256032"/>
            <a:ext cx="5472683" cy="1118615"/>
          </a:xfrm>
          <a:prstGeom prst="rect">
            <a:avLst/>
          </a:prstGeom>
        </p:spPr>
      </p:pic>
      <p:sp>
        <p:nvSpPr>
          <p:cNvPr id="27" name="object 27"/>
          <p:cNvSpPr txBox="1">
            <a:spLocks noGrp="1"/>
          </p:cNvSpPr>
          <p:nvPr>
            <p:ph type="title"/>
          </p:nvPr>
        </p:nvSpPr>
        <p:spPr>
          <a:prstGeom prst="rect">
            <a:avLst/>
          </a:prstGeom>
        </p:spPr>
        <p:txBody>
          <a:bodyPr vert="horz" wrap="square" lIns="0" tIns="463843" rIns="0" bIns="0" rtlCol="0">
            <a:spAutoFit/>
          </a:bodyPr>
          <a:lstStyle/>
          <a:p>
            <a:pPr marL="2541270">
              <a:lnSpc>
                <a:spcPct val="100000"/>
              </a:lnSpc>
              <a:spcBef>
                <a:spcPts val="95"/>
              </a:spcBef>
            </a:pPr>
            <a:r>
              <a:rPr sz="4000" b="1" dirty="0">
                <a:latin typeface="Calibri"/>
                <a:cs typeface="Calibri"/>
              </a:rPr>
              <a:t>The</a:t>
            </a:r>
            <a:r>
              <a:rPr sz="4000" b="1" spc="-110" dirty="0">
                <a:latin typeface="Calibri"/>
                <a:cs typeface="Calibri"/>
              </a:rPr>
              <a:t> </a:t>
            </a:r>
            <a:r>
              <a:rPr sz="4000" b="1" dirty="0">
                <a:latin typeface="Calibri"/>
                <a:cs typeface="Calibri"/>
              </a:rPr>
              <a:t>DEI</a:t>
            </a:r>
            <a:r>
              <a:rPr sz="4000" b="1" spc="-90" dirty="0">
                <a:latin typeface="Calibri"/>
                <a:cs typeface="Calibri"/>
              </a:rPr>
              <a:t> </a:t>
            </a:r>
            <a:r>
              <a:rPr sz="4000" b="1" dirty="0">
                <a:latin typeface="Calibri"/>
                <a:cs typeface="Calibri"/>
              </a:rPr>
              <a:t>Journey</a:t>
            </a:r>
            <a:r>
              <a:rPr sz="4000" b="1" spc="-80" dirty="0">
                <a:latin typeface="Calibri"/>
                <a:cs typeface="Calibri"/>
              </a:rPr>
              <a:t> </a:t>
            </a:r>
            <a:r>
              <a:rPr sz="4000" b="1" dirty="0">
                <a:latin typeface="Calibri"/>
                <a:cs typeface="Calibri"/>
              </a:rPr>
              <a:t>at</a:t>
            </a:r>
            <a:r>
              <a:rPr sz="4000" b="1" spc="-95" dirty="0">
                <a:latin typeface="Calibri"/>
                <a:cs typeface="Calibri"/>
              </a:rPr>
              <a:t> </a:t>
            </a:r>
            <a:r>
              <a:rPr sz="4000" b="1" spc="-25" dirty="0">
                <a:latin typeface="Calibri"/>
                <a:cs typeface="Calibri"/>
              </a:rPr>
              <a:t>PTA</a:t>
            </a:r>
            <a:endParaRPr sz="40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69136" y="108204"/>
            <a:ext cx="9075419" cy="1231391"/>
          </a:xfrm>
          <a:prstGeom prst="rect">
            <a:avLst/>
          </a:prstGeom>
        </p:spPr>
      </p:pic>
      <p:sp>
        <p:nvSpPr>
          <p:cNvPr id="3" name="object 3"/>
          <p:cNvSpPr txBox="1">
            <a:spLocks noGrp="1"/>
          </p:cNvSpPr>
          <p:nvPr>
            <p:ph type="title"/>
          </p:nvPr>
        </p:nvSpPr>
        <p:spPr>
          <a:xfrm>
            <a:off x="1801893" y="237525"/>
            <a:ext cx="8373109" cy="696595"/>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2F5597"/>
                </a:solidFill>
                <a:latin typeface="Calibri"/>
                <a:cs typeface="Calibri"/>
              </a:rPr>
              <a:t>KNOW</a:t>
            </a:r>
            <a:r>
              <a:rPr sz="4400" b="0" spc="-110" dirty="0">
                <a:solidFill>
                  <a:srgbClr val="2F5597"/>
                </a:solidFill>
                <a:latin typeface="Calibri"/>
                <a:cs typeface="Calibri"/>
              </a:rPr>
              <a:t> </a:t>
            </a:r>
            <a:r>
              <a:rPr sz="4400" b="0" dirty="0">
                <a:solidFill>
                  <a:srgbClr val="2F5597"/>
                </a:solidFill>
                <a:latin typeface="Calibri"/>
                <a:cs typeface="Calibri"/>
              </a:rPr>
              <a:t>YOUR</a:t>
            </a:r>
            <a:r>
              <a:rPr sz="4400" b="0" spc="-70" dirty="0">
                <a:solidFill>
                  <a:srgbClr val="2F5597"/>
                </a:solidFill>
                <a:latin typeface="Calibri"/>
                <a:cs typeface="Calibri"/>
              </a:rPr>
              <a:t> </a:t>
            </a:r>
            <a:r>
              <a:rPr sz="4400" b="0" dirty="0">
                <a:solidFill>
                  <a:srgbClr val="2F5597"/>
                </a:solidFill>
                <a:latin typeface="Calibri"/>
                <a:cs typeface="Calibri"/>
              </a:rPr>
              <a:t>SCHOOL</a:t>
            </a:r>
            <a:r>
              <a:rPr sz="4400" b="0" spc="-95" dirty="0">
                <a:solidFill>
                  <a:srgbClr val="2F5597"/>
                </a:solidFill>
                <a:latin typeface="Calibri"/>
                <a:cs typeface="Calibri"/>
              </a:rPr>
              <a:t> </a:t>
            </a:r>
            <a:r>
              <a:rPr sz="4400" b="0" dirty="0">
                <a:solidFill>
                  <a:srgbClr val="2F5597"/>
                </a:solidFill>
                <a:latin typeface="Calibri"/>
                <a:cs typeface="Calibri"/>
              </a:rPr>
              <a:t>AND</a:t>
            </a:r>
            <a:r>
              <a:rPr sz="4400" b="0" spc="-80" dirty="0">
                <a:solidFill>
                  <a:srgbClr val="2F5597"/>
                </a:solidFill>
                <a:latin typeface="Calibri"/>
                <a:cs typeface="Calibri"/>
              </a:rPr>
              <a:t> </a:t>
            </a:r>
            <a:r>
              <a:rPr sz="4400" b="0" spc="-60" dirty="0">
                <a:solidFill>
                  <a:srgbClr val="2F5597"/>
                </a:solidFill>
                <a:latin typeface="Calibri"/>
                <a:cs typeface="Calibri"/>
              </a:rPr>
              <a:t>PTA</a:t>
            </a:r>
            <a:r>
              <a:rPr sz="4400" b="0" spc="-75" dirty="0">
                <a:solidFill>
                  <a:srgbClr val="2F5597"/>
                </a:solidFill>
                <a:latin typeface="Calibri"/>
                <a:cs typeface="Calibri"/>
              </a:rPr>
              <a:t> </a:t>
            </a:r>
            <a:r>
              <a:rPr sz="4400" b="0" spc="-160" dirty="0">
                <a:solidFill>
                  <a:srgbClr val="2F5597"/>
                </a:solidFill>
                <a:latin typeface="Calibri"/>
                <a:cs typeface="Calibri"/>
              </a:rPr>
              <a:t>DATA</a:t>
            </a:r>
            <a:endParaRPr sz="4400">
              <a:latin typeface="Calibri"/>
              <a:cs typeface="Calibri"/>
            </a:endParaRPr>
          </a:p>
        </p:txBody>
      </p:sp>
      <p:grpSp>
        <p:nvGrpSpPr>
          <p:cNvPr id="4" name="object 4"/>
          <p:cNvGrpSpPr/>
          <p:nvPr/>
        </p:nvGrpSpPr>
        <p:grpSpPr>
          <a:xfrm>
            <a:off x="5841492" y="1342644"/>
            <a:ext cx="6175375" cy="4415155"/>
            <a:chOff x="5841492" y="1342644"/>
            <a:chExt cx="6175375" cy="4415155"/>
          </a:xfrm>
        </p:grpSpPr>
        <p:pic>
          <p:nvPicPr>
            <p:cNvPr id="5" name="object 5"/>
            <p:cNvPicPr/>
            <p:nvPr/>
          </p:nvPicPr>
          <p:blipFill>
            <a:blip r:embed="rId3" cstate="print"/>
            <a:stretch>
              <a:fillRect/>
            </a:stretch>
          </p:blipFill>
          <p:spPr>
            <a:xfrm>
              <a:off x="5841492" y="1342644"/>
              <a:ext cx="6175247" cy="4415027"/>
            </a:xfrm>
            <a:prstGeom prst="rect">
              <a:avLst/>
            </a:prstGeom>
          </p:spPr>
        </p:pic>
        <p:sp>
          <p:nvSpPr>
            <p:cNvPr id="6" name="object 6"/>
            <p:cNvSpPr/>
            <p:nvPr/>
          </p:nvSpPr>
          <p:spPr>
            <a:xfrm>
              <a:off x="5884163" y="1365504"/>
              <a:ext cx="6090285" cy="4330065"/>
            </a:xfrm>
            <a:custGeom>
              <a:avLst/>
              <a:gdLst/>
              <a:ahLst/>
              <a:cxnLst/>
              <a:rect l="l" t="t" r="r" b="b"/>
              <a:pathLst>
                <a:path w="6090284" h="4330065">
                  <a:moveTo>
                    <a:pt x="6089903" y="0"/>
                  </a:moveTo>
                  <a:lnTo>
                    <a:pt x="0" y="0"/>
                  </a:lnTo>
                  <a:lnTo>
                    <a:pt x="0" y="4329684"/>
                  </a:lnTo>
                  <a:lnTo>
                    <a:pt x="6089903" y="4329684"/>
                  </a:lnTo>
                  <a:lnTo>
                    <a:pt x="6089903" y="0"/>
                  </a:lnTo>
                  <a:close/>
                </a:path>
              </a:pathLst>
            </a:custGeom>
            <a:solidFill>
              <a:srgbClr val="FFFFFF"/>
            </a:solidFill>
          </p:spPr>
          <p:txBody>
            <a:bodyPr wrap="square" lIns="0" tIns="0" rIns="0" bIns="0" rtlCol="0"/>
            <a:lstStyle/>
            <a:p>
              <a:endParaRPr/>
            </a:p>
          </p:txBody>
        </p:sp>
        <p:pic>
          <p:nvPicPr>
            <p:cNvPr id="7" name="object 7"/>
            <p:cNvPicPr/>
            <p:nvPr/>
          </p:nvPicPr>
          <p:blipFill>
            <a:blip r:embed="rId4" cstate="print"/>
            <a:stretch>
              <a:fillRect/>
            </a:stretch>
          </p:blipFill>
          <p:spPr>
            <a:xfrm>
              <a:off x="8929360" y="1776463"/>
              <a:ext cx="705253" cy="1754116"/>
            </a:xfrm>
            <a:prstGeom prst="rect">
              <a:avLst/>
            </a:prstGeom>
          </p:spPr>
        </p:pic>
        <p:pic>
          <p:nvPicPr>
            <p:cNvPr id="8" name="object 8"/>
            <p:cNvPicPr/>
            <p:nvPr/>
          </p:nvPicPr>
          <p:blipFill>
            <a:blip r:embed="rId5" cstate="print"/>
            <a:stretch>
              <a:fillRect/>
            </a:stretch>
          </p:blipFill>
          <p:spPr>
            <a:xfrm>
              <a:off x="7174928" y="1776463"/>
              <a:ext cx="3508863" cy="3508102"/>
            </a:xfrm>
            <a:prstGeom prst="rect">
              <a:avLst/>
            </a:prstGeom>
          </p:spPr>
        </p:pic>
        <p:sp>
          <p:nvSpPr>
            <p:cNvPr id="9" name="object 9"/>
            <p:cNvSpPr/>
            <p:nvPr/>
          </p:nvSpPr>
          <p:spPr>
            <a:xfrm>
              <a:off x="8340851" y="1583436"/>
              <a:ext cx="350520" cy="208915"/>
            </a:xfrm>
            <a:custGeom>
              <a:avLst/>
              <a:gdLst/>
              <a:ahLst/>
              <a:cxnLst/>
              <a:rect l="l" t="t" r="r" b="b"/>
              <a:pathLst>
                <a:path w="350520" h="208914">
                  <a:moveTo>
                    <a:pt x="350520" y="208787"/>
                  </a:moveTo>
                  <a:lnTo>
                    <a:pt x="56388" y="0"/>
                  </a:lnTo>
                  <a:lnTo>
                    <a:pt x="0" y="0"/>
                  </a:lnTo>
                </a:path>
              </a:pathLst>
            </a:custGeom>
            <a:ln w="6350">
              <a:solidFill>
                <a:srgbClr val="000000"/>
              </a:solidFill>
            </a:ln>
          </p:spPr>
          <p:txBody>
            <a:bodyPr wrap="square" lIns="0" tIns="0" rIns="0" bIns="0" rtlCol="0"/>
            <a:lstStyle/>
            <a:p>
              <a:endParaRPr/>
            </a:p>
          </p:txBody>
        </p:sp>
      </p:grpSp>
      <p:sp>
        <p:nvSpPr>
          <p:cNvPr id="10" name="object 10"/>
          <p:cNvSpPr txBox="1"/>
          <p:nvPr/>
        </p:nvSpPr>
        <p:spPr>
          <a:xfrm>
            <a:off x="9046223" y="1887302"/>
            <a:ext cx="407034" cy="457834"/>
          </a:xfrm>
          <a:prstGeom prst="rect">
            <a:avLst/>
          </a:prstGeom>
        </p:spPr>
        <p:txBody>
          <a:bodyPr vert="horz" wrap="square" lIns="0" tIns="8255" rIns="0" bIns="0" rtlCol="0">
            <a:spAutoFit/>
          </a:bodyPr>
          <a:lstStyle/>
          <a:p>
            <a:pPr marL="86360" marR="5080" indent="-86995">
              <a:lnSpc>
                <a:spcPct val="102099"/>
              </a:lnSpc>
              <a:spcBef>
                <a:spcPts val="65"/>
              </a:spcBef>
            </a:pPr>
            <a:r>
              <a:rPr sz="1400" spc="-10" dirty="0">
                <a:solidFill>
                  <a:srgbClr val="1F4E79"/>
                </a:solidFill>
                <a:latin typeface="Calibri"/>
                <a:cs typeface="Calibri"/>
              </a:rPr>
              <a:t>Asian </a:t>
            </a:r>
            <a:r>
              <a:rPr sz="1400" spc="-25" dirty="0">
                <a:solidFill>
                  <a:srgbClr val="1F4E79"/>
                </a:solidFill>
                <a:latin typeface="Calibri"/>
                <a:cs typeface="Calibri"/>
              </a:rPr>
              <a:t>6%</a:t>
            </a:r>
            <a:endParaRPr sz="1400">
              <a:latin typeface="Calibri"/>
              <a:cs typeface="Calibri"/>
            </a:endParaRPr>
          </a:p>
        </p:txBody>
      </p:sp>
      <p:sp>
        <p:nvSpPr>
          <p:cNvPr id="11" name="object 11"/>
          <p:cNvSpPr txBox="1"/>
          <p:nvPr/>
        </p:nvSpPr>
        <p:spPr>
          <a:xfrm>
            <a:off x="9197072" y="3291121"/>
            <a:ext cx="1430020" cy="457834"/>
          </a:xfrm>
          <a:prstGeom prst="rect">
            <a:avLst/>
          </a:prstGeom>
        </p:spPr>
        <p:txBody>
          <a:bodyPr vert="horz" wrap="square" lIns="0" tIns="13335" rIns="0" bIns="0" rtlCol="0">
            <a:spAutoFit/>
          </a:bodyPr>
          <a:lstStyle/>
          <a:p>
            <a:pPr marR="5080" algn="ctr">
              <a:lnSpc>
                <a:spcPct val="100000"/>
              </a:lnSpc>
              <a:spcBef>
                <a:spcPts val="105"/>
              </a:spcBef>
            </a:pPr>
            <a:r>
              <a:rPr sz="1400" spc="-10" dirty="0">
                <a:solidFill>
                  <a:srgbClr val="1F4E79"/>
                </a:solidFill>
                <a:latin typeface="Calibri"/>
                <a:cs typeface="Calibri"/>
              </a:rPr>
              <a:t>Black/African</a:t>
            </a:r>
            <a:r>
              <a:rPr sz="1400" spc="5" dirty="0">
                <a:solidFill>
                  <a:srgbClr val="1F4E79"/>
                </a:solidFill>
                <a:latin typeface="Calibri"/>
                <a:cs typeface="Calibri"/>
              </a:rPr>
              <a:t> </a:t>
            </a:r>
            <a:r>
              <a:rPr sz="1400" spc="-30" dirty="0">
                <a:solidFill>
                  <a:srgbClr val="1F4E79"/>
                </a:solidFill>
                <a:latin typeface="Calibri"/>
                <a:cs typeface="Calibri"/>
              </a:rPr>
              <a:t>Amer.</a:t>
            </a:r>
            <a:endParaRPr sz="1400">
              <a:latin typeface="Calibri"/>
              <a:cs typeface="Calibri"/>
            </a:endParaRPr>
          </a:p>
          <a:p>
            <a:pPr marR="5080" algn="ctr">
              <a:lnSpc>
                <a:spcPct val="100000"/>
              </a:lnSpc>
              <a:spcBef>
                <a:spcPts val="35"/>
              </a:spcBef>
            </a:pPr>
            <a:r>
              <a:rPr sz="1400" spc="-25" dirty="0">
                <a:solidFill>
                  <a:srgbClr val="1F4E79"/>
                </a:solidFill>
                <a:latin typeface="Calibri"/>
                <a:cs typeface="Calibri"/>
              </a:rPr>
              <a:t>35%</a:t>
            </a:r>
            <a:endParaRPr sz="1400">
              <a:latin typeface="Calibri"/>
              <a:cs typeface="Calibri"/>
            </a:endParaRPr>
          </a:p>
        </p:txBody>
      </p:sp>
      <p:sp>
        <p:nvSpPr>
          <p:cNvPr id="12" name="object 12"/>
          <p:cNvSpPr txBox="1"/>
          <p:nvPr/>
        </p:nvSpPr>
        <p:spPr>
          <a:xfrm>
            <a:off x="8488119" y="4614523"/>
            <a:ext cx="1136650" cy="457834"/>
          </a:xfrm>
          <a:prstGeom prst="rect">
            <a:avLst/>
          </a:prstGeom>
        </p:spPr>
        <p:txBody>
          <a:bodyPr vert="horz" wrap="square" lIns="0" tIns="8255" rIns="0" bIns="0" rtlCol="0">
            <a:spAutoFit/>
          </a:bodyPr>
          <a:lstStyle/>
          <a:p>
            <a:pPr marL="408305" marR="5080" indent="-408940">
              <a:lnSpc>
                <a:spcPct val="102099"/>
              </a:lnSpc>
              <a:spcBef>
                <a:spcPts val="65"/>
              </a:spcBef>
            </a:pPr>
            <a:r>
              <a:rPr sz="1400" spc="-10" dirty="0">
                <a:solidFill>
                  <a:srgbClr val="1F4E79"/>
                </a:solidFill>
                <a:latin typeface="Calibri"/>
                <a:cs typeface="Calibri"/>
              </a:rPr>
              <a:t>Hispanic/Latino </a:t>
            </a:r>
            <a:r>
              <a:rPr sz="1400" spc="-25" dirty="0">
                <a:solidFill>
                  <a:srgbClr val="1F4E79"/>
                </a:solidFill>
                <a:latin typeface="Calibri"/>
                <a:cs typeface="Calibri"/>
              </a:rPr>
              <a:t>16%</a:t>
            </a:r>
            <a:endParaRPr sz="1400">
              <a:latin typeface="Calibri"/>
              <a:cs typeface="Calibri"/>
            </a:endParaRPr>
          </a:p>
        </p:txBody>
      </p:sp>
      <p:sp>
        <p:nvSpPr>
          <p:cNvPr id="13" name="object 13"/>
          <p:cNvSpPr txBox="1"/>
          <p:nvPr/>
        </p:nvSpPr>
        <p:spPr>
          <a:xfrm>
            <a:off x="7630993" y="3287376"/>
            <a:ext cx="450850" cy="457834"/>
          </a:xfrm>
          <a:prstGeom prst="rect">
            <a:avLst/>
          </a:prstGeom>
        </p:spPr>
        <p:txBody>
          <a:bodyPr vert="horz" wrap="square" lIns="0" tIns="8255" rIns="0" bIns="0" rtlCol="0">
            <a:spAutoFit/>
          </a:bodyPr>
          <a:lstStyle/>
          <a:p>
            <a:pPr marL="65405" marR="5080" indent="-66040">
              <a:lnSpc>
                <a:spcPct val="102099"/>
              </a:lnSpc>
              <a:spcBef>
                <a:spcPts val="65"/>
              </a:spcBef>
            </a:pPr>
            <a:r>
              <a:rPr sz="1400" spc="-20" dirty="0">
                <a:solidFill>
                  <a:srgbClr val="1F4E79"/>
                </a:solidFill>
                <a:latin typeface="Calibri"/>
                <a:cs typeface="Calibri"/>
              </a:rPr>
              <a:t>White </a:t>
            </a:r>
            <a:r>
              <a:rPr sz="1400" spc="-25" dirty="0">
                <a:solidFill>
                  <a:srgbClr val="1F4E79"/>
                </a:solidFill>
                <a:latin typeface="Calibri"/>
                <a:cs typeface="Calibri"/>
              </a:rPr>
              <a:t>39%</a:t>
            </a:r>
            <a:endParaRPr sz="1400">
              <a:latin typeface="Calibri"/>
              <a:cs typeface="Calibri"/>
            </a:endParaRPr>
          </a:p>
        </p:txBody>
      </p:sp>
      <p:sp>
        <p:nvSpPr>
          <p:cNvPr id="14" name="object 14"/>
          <p:cNvSpPr txBox="1"/>
          <p:nvPr/>
        </p:nvSpPr>
        <p:spPr>
          <a:xfrm>
            <a:off x="7388673" y="1391784"/>
            <a:ext cx="932815" cy="673735"/>
          </a:xfrm>
          <a:prstGeom prst="rect">
            <a:avLst/>
          </a:prstGeom>
        </p:spPr>
        <p:txBody>
          <a:bodyPr vert="horz" wrap="square" lIns="0" tIns="8255" rIns="0" bIns="0" rtlCol="0">
            <a:spAutoFit/>
          </a:bodyPr>
          <a:lstStyle/>
          <a:p>
            <a:pPr marR="5080" algn="ctr">
              <a:lnSpc>
                <a:spcPct val="102099"/>
              </a:lnSpc>
              <a:spcBef>
                <a:spcPts val="65"/>
              </a:spcBef>
            </a:pPr>
            <a:r>
              <a:rPr sz="1400" spc="-10" dirty="0">
                <a:solidFill>
                  <a:srgbClr val="1F4E79"/>
                </a:solidFill>
                <a:latin typeface="Calibri"/>
                <a:cs typeface="Calibri"/>
              </a:rPr>
              <a:t>Two</a:t>
            </a:r>
            <a:r>
              <a:rPr sz="1400" spc="-40" dirty="0">
                <a:solidFill>
                  <a:srgbClr val="1F4E79"/>
                </a:solidFill>
                <a:latin typeface="Calibri"/>
                <a:cs typeface="Calibri"/>
              </a:rPr>
              <a:t> </a:t>
            </a:r>
            <a:r>
              <a:rPr sz="1400" dirty="0">
                <a:solidFill>
                  <a:srgbClr val="1F4E79"/>
                </a:solidFill>
                <a:latin typeface="Calibri"/>
                <a:cs typeface="Calibri"/>
              </a:rPr>
              <a:t>or</a:t>
            </a:r>
            <a:r>
              <a:rPr sz="1400" spc="-25" dirty="0">
                <a:solidFill>
                  <a:srgbClr val="1F4E79"/>
                </a:solidFill>
                <a:latin typeface="Calibri"/>
                <a:cs typeface="Calibri"/>
              </a:rPr>
              <a:t> </a:t>
            </a:r>
            <a:r>
              <a:rPr sz="1400" spc="-20" dirty="0">
                <a:solidFill>
                  <a:srgbClr val="1F4E79"/>
                </a:solidFill>
                <a:latin typeface="Calibri"/>
                <a:cs typeface="Calibri"/>
              </a:rPr>
              <a:t>more </a:t>
            </a:r>
            <a:r>
              <a:rPr sz="1400" spc="-10" dirty="0">
                <a:solidFill>
                  <a:srgbClr val="1F4E79"/>
                </a:solidFill>
                <a:latin typeface="Calibri"/>
                <a:cs typeface="Calibri"/>
              </a:rPr>
              <a:t>races</a:t>
            </a:r>
            <a:endParaRPr sz="1400">
              <a:latin typeface="Calibri"/>
              <a:cs typeface="Calibri"/>
            </a:endParaRPr>
          </a:p>
          <a:p>
            <a:pPr marR="6985" algn="ctr">
              <a:lnSpc>
                <a:spcPct val="100000"/>
              </a:lnSpc>
              <a:spcBef>
                <a:spcPts val="25"/>
              </a:spcBef>
            </a:pPr>
            <a:r>
              <a:rPr sz="1400" spc="-25" dirty="0">
                <a:solidFill>
                  <a:srgbClr val="1F4E79"/>
                </a:solidFill>
                <a:latin typeface="Calibri"/>
                <a:cs typeface="Calibri"/>
              </a:rPr>
              <a:t>4%</a:t>
            </a:r>
            <a:endParaRPr sz="1400">
              <a:latin typeface="Calibri"/>
              <a:cs typeface="Calibri"/>
            </a:endParaRPr>
          </a:p>
        </p:txBody>
      </p:sp>
      <p:sp>
        <p:nvSpPr>
          <p:cNvPr id="15" name="object 15"/>
          <p:cNvSpPr/>
          <p:nvPr/>
        </p:nvSpPr>
        <p:spPr>
          <a:xfrm>
            <a:off x="5884164" y="1365503"/>
            <a:ext cx="6090285" cy="4330065"/>
          </a:xfrm>
          <a:custGeom>
            <a:avLst/>
            <a:gdLst/>
            <a:ahLst/>
            <a:cxnLst/>
            <a:rect l="l" t="t" r="r" b="b"/>
            <a:pathLst>
              <a:path w="6090284" h="4330065">
                <a:moveTo>
                  <a:pt x="0" y="0"/>
                </a:moveTo>
                <a:lnTo>
                  <a:pt x="6089903" y="0"/>
                </a:lnTo>
                <a:lnTo>
                  <a:pt x="6089903" y="4329684"/>
                </a:lnTo>
                <a:lnTo>
                  <a:pt x="0" y="4329684"/>
                </a:lnTo>
                <a:lnTo>
                  <a:pt x="0" y="0"/>
                </a:lnTo>
                <a:close/>
              </a:path>
            </a:pathLst>
          </a:custGeom>
          <a:ln w="9525">
            <a:solidFill>
              <a:srgbClr val="000000"/>
            </a:solidFill>
          </a:ln>
        </p:spPr>
        <p:txBody>
          <a:bodyPr wrap="square" lIns="0" tIns="0" rIns="0" bIns="0" rtlCol="0"/>
          <a:lstStyle/>
          <a:p>
            <a:endParaRPr/>
          </a:p>
        </p:txBody>
      </p:sp>
      <p:sp>
        <p:nvSpPr>
          <p:cNvPr id="16" name="object 16"/>
          <p:cNvSpPr txBox="1"/>
          <p:nvPr/>
        </p:nvSpPr>
        <p:spPr>
          <a:xfrm>
            <a:off x="510529" y="1650974"/>
            <a:ext cx="4627245" cy="75692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Lst>
            </a:pPr>
            <a:r>
              <a:rPr sz="2400" dirty="0">
                <a:latin typeface="Calibri"/>
                <a:cs typeface="Calibri"/>
              </a:rPr>
              <a:t>Have</a:t>
            </a:r>
            <a:r>
              <a:rPr sz="2400" spc="-35" dirty="0">
                <a:latin typeface="Calibri"/>
                <a:cs typeface="Calibri"/>
              </a:rPr>
              <a:t> </a:t>
            </a:r>
            <a:r>
              <a:rPr sz="2400" dirty="0">
                <a:latin typeface="Calibri"/>
                <a:cs typeface="Calibri"/>
              </a:rPr>
              <a:t>a</a:t>
            </a:r>
            <a:r>
              <a:rPr sz="2400" spc="-35" dirty="0">
                <a:latin typeface="Calibri"/>
                <a:cs typeface="Calibri"/>
              </a:rPr>
              <a:t> </a:t>
            </a:r>
            <a:r>
              <a:rPr sz="2400" dirty="0">
                <a:latin typeface="Calibri"/>
                <a:cs typeface="Calibri"/>
              </a:rPr>
              <a:t>clear</a:t>
            </a:r>
            <a:r>
              <a:rPr sz="2400" spc="-60" dirty="0">
                <a:latin typeface="Calibri"/>
                <a:cs typeface="Calibri"/>
              </a:rPr>
              <a:t> </a:t>
            </a:r>
            <a:r>
              <a:rPr sz="2400" dirty="0">
                <a:latin typeface="Calibri"/>
                <a:cs typeface="Calibri"/>
              </a:rPr>
              <a:t>understanding</a:t>
            </a:r>
            <a:r>
              <a:rPr sz="2400" spc="-50" dirty="0">
                <a:latin typeface="Calibri"/>
                <a:cs typeface="Calibri"/>
              </a:rPr>
              <a:t> </a:t>
            </a:r>
            <a:r>
              <a:rPr sz="2400" dirty="0">
                <a:latin typeface="Calibri"/>
                <a:cs typeface="Calibri"/>
              </a:rPr>
              <a:t>of</a:t>
            </a:r>
            <a:r>
              <a:rPr sz="2400" spc="-25" dirty="0">
                <a:latin typeface="Calibri"/>
                <a:cs typeface="Calibri"/>
              </a:rPr>
              <a:t> </a:t>
            </a:r>
            <a:r>
              <a:rPr sz="2400" spc="-20" dirty="0">
                <a:latin typeface="Calibri"/>
                <a:cs typeface="Calibri"/>
              </a:rPr>
              <a:t>your </a:t>
            </a:r>
            <a:r>
              <a:rPr sz="2400" spc="-10" dirty="0">
                <a:latin typeface="Calibri"/>
                <a:cs typeface="Calibri"/>
              </a:rPr>
              <a:t>school’s</a:t>
            </a:r>
            <a:r>
              <a:rPr sz="2400" spc="-90" dirty="0">
                <a:latin typeface="Calibri"/>
                <a:cs typeface="Calibri"/>
              </a:rPr>
              <a:t> </a:t>
            </a:r>
            <a:r>
              <a:rPr sz="2400" dirty="0">
                <a:latin typeface="Calibri"/>
                <a:cs typeface="Calibri"/>
              </a:rPr>
              <a:t>demographic</a:t>
            </a:r>
            <a:r>
              <a:rPr sz="2400" spc="-100" dirty="0">
                <a:latin typeface="Calibri"/>
                <a:cs typeface="Calibri"/>
              </a:rPr>
              <a:t> </a:t>
            </a:r>
            <a:r>
              <a:rPr sz="2400" spc="-10" dirty="0">
                <a:latin typeface="Calibri"/>
                <a:cs typeface="Calibri"/>
              </a:rPr>
              <a:t>makeup</a:t>
            </a:r>
            <a:endParaRPr sz="2400">
              <a:latin typeface="Calibri"/>
              <a:cs typeface="Calibri"/>
            </a:endParaRPr>
          </a:p>
        </p:txBody>
      </p:sp>
      <p:sp>
        <p:nvSpPr>
          <p:cNvPr id="17" name="object 17"/>
          <p:cNvSpPr txBox="1"/>
          <p:nvPr/>
        </p:nvSpPr>
        <p:spPr>
          <a:xfrm>
            <a:off x="967729" y="2382494"/>
            <a:ext cx="3820160" cy="2585720"/>
          </a:xfrm>
          <a:prstGeom prst="rect">
            <a:avLst/>
          </a:prstGeom>
        </p:spPr>
        <p:txBody>
          <a:bodyPr vert="horz" wrap="square" lIns="0" tIns="12700" rIns="0" bIns="0" rtlCol="0">
            <a:spAutoFit/>
          </a:bodyPr>
          <a:lstStyle/>
          <a:p>
            <a:pPr marL="393065" indent="-380365">
              <a:lnSpc>
                <a:spcPct val="100000"/>
              </a:lnSpc>
              <a:spcBef>
                <a:spcPts val="100"/>
              </a:spcBef>
              <a:buFont typeface="Courier New"/>
              <a:buChar char="o"/>
              <a:tabLst>
                <a:tab pos="393065" algn="l"/>
              </a:tabLst>
            </a:pPr>
            <a:r>
              <a:rPr sz="2400" dirty="0">
                <a:latin typeface="Calibri"/>
                <a:cs typeface="Calibri"/>
              </a:rPr>
              <a:t>Highly</a:t>
            </a:r>
            <a:r>
              <a:rPr sz="2400" spc="-15" dirty="0">
                <a:latin typeface="Calibri"/>
                <a:cs typeface="Calibri"/>
              </a:rPr>
              <a:t> </a:t>
            </a:r>
            <a:r>
              <a:rPr sz="2400" dirty="0">
                <a:latin typeface="Calibri"/>
                <a:cs typeface="Calibri"/>
              </a:rPr>
              <a:t>Qualified</a:t>
            </a:r>
            <a:r>
              <a:rPr sz="2400" spc="-25" dirty="0">
                <a:latin typeface="Calibri"/>
                <a:cs typeface="Calibri"/>
              </a:rPr>
              <a:t> </a:t>
            </a:r>
            <a:r>
              <a:rPr sz="2400" spc="-10" dirty="0">
                <a:latin typeface="Calibri"/>
                <a:cs typeface="Calibri"/>
              </a:rPr>
              <a:t>Teachers</a:t>
            </a:r>
            <a:endParaRPr sz="2400">
              <a:latin typeface="Calibri"/>
              <a:cs typeface="Calibri"/>
            </a:endParaRPr>
          </a:p>
          <a:p>
            <a:pPr marL="393065" indent="-380365">
              <a:lnSpc>
                <a:spcPct val="100000"/>
              </a:lnSpc>
              <a:buFont typeface="Courier New"/>
              <a:buChar char="o"/>
              <a:tabLst>
                <a:tab pos="393065" algn="l"/>
              </a:tabLst>
            </a:pPr>
            <a:r>
              <a:rPr sz="2400" spc="-10" dirty="0">
                <a:latin typeface="Calibri"/>
                <a:cs typeface="Calibri"/>
              </a:rPr>
              <a:t>Absenteeism</a:t>
            </a:r>
            <a:endParaRPr sz="2400">
              <a:latin typeface="Calibri"/>
              <a:cs typeface="Calibri"/>
            </a:endParaRPr>
          </a:p>
          <a:p>
            <a:pPr marL="393065" indent="-380365">
              <a:lnSpc>
                <a:spcPct val="100000"/>
              </a:lnSpc>
              <a:buFont typeface="Courier New"/>
              <a:buChar char="o"/>
              <a:tabLst>
                <a:tab pos="393065" algn="l"/>
              </a:tabLst>
            </a:pPr>
            <a:r>
              <a:rPr sz="2400" dirty="0">
                <a:latin typeface="Calibri"/>
                <a:cs typeface="Calibri"/>
              </a:rPr>
              <a:t>Academic</a:t>
            </a:r>
            <a:r>
              <a:rPr sz="2400" spc="-45" dirty="0">
                <a:latin typeface="Calibri"/>
                <a:cs typeface="Calibri"/>
              </a:rPr>
              <a:t> </a:t>
            </a:r>
            <a:r>
              <a:rPr sz="2400" spc="-10" dirty="0">
                <a:latin typeface="Calibri"/>
                <a:cs typeface="Calibri"/>
              </a:rPr>
              <a:t>Achievement</a:t>
            </a:r>
            <a:endParaRPr sz="2400">
              <a:latin typeface="Calibri"/>
              <a:cs typeface="Calibri"/>
            </a:endParaRPr>
          </a:p>
          <a:p>
            <a:pPr marL="393065" indent="-380365">
              <a:lnSpc>
                <a:spcPct val="100000"/>
              </a:lnSpc>
              <a:buFont typeface="Courier New"/>
              <a:buChar char="o"/>
              <a:tabLst>
                <a:tab pos="393065" algn="l"/>
              </a:tabLst>
            </a:pPr>
            <a:r>
              <a:rPr sz="2400" dirty="0">
                <a:latin typeface="Calibri"/>
                <a:cs typeface="Calibri"/>
              </a:rPr>
              <a:t>Students</a:t>
            </a:r>
            <a:r>
              <a:rPr sz="2400" spc="-55" dirty="0">
                <a:latin typeface="Calibri"/>
                <a:cs typeface="Calibri"/>
              </a:rPr>
              <a:t> </a:t>
            </a:r>
            <a:r>
              <a:rPr sz="2400" dirty="0">
                <a:latin typeface="Calibri"/>
                <a:cs typeface="Calibri"/>
              </a:rPr>
              <a:t>Receiving</a:t>
            </a:r>
            <a:r>
              <a:rPr sz="2400" spc="-65" dirty="0">
                <a:latin typeface="Calibri"/>
                <a:cs typeface="Calibri"/>
              </a:rPr>
              <a:t> </a:t>
            </a:r>
            <a:r>
              <a:rPr sz="2400" spc="-10" dirty="0">
                <a:latin typeface="Calibri"/>
                <a:cs typeface="Calibri"/>
              </a:rPr>
              <a:t>Services</a:t>
            </a:r>
            <a:endParaRPr sz="2400">
              <a:latin typeface="Calibri"/>
              <a:cs typeface="Calibri"/>
            </a:endParaRPr>
          </a:p>
          <a:p>
            <a:pPr marL="393065" indent="-380365">
              <a:lnSpc>
                <a:spcPct val="100000"/>
              </a:lnSpc>
              <a:buFont typeface="Courier New"/>
              <a:buChar char="o"/>
              <a:tabLst>
                <a:tab pos="393065" algn="l"/>
              </a:tabLst>
            </a:pPr>
            <a:r>
              <a:rPr sz="2400" dirty="0">
                <a:latin typeface="Calibri"/>
                <a:cs typeface="Calibri"/>
              </a:rPr>
              <a:t>Suspensions</a:t>
            </a:r>
            <a:r>
              <a:rPr sz="2400" spc="-15" dirty="0">
                <a:latin typeface="Calibri"/>
                <a:cs typeface="Calibri"/>
              </a:rPr>
              <a:t> </a:t>
            </a:r>
            <a:r>
              <a:rPr sz="2400" dirty="0">
                <a:latin typeface="Calibri"/>
                <a:cs typeface="Calibri"/>
              </a:rPr>
              <a:t>&amp;</a:t>
            </a:r>
            <a:r>
              <a:rPr sz="2400" spc="-20" dirty="0">
                <a:latin typeface="Calibri"/>
                <a:cs typeface="Calibri"/>
              </a:rPr>
              <a:t> </a:t>
            </a:r>
            <a:r>
              <a:rPr sz="2400" spc="-10" dirty="0">
                <a:latin typeface="Calibri"/>
                <a:cs typeface="Calibri"/>
              </a:rPr>
              <a:t>Expulsions</a:t>
            </a:r>
            <a:endParaRPr sz="2400">
              <a:latin typeface="Calibri"/>
              <a:cs typeface="Calibri"/>
            </a:endParaRPr>
          </a:p>
          <a:p>
            <a:pPr marL="393065" indent="-380365">
              <a:lnSpc>
                <a:spcPct val="100000"/>
              </a:lnSpc>
              <a:buFont typeface="Courier New"/>
              <a:buChar char="o"/>
              <a:tabLst>
                <a:tab pos="393065" algn="l"/>
              </a:tabLst>
            </a:pPr>
            <a:r>
              <a:rPr sz="2400" spc="-10" dirty="0">
                <a:latin typeface="Calibri"/>
                <a:cs typeface="Calibri"/>
              </a:rPr>
              <a:t>Graduation</a:t>
            </a:r>
            <a:endParaRPr sz="2400">
              <a:latin typeface="Calibri"/>
              <a:cs typeface="Calibri"/>
            </a:endParaRPr>
          </a:p>
          <a:p>
            <a:pPr marL="393065" indent="-380365">
              <a:lnSpc>
                <a:spcPct val="100000"/>
              </a:lnSpc>
              <a:buFont typeface="Courier New"/>
              <a:buChar char="o"/>
              <a:tabLst>
                <a:tab pos="393065" algn="l"/>
              </a:tabLst>
            </a:pPr>
            <a:r>
              <a:rPr sz="2400" i="1" dirty="0">
                <a:latin typeface="Calibri"/>
                <a:cs typeface="Calibri"/>
              </a:rPr>
              <a:t>What</a:t>
            </a:r>
            <a:r>
              <a:rPr sz="2400" i="1" spc="-10" dirty="0">
                <a:latin typeface="Calibri"/>
                <a:cs typeface="Calibri"/>
              </a:rPr>
              <a:t> </a:t>
            </a:r>
            <a:r>
              <a:rPr sz="2400" i="1" spc="-20" dirty="0">
                <a:latin typeface="Calibri"/>
                <a:cs typeface="Calibri"/>
              </a:rPr>
              <a:t>else?</a:t>
            </a:r>
            <a:endParaRPr sz="24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62913" y="2804032"/>
            <a:ext cx="1099185" cy="946785"/>
            <a:chOff x="1462913" y="2804032"/>
            <a:chExt cx="1099185" cy="946785"/>
          </a:xfrm>
        </p:grpSpPr>
        <p:pic>
          <p:nvPicPr>
            <p:cNvPr id="3" name="object 3"/>
            <p:cNvPicPr/>
            <p:nvPr/>
          </p:nvPicPr>
          <p:blipFill>
            <a:blip r:embed="rId2" cstate="print"/>
            <a:stretch>
              <a:fillRect/>
            </a:stretch>
          </p:blipFill>
          <p:spPr>
            <a:xfrm>
              <a:off x="1466088" y="2807208"/>
              <a:ext cx="1092707" cy="940307"/>
            </a:xfrm>
            <a:prstGeom prst="rect">
              <a:avLst/>
            </a:prstGeom>
          </p:spPr>
        </p:pic>
        <p:sp>
          <p:nvSpPr>
            <p:cNvPr id="4" name="object 4"/>
            <p:cNvSpPr/>
            <p:nvPr/>
          </p:nvSpPr>
          <p:spPr>
            <a:xfrm>
              <a:off x="1466088" y="2807207"/>
              <a:ext cx="1092835" cy="940435"/>
            </a:xfrm>
            <a:custGeom>
              <a:avLst/>
              <a:gdLst/>
              <a:ahLst/>
              <a:cxnLst/>
              <a:rect l="l" t="t" r="r" b="b"/>
              <a:pathLst>
                <a:path w="1092835" h="940435">
                  <a:moveTo>
                    <a:pt x="0" y="470153"/>
                  </a:moveTo>
                  <a:lnTo>
                    <a:pt x="235077" y="0"/>
                  </a:lnTo>
                  <a:lnTo>
                    <a:pt x="857631" y="0"/>
                  </a:lnTo>
                  <a:lnTo>
                    <a:pt x="1092708" y="470153"/>
                  </a:lnTo>
                  <a:lnTo>
                    <a:pt x="857631" y="940307"/>
                  </a:lnTo>
                  <a:lnTo>
                    <a:pt x="235077" y="940307"/>
                  </a:lnTo>
                  <a:lnTo>
                    <a:pt x="0" y="470153"/>
                  </a:lnTo>
                  <a:close/>
                </a:path>
              </a:pathLst>
            </a:custGeom>
            <a:ln w="6350">
              <a:solidFill>
                <a:srgbClr val="4472C4"/>
              </a:solidFill>
            </a:ln>
          </p:spPr>
          <p:txBody>
            <a:bodyPr wrap="square" lIns="0" tIns="0" rIns="0" bIns="0" rtlCol="0"/>
            <a:lstStyle/>
            <a:p>
              <a:endParaRPr/>
            </a:p>
          </p:txBody>
        </p:sp>
      </p:grpSp>
      <p:sp>
        <p:nvSpPr>
          <p:cNvPr id="5" name="object 5"/>
          <p:cNvSpPr txBox="1"/>
          <p:nvPr/>
        </p:nvSpPr>
        <p:spPr>
          <a:xfrm>
            <a:off x="1673909" y="3071300"/>
            <a:ext cx="676910" cy="375920"/>
          </a:xfrm>
          <a:prstGeom prst="rect">
            <a:avLst/>
          </a:prstGeom>
        </p:spPr>
        <p:txBody>
          <a:bodyPr vert="horz" wrap="square" lIns="0" tIns="30480" rIns="0" bIns="0" rtlCol="0">
            <a:spAutoFit/>
          </a:bodyPr>
          <a:lstStyle/>
          <a:p>
            <a:pPr marL="12700" marR="5080" indent="80645">
              <a:lnSpc>
                <a:spcPts val="1320"/>
              </a:lnSpc>
              <a:spcBef>
                <a:spcPts val="240"/>
              </a:spcBef>
            </a:pPr>
            <a:r>
              <a:rPr sz="1200" spc="-10" dirty="0">
                <a:solidFill>
                  <a:srgbClr val="FFFFFF"/>
                </a:solidFill>
                <a:latin typeface="Calibri"/>
                <a:cs typeface="Calibri"/>
              </a:rPr>
              <a:t>African- Americans</a:t>
            </a:r>
            <a:endParaRPr sz="1200">
              <a:latin typeface="Calibri"/>
              <a:cs typeface="Calibri"/>
            </a:endParaRPr>
          </a:p>
        </p:txBody>
      </p:sp>
      <p:grpSp>
        <p:nvGrpSpPr>
          <p:cNvPr id="6" name="object 6"/>
          <p:cNvGrpSpPr/>
          <p:nvPr/>
        </p:nvGrpSpPr>
        <p:grpSpPr>
          <a:xfrm>
            <a:off x="521080" y="2282826"/>
            <a:ext cx="2983230" cy="1057910"/>
            <a:chOff x="521080" y="2282826"/>
            <a:chExt cx="2983230" cy="1057910"/>
          </a:xfrm>
        </p:grpSpPr>
        <p:pic>
          <p:nvPicPr>
            <p:cNvPr id="7" name="object 7"/>
            <p:cNvPicPr/>
            <p:nvPr/>
          </p:nvPicPr>
          <p:blipFill>
            <a:blip r:embed="rId3" cstate="print"/>
            <a:stretch>
              <a:fillRect/>
            </a:stretch>
          </p:blipFill>
          <p:spPr>
            <a:xfrm>
              <a:off x="1488820" y="3224657"/>
              <a:ext cx="132841" cy="116077"/>
            </a:xfrm>
            <a:prstGeom prst="rect">
              <a:avLst/>
            </a:prstGeom>
          </p:spPr>
        </p:pic>
        <p:sp>
          <p:nvSpPr>
            <p:cNvPr id="8" name="object 8"/>
            <p:cNvSpPr/>
            <p:nvPr/>
          </p:nvSpPr>
          <p:spPr>
            <a:xfrm>
              <a:off x="524255" y="2289048"/>
              <a:ext cx="1094740" cy="939165"/>
            </a:xfrm>
            <a:custGeom>
              <a:avLst/>
              <a:gdLst/>
              <a:ahLst/>
              <a:cxnLst/>
              <a:rect l="l" t="t" r="r" b="b"/>
              <a:pathLst>
                <a:path w="1094740" h="939164">
                  <a:moveTo>
                    <a:pt x="859536" y="0"/>
                  </a:moveTo>
                  <a:lnTo>
                    <a:pt x="234696" y="0"/>
                  </a:lnTo>
                  <a:lnTo>
                    <a:pt x="0" y="469391"/>
                  </a:lnTo>
                  <a:lnTo>
                    <a:pt x="234696" y="938783"/>
                  </a:lnTo>
                  <a:lnTo>
                    <a:pt x="859536" y="938783"/>
                  </a:lnTo>
                  <a:lnTo>
                    <a:pt x="1094232" y="469391"/>
                  </a:lnTo>
                  <a:lnTo>
                    <a:pt x="859536" y="0"/>
                  </a:lnTo>
                  <a:close/>
                </a:path>
              </a:pathLst>
            </a:custGeom>
            <a:solidFill>
              <a:srgbClr val="FFFFFF">
                <a:alpha val="90194"/>
              </a:srgbClr>
            </a:solidFill>
          </p:spPr>
          <p:txBody>
            <a:bodyPr wrap="square" lIns="0" tIns="0" rIns="0" bIns="0" rtlCol="0"/>
            <a:lstStyle/>
            <a:p>
              <a:endParaRPr/>
            </a:p>
          </p:txBody>
        </p:sp>
        <p:sp>
          <p:nvSpPr>
            <p:cNvPr id="9" name="object 9"/>
            <p:cNvSpPr/>
            <p:nvPr/>
          </p:nvSpPr>
          <p:spPr>
            <a:xfrm>
              <a:off x="524255" y="2289048"/>
              <a:ext cx="1094740" cy="939165"/>
            </a:xfrm>
            <a:custGeom>
              <a:avLst/>
              <a:gdLst/>
              <a:ahLst/>
              <a:cxnLst/>
              <a:rect l="l" t="t" r="r" b="b"/>
              <a:pathLst>
                <a:path w="1094740"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270888" y="3099689"/>
              <a:ext cx="132842" cy="116077"/>
            </a:xfrm>
            <a:prstGeom prst="rect">
              <a:avLst/>
            </a:prstGeom>
          </p:spPr>
        </p:pic>
        <p:pic>
          <p:nvPicPr>
            <p:cNvPr id="11" name="object 11"/>
            <p:cNvPicPr/>
            <p:nvPr/>
          </p:nvPicPr>
          <p:blipFill>
            <a:blip r:embed="rId4" cstate="print"/>
            <a:stretch>
              <a:fillRect/>
            </a:stretch>
          </p:blipFill>
          <p:spPr>
            <a:xfrm>
              <a:off x="2406395" y="2286000"/>
              <a:ext cx="1094231" cy="938784"/>
            </a:xfrm>
            <a:prstGeom prst="rect">
              <a:avLst/>
            </a:prstGeom>
          </p:spPr>
        </p:pic>
        <p:sp>
          <p:nvSpPr>
            <p:cNvPr id="12" name="object 12"/>
            <p:cNvSpPr/>
            <p:nvPr/>
          </p:nvSpPr>
          <p:spPr>
            <a:xfrm>
              <a:off x="2406395" y="2286001"/>
              <a:ext cx="1094740" cy="939165"/>
            </a:xfrm>
            <a:custGeom>
              <a:avLst/>
              <a:gdLst/>
              <a:ahLst/>
              <a:cxnLst/>
              <a:rect l="l" t="t" r="r" b="b"/>
              <a:pathLst>
                <a:path w="1094739"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grpSp>
      <p:sp>
        <p:nvSpPr>
          <p:cNvPr id="13" name="object 13"/>
          <p:cNvSpPr txBox="1"/>
          <p:nvPr/>
        </p:nvSpPr>
        <p:spPr>
          <a:xfrm>
            <a:off x="2581441" y="2549325"/>
            <a:ext cx="741680" cy="375920"/>
          </a:xfrm>
          <a:prstGeom prst="rect">
            <a:avLst/>
          </a:prstGeom>
        </p:spPr>
        <p:txBody>
          <a:bodyPr vert="horz" wrap="square" lIns="0" tIns="30480" rIns="0" bIns="0" rtlCol="0">
            <a:spAutoFit/>
          </a:bodyPr>
          <a:lstStyle/>
          <a:p>
            <a:pPr marL="102235" marR="5080" indent="-90170">
              <a:lnSpc>
                <a:spcPts val="1320"/>
              </a:lnSpc>
              <a:spcBef>
                <a:spcPts val="240"/>
              </a:spcBef>
            </a:pPr>
            <a:r>
              <a:rPr sz="1200" dirty="0">
                <a:solidFill>
                  <a:srgbClr val="FFFFFF"/>
                </a:solidFill>
                <a:latin typeface="Calibri"/>
                <a:cs typeface="Calibri"/>
              </a:rPr>
              <a:t>High</a:t>
            </a:r>
            <a:r>
              <a:rPr sz="1200" spc="-15" dirty="0">
                <a:solidFill>
                  <a:srgbClr val="FFFFFF"/>
                </a:solidFill>
                <a:latin typeface="Calibri"/>
                <a:cs typeface="Calibri"/>
              </a:rPr>
              <a:t> </a:t>
            </a:r>
            <a:r>
              <a:rPr sz="1200" spc="-10" dirty="0">
                <a:solidFill>
                  <a:srgbClr val="FFFFFF"/>
                </a:solidFill>
                <a:latin typeface="Calibri"/>
                <a:cs typeface="Calibri"/>
              </a:rPr>
              <a:t>school students</a:t>
            </a:r>
            <a:endParaRPr sz="1200">
              <a:latin typeface="Calibri"/>
              <a:cs typeface="Calibri"/>
            </a:endParaRPr>
          </a:p>
        </p:txBody>
      </p:sp>
      <p:grpSp>
        <p:nvGrpSpPr>
          <p:cNvPr id="14" name="object 14"/>
          <p:cNvGrpSpPr/>
          <p:nvPr/>
        </p:nvGrpSpPr>
        <p:grpSpPr>
          <a:xfrm>
            <a:off x="1462913" y="1766190"/>
            <a:ext cx="2981325" cy="1981835"/>
            <a:chOff x="1462913" y="1766190"/>
            <a:chExt cx="2981325" cy="1981835"/>
          </a:xfrm>
        </p:grpSpPr>
        <p:pic>
          <p:nvPicPr>
            <p:cNvPr id="15" name="object 15"/>
            <p:cNvPicPr/>
            <p:nvPr/>
          </p:nvPicPr>
          <p:blipFill>
            <a:blip r:embed="rId3" cstate="print"/>
            <a:stretch>
              <a:fillRect/>
            </a:stretch>
          </p:blipFill>
          <p:spPr>
            <a:xfrm>
              <a:off x="3156077" y="3095116"/>
              <a:ext cx="132841" cy="116077"/>
            </a:xfrm>
            <a:prstGeom prst="rect">
              <a:avLst/>
            </a:prstGeom>
          </p:spPr>
        </p:pic>
        <p:sp>
          <p:nvSpPr>
            <p:cNvPr id="16" name="object 16"/>
            <p:cNvSpPr/>
            <p:nvPr/>
          </p:nvSpPr>
          <p:spPr>
            <a:xfrm>
              <a:off x="3346704" y="2805683"/>
              <a:ext cx="1094740" cy="939165"/>
            </a:xfrm>
            <a:custGeom>
              <a:avLst/>
              <a:gdLst/>
              <a:ahLst/>
              <a:cxnLst/>
              <a:rect l="l" t="t" r="r" b="b"/>
              <a:pathLst>
                <a:path w="1094739" h="939164">
                  <a:moveTo>
                    <a:pt x="859536" y="0"/>
                  </a:moveTo>
                  <a:lnTo>
                    <a:pt x="234696" y="0"/>
                  </a:lnTo>
                  <a:lnTo>
                    <a:pt x="0" y="469391"/>
                  </a:lnTo>
                  <a:lnTo>
                    <a:pt x="234696" y="938783"/>
                  </a:lnTo>
                  <a:lnTo>
                    <a:pt x="859536" y="938783"/>
                  </a:lnTo>
                  <a:lnTo>
                    <a:pt x="1094232" y="469391"/>
                  </a:lnTo>
                  <a:lnTo>
                    <a:pt x="859536" y="0"/>
                  </a:lnTo>
                  <a:close/>
                </a:path>
              </a:pathLst>
            </a:custGeom>
            <a:solidFill>
              <a:srgbClr val="FFFFFF">
                <a:alpha val="90194"/>
              </a:srgbClr>
            </a:solidFill>
          </p:spPr>
          <p:txBody>
            <a:bodyPr wrap="square" lIns="0" tIns="0" rIns="0" bIns="0" rtlCol="0"/>
            <a:lstStyle/>
            <a:p>
              <a:endParaRPr/>
            </a:p>
          </p:txBody>
        </p:sp>
        <p:sp>
          <p:nvSpPr>
            <p:cNvPr id="17" name="object 17"/>
            <p:cNvSpPr/>
            <p:nvPr/>
          </p:nvSpPr>
          <p:spPr>
            <a:xfrm>
              <a:off x="3346704" y="2805683"/>
              <a:ext cx="1094740" cy="939165"/>
            </a:xfrm>
            <a:custGeom>
              <a:avLst/>
              <a:gdLst/>
              <a:ahLst/>
              <a:cxnLst/>
              <a:rect l="l" t="t" r="r" b="b"/>
              <a:pathLst>
                <a:path w="1094739"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pic>
          <p:nvPicPr>
            <p:cNvPr id="18" name="object 18"/>
            <p:cNvPicPr/>
            <p:nvPr/>
          </p:nvPicPr>
          <p:blipFill>
            <a:blip r:embed="rId5" cstate="print"/>
            <a:stretch>
              <a:fillRect/>
            </a:stretch>
          </p:blipFill>
          <p:spPr>
            <a:xfrm>
              <a:off x="3370961" y="3220084"/>
              <a:ext cx="132841" cy="117601"/>
            </a:xfrm>
            <a:prstGeom prst="rect">
              <a:avLst/>
            </a:prstGeom>
          </p:spPr>
        </p:pic>
        <p:pic>
          <p:nvPicPr>
            <p:cNvPr id="19" name="object 19"/>
            <p:cNvPicPr/>
            <p:nvPr/>
          </p:nvPicPr>
          <p:blipFill>
            <a:blip r:embed="rId6" cstate="print"/>
            <a:stretch>
              <a:fillRect/>
            </a:stretch>
          </p:blipFill>
          <p:spPr>
            <a:xfrm>
              <a:off x="1466088" y="1769364"/>
              <a:ext cx="1092707" cy="938783"/>
            </a:xfrm>
            <a:prstGeom prst="rect">
              <a:avLst/>
            </a:prstGeom>
          </p:spPr>
        </p:pic>
        <p:sp>
          <p:nvSpPr>
            <p:cNvPr id="20" name="object 20"/>
            <p:cNvSpPr/>
            <p:nvPr/>
          </p:nvSpPr>
          <p:spPr>
            <a:xfrm>
              <a:off x="1466088" y="1769365"/>
              <a:ext cx="1092835" cy="939165"/>
            </a:xfrm>
            <a:custGeom>
              <a:avLst/>
              <a:gdLst/>
              <a:ahLst/>
              <a:cxnLst/>
              <a:rect l="l" t="t" r="r" b="b"/>
              <a:pathLst>
                <a:path w="1092835" h="939164">
                  <a:moveTo>
                    <a:pt x="0" y="469391"/>
                  </a:moveTo>
                  <a:lnTo>
                    <a:pt x="234696" y="0"/>
                  </a:lnTo>
                  <a:lnTo>
                    <a:pt x="858012" y="0"/>
                  </a:lnTo>
                  <a:lnTo>
                    <a:pt x="1092708" y="469391"/>
                  </a:lnTo>
                  <a:lnTo>
                    <a:pt x="858012" y="938783"/>
                  </a:lnTo>
                  <a:lnTo>
                    <a:pt x="234696" y="938783"/>
                  </a:lnTo>
                  <a:lnTo>
                    <a:pt x="0" y="469391"/>
                  </a:lnTo>
                  <a:close/>
                </a:path>
              </a:pathLst>
            </a:custGeom>
            <a:ln w="6350">
              <a:solidFill>
                <a:srgbClr val="4472C4"/>
              </a:solidFill>
            </a:ln>
          </p:spPr>
          <p:txBody>
            <a:bodyPr wrap="square" lIns="0" tIns="0" rIns="0" bIns="0" rtlCol="0"/>
            <a:lstStyle/>
            <a:p>
              <a:endParaRPr/>
            </a:p>
          </p:txBody>
        </p:sp>
      </p:grpSp>
      <p:sp>
        <p:nvSpPr>
          <p:cNvPr id="21" name="object 21"/>
          <p:cNvSpPr txBox="1"/>
          <p:nvPr/>
        </p:nvSpPr>
        <p:spPr>
          <a:xfrm>
            <a:off x="1727249" y="2033306"/>
            <a:ext cx="569595" cy="375920"/>
          </a:xfrm>
          <a:prstGeom prst="rect">
            <a:avLst/>
          </a:prstGeom>
        </p:spPr>
        <p:txBody>
          <a:bodyPr vert="horz" wrap="square" lIns="0" tIns="30480" rIns="0" bIns="0" rtlCol="0">
            <a:spAutoFit/>
          </a:bodyPr>
          <a:lstStyle/>
          <a:p>
            <a:pPr marL="38100" marR="5080" indent="-26034">
              <a:lnSpc>
                <a:spcPts val="1320"/>
              </a:lnSpc>
              <a:spcBef>
                <a:spcPts val="240"/>
              </a:spcBef>
            </a:pPr>
            <a:r>
              <a:rPr sz="1200" spc="-10" dirty="0">
                <a:solidFill>
                  <a:srgbClr val="FFFFFF"/>
                </a:solidFill>
                <a:latin typeface="Calibri"/>
                <a:cs typeface="Calibri"/>
              </a:rPr>
              <a:t>Essential workers</a:t>
            </a:r>
            <a:endParaRPr sz="1200">
              <a:latin typeface="Calibri"/>
              <a:cs typeface="Calibri"/>
            </a:endParaRPr>
          </a:p>
        </p:txBody>
      </p:sp>
      <p:grpSp>
        <p:nvGrpSpPr>
          <p:cNvPr id="22" name="object 22"/>
          <p:cNvGrpSpPr/>
          <p:nvPr/>
        </p:nvGrpSpPr>
        <p:grpSpPr>
          <a:xfrm>
            <a:off x="2206625" y="1244982"/>
            <a:ext cx="2237740" cy="1464945"/>
            <a:chOff x="2206625" y="1244982"/>
            <a:chExt cx="2237740" cy="1464945"/>
          </a:xfrm>
        </p:grpSpPr>
        <p:pic>
          <p:nvPicPr>
            <p:cNvPr id="23" name="object 23"/>
            <p:cNvPicPr/>
            <p:nvPr/>
          </p:nvPicPr>
          <p:blipFill>
            <a:blip r:embed="rId7" cstate="print"/>
            <a:stretch>
              <a:fillRect/>
            </a:stretch>
          </p:blipFill>
          <p:spPr>
            <a:xfrm>
              <a:off x="2206625" y="1779904"/>
              <a:ext cx="134366" cy="116077"/>
            </a:xfrm>
            <a:prstGeom prst="rect">
              <a:avLst/>
            </a:prstGeom>
          </p:spPr>
        </p:pic>
        <p:sp>
          <p:nvSpPr>
            <p:cNvPr id="24" name="object 24"/>
            <p:cNvSpPr/>
            <p:nvPr/>
          </p:nvSpPr>
          <p:spPr>
            <a:xfrm>
              <a:off x="2406395" y="1248157"/>
              <a:ext cx="1094740" cy="939165"/>
            </a:xfrm>
            <a:custGeom>
              <a:avLst/>
              <a:gdLst/>
              <a:ahLst/>
              <a:cxnLst/>
              <a:rect l="l" t="t" r="r" b="b"/>
              <a:pathLst>
                <a:path w="1094739" h="939164">
                  <a:moveTo>
                    <a:pt x="859536" y="0"/>
                  </a:moveTo>
                  <a:lnTo>
                    <a:pt x="234696" y="0"/>
                  </a:lnTo>
                  <a:lnTo>
                    <a:pt x="0" y="469391"/>
                  </a:lnTo>
                  <a:lnTo>
                    <a:pt x="234696" y="938783"/>
                  </a:lnTo>
                  <a:lnTo>
                    <a:pt x="859536" y="938783"/>
                  </a:lnTo>
                  <a:lnTo>
                    <a:pt x="1094232" y="469391"/>
                  </a:lnTo>
                  <a:lnTo>
                    <a:pt x="859536" y="0"/>
                  </a:lnTo>
                  <a:close/>
                </a:path>
              </a:pathLst>
            </a:custGeom>
            <a:solidFill>
              <a:srgbClr val="FFFFFF">
                <a:alpha val="90194"/>
              </a:srgbClr>
            </a:solidFill>
          </p:spPr>
          <p:txBody>
            <a:bodyPr wrap="square" lIns="0" tIns="0" rIns="0" bIns="0" rtlCol="0"/>
            <a:lstStyle/>
            <a:p>
              <a:endParaRPr/>
            </a:p>
          </p:txBody>
        </p:sp>
        <p:sp>
          <p:nvSpPr>
            <p:cNvPr id="25" name="object 25"/>
            <p:cNvSpPr/>
            <p:nvPr/>
          </p:nvSpPr>
          <p:spPr>
            <a:xfrm>
              <a:off x="2406395" y="1248157"/>
              <a:ext cx="1094740" cy="939165"/>
            </a:xfrm>
            <a:custGeom>
              <a:avLst/>
              <a:gdLst/>
              <a:ahLst/>
              <a:cxnLst/>
              <a:rect l="l" t="t" r="r" b="b"/>
              <a:pathLst>
                <a:path w="1094739"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pic>
          <p:nvPicPr>
            <p:cNvPr id="26" name="object 26"/>
            <p:cNvPicPr/>
            <p:nvPr/>
          </p:nvPicPr>
          <p:blipFill>
            <a:blip r:embed="rId8" cstate="print"/>
            <a:stretch>
              <a:fillRect/>
            </a:stretch>
          </p:blipFill>
          <p:spPr>
            <a:xfrm>
              <a:off x="2433700" y="1661032"/>
              <a:ext cx="134366" cy="116077"/>
            </a:xfrm>
            <a:prstGeom prst="rect">
              <a:avLst/>
            </a:prstGeom>
          </p:spPr>
        </p:pic>
        <p:pic>
          <p:nvPicPr>
            <p:cNvPr id="27" name="object 27"/>
            <p:cNvPicPr/>
            <p:nvPr/>
          </p:nvPicPr>
          <p:blipFill>
            <a:blip r:embed="rId9" cstate="print"/>
            <a:stretch>
              <a:fillRect/>
            </a:stretch>
          </p:blipFill>
          <p:spPr>
            <a:xfrm>
              <a:off x="3346703" y="1767840"/>
              <a:ext cx="1094231" cy="938783"/>
            </a:xfrm>
            <a:prstGeom prst="rect">
              <a:avLst/>
            </a:prstGeom>
          </p:spPr>
        </p:pic>
        <p:sp>
          <p:nvSpPr>
            <p:cNvPr id="28" name="object 28"/>
            <p:cNvSpPr/>
            <p:nvPr/>
          </p:nvSpPr>
          <p:spPr>
            <a:xfrm>
              <a:off x="3346703" y="1767841"/>
              <a:ext cx="1094740" cy="939165"/>
            </a:xfrm>
            <a:custGeom>
              <a:avLst/>
              <a:gdLst/>
              <a:ahLst/>
              <a:cxnLst/>
              <a:rect l="l" t="t" r="r" b="b"/>
              <a:pathLst>
                <a:path w="1094739"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grpSp>
      <p:sp>
        <p:nvSpPr>
          <p:cNvPr id="29" name="object 29"/>
          <p:cNvSpPr txBox="1"/>
          <p:nvPr/>
        </p:nvSpPr>
        <p:spPr>
          <a:xfrm>
            <a:off x="3576627" y="2031474"/>
            <a:ext cx="633730" cy="375920"/>
          </a:xfrm>
          <a:prstGeom prst="rect">
            <a:avLst/>
          </a:prstGeom>
        </p:spPr>
        <p:txBody>
          <a:bodyPr vert="horz" wrap="square" lIns="0" tIns="30480" rIns="0" bIns="0" rtlCol="0">
            <a:spAutoFit/>
          </a:bodyPr>
          <a:lstStyle/>
          <a:p>
            <a:pPr marL="12700" marR="5080" indent="149225">
              <a:lnSpc>
                <a:spcPts val="1320"/>
              </a:lnSpc>
              <a:spcBef>
                <a:spcPts val="240"/>
              </a:spcBef>
            </a:pPr>
            <a:r>
              <a:rPr sz="1200" spc="-20" dirty="0">
                <a:solidFill>
                  <a:srgbClr val="FFFFFF"/>
                </a:solidFill>
                <a:latin typeface="Calibri"/>
                <a:cs typeface="Calibri"/>
              </a:rPr>
              <a:t>Non- </a:t>
            </a:r>
            <a:r>
              <a:rPr sz="1200" spc="-10" dirty="0">
                <a:solidFill>
                  <a:srgbClr val="FFFFFF"/>
                </a:solidFill>
                <a:latin typeface="Calibri"/>
                <a:cs typeface="Calibri"/>
              </a:rPr>
              <a:t>Christians</a:t>
            </a:r>
            <a:endParaRPr sz="1200">
              <a:latin typeface="Calibri"/>
              <a:cs typeface="Calibri"/>
            </a:endParaRPr>
          </a:p>
        </p:txBody>
      </p:sp>
      <p:grpSp>
        <p:nvGrpSpPr>
          <p:cNvPr id="30" name="object 30"/>
          <p:cNvGrpSpPr/>
          <p:nvPr/>
        </p:nvGrpSpPr>
        <p:grpSpPr>
          <a:xfrm>
            <a:off x="4285360" y="1254125"/>
            <a:ext cx="1099185" cy="1985010"/>
            <a:chOff x="4285360" y="1254125"/>
            <a:chExt cx="1099185" cy="1985010"/>
          </a:xfrm>
        </p:grpSpPr>
        <p:pic>
          <p:nvPicPr>
            <p:cNvPr id="31" name="object 31"/>
            <p:cNvPicPr/>
            <p:nvPr/>
          </p:nvPicPr>
          <p:blipFill>
            <a:blip r:embed="rId8" cstate="print"/>
            <a:stretch>
              <a:fillRect/>
            </a:stretch>
          </p:blipFill>
          <p:spPr>
            <a:xfrm>
              <a:off x="4289932" y="2180716"/>
              <a:ext cx="134365" cy="116077"/>
            </a:xfrm>
            <a:prstGeom prst="rect">
              <a:avLst/>
            </a:prstGeom>
          </p:spPr>
        </p:pic>
        <p:sp>
          <p:nvSpPr>
            <p:cNvPr id="32" name="object 32"/>
            <p:cNvSpPr/>
            <p:nvPr/>
          </p:nvSpPr>
          <p:spPr>
            <a:xfrm>
              <a:off x="4288535" y="2296667"/>
              <a:ext cx="1092835" cy="939165"/>
            </a:xfrm>
            <a:custGeom>
              <a:avLst/>
              <a:gdLst/>
              <a:ahLst/>
              <a:cxnLst/>
              <a:rect l="l" t="t" r="r" b="b"/>
              <a:pathLst>
                <a:path w="1092835" h="939164">
                  <a:moveTo>
                    <a:pt x="858012" y="0"/>
                  </a:moveTo>
                  <a:lnTo>
                    <a:pt x="234696" y="0"/>
                  </a:lnTo>
                  <a:lnTo>
                    <a:pt x="0" y="469391"/>
                  </a:lnTo>
                  <a:lnTo>
                    <a:pt x="234696" y="938783"/>
                  </a:lnTo>
                  <a:lnTo>
                    <a:pt x="858012" y="938783"/>
                  </a:lnTo>
                  <a:lnTo>
                    <a:pt x="1092708" y="469391"/>
                  </a:lnTo>
                  <a:lnTo>
                    <a:pt x="858012" y="0"/>
                  </a:lnTo>
                  <a:close/>
                </a:path>
              </a:pathLst>
            </a:custGeom>
            <a:solidFill>
              <a:srgbClr val="FFFFFF">
                <a:alpha val="90194"/>
              </a:srgbClr>
            </a:solidFill>
          </p:spPr>
          <p:txBody>
            <a:bodyPr wrap="square" lIns="0" tIns="0" rIns="0" bIns="0" rtlCol="0"/>
            <a:lstStyle/>
            <a:p>
              <a:endParaRPr/>
            </a:p>
          </p:txBody>
        </p:sp>
        <p:sp>
          <p:nvSpPr>
            <p:cNvPr id="33" name="object 33"/>
            <p:cNvSpPr/>
            <p:nvPr/>
          </p:nvSpPr>
          <p:spPr>
            <a:xfrm>
              <a:off x="4288535" y="2296667"/>
              <a:ext cx="1092835" cy="939165"/>
            </a:xfrm>
            <a:custGeom>
              <a:avLst/>
              <a:gdLst/>
              <a:ahLst/>
              <a:cxnLst/>
              <a:rect l="l" t="t" r="r" b="b"/>
              <a:pathLst>
                <a:path w="1092835" h="939164">
                  <a:moveTo>
                    <a:pt x="0" y="469391"/>
                  </a:moveTo>
                  <a:lnTo>
                    <a:pt x="234696" y="0"/>
                  </a:lnTo>
                  <a:lnTo>
                    <a:pt x="858012" y="0"/>
                  </a:lnTo>
                  <a:lnTo>
                    <a:pt x="1092708" y="469391"/>
                  </a:lnTo>
                  <a:lnTo>
                    <a:pt x="858012" y="938783"/>
                  </a:lnTo>
                  <a:lnTo>
                    <a:pt x="234696" y="938783"/>
                  </a:lnTo>
                  <a:lnTo>
                    <a:pt x="0" y="469391"/>
                  </a:lnTo>
                  <a:close/>
                </a:path>
              </a:pathLst>
            </a:custGeom>
            <a:ln w="6350">
              <a:solidFill>
                <a:srgbClr val="4472C4"/>
              </a:solidFill>
            </a:ln>
          </p:spPr>
          <p:txBody>
            <a:bodyPr wrap="square" lIns="0" tIns="0" rIns="0" bIns="0" rtlCol="0"/>
            <a:lstStyle/>
            <a:p>
              <a:endParaRPr/>
            </a:p>
          </p:txBody>
        </p:sp>
        <p:pic>
          <p:nvPicPr>
            <p:cNvPr id="34" name="object 34"/>
            <p:cNvPicPr/>
            <p:nvPr/>
          </p:nvPicPr>
          <p:blipFill>
            <a:blip r:embed="rId10" cstate="print"/>
            <a:stretch>
              <a:fillRect/>
            </a:stretch>
          </p:blipFill>
          <p:spPr>
            <a:xfrm>
              <a:off x="4498720" y="2308733"/>
              <a:ext cx="132841" cy="117601"/>
            </a:xfrm>
            <a:prstGeom prst="rect">
              <a:avLst/>
            </a:prstGeom>
          </p:spPr>
        </p:pic>
        <p:pic>
          <p:nvPicPr>
            <p:cNvPr id="35" name="object 35"/>
            <p:cNvPicPr/>
            <p:nvPr/>
          </p:nvPicPr>
          <p:blipFill>
            <a:blip r:embed="rId11" cstate="print"/>
            <a:stretch>
              <a:fillRect/>
            </a:stretch>
          </p:blipFill>
          <p:spPr>
            <a:xfrm>
              <a:off x="4288535" y="1257300"/>
              <a:ext cx="1092707" cy="940308"/>
            </a:xfrm>
            <a:prstGeom prst="rect">
              <a:avLst/>
            </a:prstGeom>
          </p:spPr>
        </p:pic>
        <p:sp>
          <p:nvSpPr>
            <p:cNvPr id="36" name="object 36"/>
            <p:cNvSpPr/>
            <p:nvPr/>
          </p:nvSpPr>
          <p:spPr>
            <a:xfrm>
              <a:off x="4288535" y="1257300"/>
              <a:ext cx="1092835" cy="940435"/>
            </a:xfrm>
            <a:custGeom>
              <a:avLst/>
              <a:gdLst/>
              <a:ahLst/>
              <a:cxnLst/>
              <a:rect l="l" t="t" r="r" b="b"/>
              <a:pathLst>
                <a:path w="1092835" h="940435">
                  <a:moveTo>
                    <a:pt x="0" y="470153"/>
                  </a:moveTo>
                  <a:lnTo>
                    <a:pt x="235077" y="0"/>
                  </a:lnTo>
                  <a:lnTo>
                    <a:pt x="857631" y="0"/>
                  </a:lnTo>
                  <a:lnTo>
                    <a:pt x="1092708" y="470153"/>
                  </a:lnTo>
                  <a:lnTo>
                    <a:pt x="857631" y="940307"/>
                  </a:lnTo>
                  <a:lnTo>
                    <a:pt x="235077" y="940307"/>
                  </a:lnTo>
                  <a:lnTo>
                    <a:pt x="0" y="470153"/>
                  </a:lnTo>
                  <a:close/>
                </a:path>
              </a:pathLst>
            </a:custGeom>
            <a:ln w="6350">
              <a:solidFill>
                <a:srgbClr val="4472C4"/>
              </a:solidFill>
            </a:ln>
          </p:spPr>
          <p:txBody>
            <a:bodyPr wrap="square" lIns="0" tIns="0" rIns="0" bIns="0" rtlCol="0"/>
            <a:lstStyle/>
            <a:p>
              <a:endParaRPr/>
            </a:p>
          </p:txBody>
        </p:sp>
      </p:grpSp>
      <p:sp>
        <p:nvSpPr>
          <p:cNvPr id="37" name="object 37"/>
          <p:cNvSpPr txBox="1"/>
          <p:nvPr/>
        </p:nvSpPr>
        <p:spPr>
          <a:xfrm>
            <a:off x="4470474" y="1605138"/>
            <a:ext cx="72834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Immigrants</a:t>
            </a:r>
            <a:endParaRPr sz="1200">
              <a:latin typeface="Calibri"/>
              <a:cs typeface="Calibri"/>
            </a:endParaRPr>
          </a:p>
        </p:txBody>
      </p:sp>
      <p:grpSp>
        <p:nvGrpSpPr>
          <p:cNvPr id="38" name="object 38"/>
          <p:cNvGrpSpPr/>
          <p:nvPr/>
        </p:nvGrpSpPr>
        <p:grpSpPr>
          <a:xfrm>
            <a:off x="5225669" y="1674748"/>
            <a:ext cx="1101090" cy="2085339"/>
            <a:chOff x="5225669" y="1674748"/>
            <a:chExt cx="1101090" cy="2085339"/>
          </a:xfrm>
        </p:grpSpPr>
        <p:pic>
          <p:nvPicPr>
            <p:cNvPr id="39" name="object 39"/>
            <p:cNvPicPr/>
            <p:nvPr/>
          </p:nvPicPr>
          <p:blipFill>
            <a:blip r:embed="rId12" cstate="print"/>
            <a:stretch>
              <a:fillRect/>
            </a:stretch>
          </p:blipFill>
          <p:spPr>
            <a:xfrm>
              <a:off x="5231765" y="1674748"/>
              <a:ext cx="132841" cy="117601"/>
            </a:xfrm>
            <a:prstGeom prst="rect">
              <a:avLst/>
            </a:prstGeom>
          </p:spPr>
        </p:pic>
        <p:sp>
          <p:nvSpPr>
            <p:cNvPr id="40" name="object 40"/>
            <p:cNvSpPr/>
            <p:nvPr/>
          </p:nvSpPr>
          <p:spPr>
            <a:xfrm>
              <a:off x="5228844" y="1781557"/>
              <a:ext cx="1094740" cy="939165"/>
            </a:xfrm>
            <a:custGeom>
              <a:avLst/>
              <a:gdLst/>
              <a:ahLst/>
              <a:cxnLst/>
              <a:rect l="l" t="t" r="r" b="b"/>
              <a:pathLst>
                <a:path w="1094739" h="939164">
                  <a:moveTo>
                    <a:pt x="859536" y="0"/>
                  </a:moveTo>
                  <a:lnTo>
                    <a:pt x="234696" y="0"/>
                  </a:lnTo>
                  <a:lnTo>
                    <a:pt x="0" y="469391"/>
                  </a:lnTo>
                  <a:lnTo>
                    <a:pt x="234696" y="938783"/>
                  </a:lnTo>
                  <a:lnTo>
                    <a:pt x="859536" y="938783"/>
                  </a:lnTo>
                  <a:lnTo>
                    <a:pt x="1094232" y="469391"/>
                  </a:lnTo>
                  <a:lnTo>
                    <a:pt x="859536" y="0"/>
                  </a:lnTo>
                  <a:close/>
                </a:path>
              </a:pathLst>
            </a:custGeom>
            <a:solidFill>
              <a:srgbClr val="FFFFFF">
                <a:alpha val="90194"/>
              </a:srgbClr>
            </a:solidFill>
          </p:spPr>
          <p:txBody>
            <a:bodyPr wrap="square" lIns="0" tIns="0" rIns="0" bIns="0" rtlCol="0"/>
            <a:lstStyle/>
            <a:p>
              <a:endParaRPr/>
            </a:p>
          </p:txBody>
        </p:sp>
        <p:sp>
          <p:nvSpPr>
            <p:cNvPr id="41" name="object 41"/>
            <p:cNvSpPr/>
            <p:nvPr/>
          </p:nvSpPr>
          <p:spPr>
            <a:xfrm>
              <a:off x="5228844" y="1781557"/>
              <a:ext cx="1094740" cy="939165"/>
            </a:xfrm>
            <a:custGeom>
              <a:avLst/>
              <a:gdLst/>
              <a:ahLst/>
              <a:cxnLst/>
              <a:rect l="l" t="t" r="r" b="b"/>
              <a:pathLst>
                <a:path w="1094739"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pic>
          <p:nvPicPr>
            <p:cNvPr id="42" name="object 42"/>
            <p:cNvPicPr/>
            <p:nvPr/>
          </p:nvPicPr>
          <p:blipFill>
            <a:blip r:embed="rId8" cstate="print"/>
            <a:stretch>
              <a:fillRect/>
            </a:stretch>
          </p:blipFill>
          <p:spPr>
            <a:xfrm>
              <a:off x="5443601" y="1799716"/>
              <a:ext cx="134365" cy="116077"/>
            </a:xfrm>
            <a:prstGeom prst="rect">
              <a:avLst/>
            </a:prstGeom>
          </p:spPr>
        </p:pic>
        <p:pic>
          <p:nvPicPr>
            <p:cNvPr id="43" name="object 43"/>
            <p:cNvPicPr/>
            <p:nvPr/>
          </p:nvPicPr>
          <p:blipFill>
            <a:blip r:embed="rId13" cstate="print"/>
            <a:stretch>
              <a:fillRect/>
            </a:stretch>
          </p:blipFill>
          <p:spPr>
            <a:xfrm>
              <a:off x="5228844" y="2817875"/>
              <a:ext cx="1094231" cy="938783"/>
            </a:xfrm>
            <a:prstGeom prst="rect">
              <a:avLst/>
            </a:prstGeom>
          </p:spPr>
        </p:pic>
        <p:sp>
          <p:nvSpPr>
            <p:cNvPr id="44" name="object 44"/>
            <p:cNvSpPr/>
            <p:nvPr/>
          </p:nvSpPr>
          <p:spPr>
            <a:xfrm>
              <a:off x="5228844" y="2817877"/>
              <a:ext cx="1094740" cy="939165"/>
            </a:xfrm>
            <a:custGeom>
              <a:avLst/>
              <a:gdLst/>
              <a:ahLst/>
              <a:cxnLst/>
              <a:rect l="l" t="t" r="r" b="b"/>
              <a:pathLst>
                <a:path w="1094739"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grpSp>
      <p:sp>
        <p:nvSpPr>
          <p:cNvPr id="45" name="object 45"/>
          <p:cNvSpPr txBox="1"/>
          <p:nvPr/>
        </p:nvSpPr>
        <p:spPr>
          <a:xfrm>
            <a:off x="5521325" y="3081382"/>
            <a:ext cx="508000" cy="375920"/>
          </a:xfrm>
          <a:prstGeom prst="rect">
            <a:avLst/>
          </a:prstGeom>
        </p:spPr>
        <p:txBody>
          <a:bodyPr vert="horz" wrap="square" lIns="0" tIns="30480" rIns="0" bIns="0" rtlCol="0">
            <a:spAutoFit/>
          </a:bodyPr>
          <a:lstStyle/>
          <a:p>
            <a:pPr marL="13970" marR="5080" indent="-1905">
              <a:lnSpc>
                <a:spcPts val="1320"/>
              </a:lnSpc>
              <a:spcBef>
                <a:spcPts val="240"/>
              </a:spcBef>
            </a:pPr>
            <a:r>
              <a:rPr sz="1200" spc="-10" dirty="0">
                <a:solidFill>
                  <a:srgbClr val="FFFFFF"/>
                </a:solidFill>
                <a:latin typeface="Calibri"/>
                <a:cs typeface="Calibri"/>
              </a:rPr>
              <a:t>Military families</a:t>
            </a:r>
            <a:endParaRPr sz="1200">
              <a:latin typeface="Calibri"/>
              <a:cs typeface="Calibri"/>
            </a:endParaRPr>
          </a:p>
        </p:txBody>
      </p:sp>
      <p:grpSp>
        <p:nvGrpSpPr>
          <p:cNvPr id="46" name="object 46"/>
          <p:cNvGrpSpPr/>
          <p:nvPr/>
        </p:nvGrpSpPr>
        <p:grpSpPr>
          <a:xfrm>
            <a:off x="2403220" y="3323716"/>
            <a:ext cx="3173730" cy="951230"/>
            <a:chOff x="2403220" y="3323716"/>
            <a:chExt cx="3173730" cy="951230"/>
          </a:xfrm>
        </p:grpSpPr>
        <p:pic>
          <p:nvPicPr>
            <p:cNvPr id="47" name="object 47"/>
            <p:cNvPicPr/>
            <p:nvPr/>
          </p:nvPicPr>
          <p:blipFill>
            <a:blip r:embed="rId8" cstate="print"/>
            <a:stretch>
              <a:fillRect/>
            </a:stretch>
          </p:blipFill>
          <p:spPr>
            <a:xfrm>
              <a:off x="5442076" y="3637660"/>
              <a:ext cx="134365" cy="116077"/>
            </a:xfrm>
            <a:prstGeom prst="rect">
              <a:avLst/>
            </a:prstGeom>
          </p:spPr>
        </p:pic>
        <p:sp>
          <p:nvSpPr>
            <p:cNvPr id="48" name="object 48"/>
            <p:cNvSpPr/>
            <p:nvPr/>
          </p:nvSpPr>
          <p:spPr>
            <a:xfrm>
              <a:off x="4288535" y="3331463"/>
              <a:ext cx="1092835" cy="940435"/>
            </a:xfrm>
            <a:custGeom>
              <a:avLst/>
              <a:gdLst/>
              <a:ahLst/>
              <a:cxnLst/>
              <a:rect l="l" t="t" r="r" b="b"/>
              <a:pathLst>
                <a:path w="1092835" h="940435">
                  <a:moveTo>
                    <a:pt x="857631" y="0"/>
                  </a:moveTo>
                  <a:lnTo>
                    <a:pt x="235077" y="0"/>
                  </a:lnTo>
                  <a:lnTo>
                    <a:pt x="0" y="470154"/>
                  </a:lnTo>
                  <a:lnTo>
                    <a:pt x="235077" y="940308"/>
                  </a:lnTo>
                  <a:lnTo>
                    <a:pt x="857631" y="940308"/>
                  </a:lnTo>
                  <a:lnTo>
                    <a:pt x="1092708" y="470154"/>
                  </a:lnTo>
                  <a:lnTo>
                    <a:pt x="857631" y="0"/>
                  </a:lnTo>
                  <a:close/>
                </a:path>
              </a:pathLst>
            </a:custGeom>
            <a:solidFill>
              <a:srgbClr val="FFFFFF">
                <a:alpha val="90194"/>
              </a:srgbClr>
            </a:solidFill>
          </p:spPr>
          <p:txBody>
            <a:bodyPr wrap="square" lIns="0" tIns="0" rIns="0" bIns="0" rtlCol="0"/>
            <a:lstStyle/>
            <a:p>
              <a:endParaRPr/>
            </a:p>
          </p:txBody>
        </p:sp>
        <p:sp>
          <p:nvSpPr>
            <p:cNvPr id="49" name="object 49"/>
            <p:cNvSpPr/>
            <p:nvPr/>
          </p:nvSpPr>
          <p:spPr>
            <a:xfrm>
              <a:off x="4288535" y="3331463"/>
              <a:ext cx="1092835" cy="940435"/>
            </a:xfrm>
            <a:custGeom>
              <a:avLst/>
              <a:gdLst/>
              <a:ahLst/>
              <a:cxnLst/>
              <a:rect l="l" t="t" r="r" b="b"/>
              <a:pathLst>
                <a:path w="1092835" h="940435">
                  <a:moveTo>
                    <a:pt x="0" y="470154"/>
                  </a:moveTo>
                  <a:lnTo>
                    <a:pt x="235077" y="0"/>
                  </a:lnTo>
                  <a:lnTo>
                    <a:pt x="857631" y="0"/>
                  </a:lnTo>
                  <a:lnTo>
                    <a:pt x="1092708" y="470154"/>
                  </a:lnTo>
                  <a:lnTo>
                    <a:pt x="857631" y="940308"/>
                  </a:lnTo>
                  <a:lnTo>
                    <a:pt x="235077" y="940308"/>
                  </a:lnTo>
                  <a:lnTo>
                    <a:pt x="0" y="470154"/>
                  </a:lnTo>
                  <a:close/>
                </a:path>
              </a:pathLst>
            </a:custGeom>
            <a:ln w="6350">
              <a:solidFill>
                <a:srgbClr val="4472C4"/>
              </a:solidFill>
            </a:ln>
          </p:spPr>
          <p:txBody>
            <a:bodyPr wrap="square" lIns="0" tIns="0" rIns="0" bIns="0" rtlCol="0"/>
            <a:lstStyle/>
            <a:p>
              <a:endParaRPr/>
            </a:p>
          </p:txBody>
        </p:sp>
        <p:pic>
          <p:nvPicPr>
            <p:cNvPr id="50" name="object 50"/>
            <p:cNvPicPr/>
            <p:nvPr/>
          </p:nvPicPr>
          <p:blipFill>
            <a:blip r:embed="rId8" cstate="print"/>
            <a:stretch>
              <a:fillRect/>
            </a:stretch>
          </p:blipFill>
          <p:spPr>
            <a:xfrm>
              <a:off x="5239385" y="3741292"/>
              <a:ext cx="134365" cy="116077"/>
            </a:xfrm>
            <a:prstGeom prst="rect">
              <a:avLst/>
            </a:prstGeom>
          </p:spPr>
        </p:pic>
        <p:pic>
          <p:nvPicPr>
            <p:cNvPr id="51" name="object 51"/>
            <p:cNvPicPr/>
            <p:nvPr/>
          </p:nvPicPr>
          <p:blipFill>
            <a:blip r:embed="rId14" cstate="print"/>
            <a:stretch>
              <a:fillRect/>
            </a:stretch>
          </p:blipFill>
          <p:spPr>
            <a:xfrm>
              <a:off x="2406395" y="3326891"/>
              <a:ext cx="1092707" cy="938784"/>
            </a:xfrm>
            <a:prstGeom prst="rect">
              <a:avLst/>
            </a:prstGeom>
          </p:spPr>
        </p:pic>
        <p:sp>
          <p:nvSpPr>
            <p:cNvPr id="52" name="object 52"/>
            <p:cNvSpPr/>
            <p:nvPr/>
          </p:nvSpPr>
          <p:spPr>
            <a:xfrm>
              <a:off x="2406395" y="3326891"/>
              <a:ext cx="1092835" cy="939165"/>
            </a:xfrm>
            <a:custGeom>
              <a:avLst/>
              <a:gdLst/>
              <a:ahLst/>
              <a:cxnLst/>
              <a:rect l="l" t="t" r="r" b="b"/>
              <a:pathLst>
                <a:path w="1092835" h="939164">
                  <a:moveTo>
                    <a:pt x="0" y="469392"/>
                  </a:moveTo>
                  <a:lnTo>
                    <a:pt x="234696" y="0"/>
                  </a:lnTo>
                  <a:lnTo>
                    <a:pt x="858012" y="0"/>
                  </a:lnTo>
                  <a:lnTo>
                    <a:pt x="1092708" y="469392"/>
                  </a:lnTo>
                  <a:lnTo>
                    <a:pt x="858012" y="938784"/>
                  </a:lnTo>
                  <a:lnTo>
                    <a:pt x="234696" y="938784"/>
                  </a:lnTo>
                  <a:lnTo>
                    <a:pt x="0" y="469392"/>
                  </a:lnTo>
                  <a:close/>
                </a:path>
              </a:pathLst>
            </a:custGeom>
            <a:ln w="6350">
              <a:solidFill>
                <a:srgbClr val="4472C4"/>
              </a:solidFill>
            </a:ln>
          </p:spPr>
          <p:txBody>
            <a:bodyPr wrap="square" lIns="0" tIns="0" rIns="0" bIns="0" rtlCol="0"/>
            <a:lstStyle/>
            <a:p>
              <a:endParaRPr/>
            </a:p>
          </p:txBody>
        </p:sp>
      </p:grpSp>
      <p:sp>
        <p:nvSpPr>
          <p:cNvPr id="53" name="object 53"/>
          <p:cNvSpPr txBox="1"/>
          <p:nvPr/>
        </p:nvSpPr>
        <p:spPr>
          <a:xfrm>
            <a:off x="2603534" y="3505884"/>
            <a:ext cx="698500" cy="543560"/>
          </a:xfrm>
          <a:prstGeom prst="rect">
            <a:avLst/>
          </a:prstGeom>
        </p:spPr>
        <p:txBody>
          <a:bodyPr vert="horz" wrap="square" lIns="0" tIns="12700" rIns="0" bIns="0" rtlCol="0">
            <a:spAutoFit/>
          </a:bodyPr>
          <a:lstStyle/>
          <a:p>
            <a:pPr algn="ctr">
              <a:lnSpc>
                <a:spcPts val="1380"/>
              </a:lnSpc>
              <a:spcBef>
                <a:spcPts val="100"/>
              </a:spcBef>
            </a:pPr>
            <a:r>
              <a:rPr sz="1200" spc="-10" dirty="0">
                <a:solidFill>
                  <a:srgbClr val="FFFFFF"/>
                </a:solidFill>
                <a:latin typeface="Calibri"/>
                <a:cs typeface="Calibri"/>
              </a:rPr>
              <a:t>LGBTQ</a:t>
            </a:r>
            <a:endParaRPr sz="1200">
              <a:latin typeface="Calibri"/>
              <a:cs typeface="Calibri"/>
            </a:endParaRPr>
          </a:p>
          <a:p>
            <a:pPr marL="12700" marR="5080" algn="ctr">
              <a:lnSpc>
                <a:spcPts val="1320"/>
              </a:lnSpc>
              <a:spcBef>
                <a:spcPts val="85"/>
              </a:spcBef>
            </a:pPr>
            <a:r>
              <a:rPr sz="1200" dirty="0">
                <a:solidFill>
                  <a:srgbClr val="FFFFFF"/>
                </a:solidFill>
                <a:latin typeface="Calibri"/>
                <a:cs typeface="Calibri"/>
              </a:rPr>
              <a:t>students</a:t>
            </a:r>
            <a:r>
              <a:rPr sz="1200" spc="-50" dirty="0">
                <a:solidFill>
                  <a:srgbClr val="FFFFFF"/>
                </a:solidFill>
                <a:latin typeface="Calibri"/>
                <a:cs typeface="Calibri"/>
              </a:rPr>
              <a:t> &amp; </a:t>
            </a:r>
            <a:r>
              <a:rPr sz="1200" spc="-10" dirty="0">
                <a:solidFill>
                  <a:srgbClr val="FFFFFF"/>
                </a:solidFill>
                <a:latin typeface="Calibri"/>
                <a:cs typeface="Calibri"/>
              </a:rPr>
              <a:t>families</a:t>
            </a:r>
            <a:endParaRPr sz="1200">
              <a:latin typeface="Calibri"/>
              <a:cs typeface="Calibri"/>
            </a:endParaRPr>
          </a:p>
        </p:txBody>
      </p:sp>
      <p:grpSp>
        <p:nvGrpSpPr>
          <p:cNvPr id="54" name="object 54"/>
          <p:cNvGrpSpPr/>
          <p:nvPr/>
        </p:nvGrpSpPr>
        <p:grpSpPr>
          <a:xfrm>
            <a:off x="1461388" y="3340482"/>
            <a:ext cx="5800725" cy="1449705"/>
            <a:chOff x="1461388" y="3340482"/>
            <a:chExt cx="5800725" cy="1449705"/>
          </a:xfrm>
        </p:grpSpPr>
        <p:pic>
          <p:nvPicPr>
            <p:cNvPr id="55" name="object 55"/>
            <p:cNvPicPr/>
            <p:nvPr/>
          </p:nvPicPr>
          <p:blipFill>
            <a:blip r:embed="rId15" cstate="print"/>
            <a:stretch>
              <a:fillRect/>
            </a:stretch>
          </p:blipFill>
          <p:spPr>
            <a:xfrm>
              <a:off x="2433700" y="3739768"/>
              <a:ext cx="132842" cy="116077"/>
            </a:xfrm>
            <a:prstGeom prst="rect">
              <a:avLst/>
            </a:prstGeom>
          </p:spPr>
        </p:pic>
        <p:sp>
          <p:nvSpPr>
            <p:cNvPr id="56" name="object 56"/>
            <p:cNvSpPr/>
            <p:nvPr/>
          </p:nvSpPr>
          <p:spPr>
            <a:xfrm>
              <a:off x="1464563" y="3848101"/>
              <a:ext cx="1094740" cy="939165"/>
            </a:xfrm>
            <a:custGeom>
              <a:avLst/>
              <a:gdLst/>
              <a:ahLst/>
              <a:cxnLst/>
              <a:rect l="l" t="t" r="r" b="b"/>
              <a:pathLst>
                <a:path w="1094739" h="939164">
                  <a:moveTo>
                    <a:pt x="859536" y="0"/>
                  </a:moveTo>
                  <a:lnTo>
                    <a:pt x="234696" y="0"/>
                  </a:lnTo>
                  <a:lnTo>
                    <a:pt x="0" y="469392"/>
                  </a:lnTo>
                  <a:lnTo>
                    <a:pt x="234696" y="938784"/>
                  </a:lnTo>
                  <a:lnTo>
                    <a:pt x="859536" y="938784"/>
                  </a:lnTo>
                  <a:lnTo>
                    <a:pt x="1094232" y="469392"/>
                  </a:lnTo>
                  <a:lnTo>
                    <a:pt x="859536" y="0"/>
                  </a:lnTo>
                  <a:close/>
                </a:path>
              </a:pathLst>
            </a:custGeom>
            <a:solidFill>
              <a:srgbClr val="FFFFFF">
                <a:alpha val="90194"/>
              </a:srgbClr>
            </a:solidFill>
          </p:spPr>
          <p:txBody>
            <a:bodyPr wrap="square" lIns="0" tIns="0" rIns="0" bIns="0" rtlCol="0"/>
            <a:lstStyle/>
            <a:p>
              <a:endParaRPr/>
            </a:p>
          </p:txBody>
        </p:sp>
        <p:sp>
          <p:nvSpPr>
            <p:cNvPr id="57" name="object 57"/>
            <p:cNvSpPr/>
            <p:nvPr/>
          </p:nvSpPr>
          <p:spPr>
            <a:xfrm>
              <a:off x="1464563" y="3848101"/>
              <a:ext cx="1094740" cy="939165"/>
            </a:xfrm>
            <a:custGeom>
              <a:avLst/>
              <a:gdLst/>
              <a:ahLst/>
              <a:cxnLst/>
              <a:rect l="l" t="t" r="r" b="b"/>
              <a:pathLst>
                <a:path w="1094739" h="939164">
                  <a:moveTo>
                    <a:pt x="0" y="469392"/>
                  </a:moveTo>
                  <a:lnTo>
                    <a:pt x="234696" y="0"/>
                  </a:lnTo>
                  <a:lnTo>
                    <a:pt x="859536" y="0"/>
                  </a:lnTo>
                  <a:lnTo>
                    <a:pt x="1094232" y="469392"/>
                  </a:lnTo>
                  <a:lnTo>
                    <a:pt x="859536" y="938784"/>
                  </a:lnTo>
                  <a:lnTo>
                    <a:pt x="234696" y="938784"/>
                  </a:lnTo>
                  <a:lnTo>
                    <a:pt x="0" y="469392"/>
                  </a:lnTo>
                  <a:close/>
                </a:path>
              </a:pathLst>
            </a:custGeom>
            <a:ln w="6349">
              <a:solidFill>
                <a:srgbClr val="4472C4"/>
              </a:solidFill>
            </a:ln>
          </p:spPr>
          <p:txBody>
            <a:bodyPr wrap="square" lIns="0" tIns="0" rIns="0" bIns="0" rtlCol="0"/>
            <a:lstStyle/>
            <a:p>
              <a:endParaRPr/>
            </a:p>
          </p:txBody>
        </p:sp>
        <p:pic>
          <p:nvPicPr>
            <p:cNvPr id="58" name="object 58"/>
            <p:cNvPicPr/>
            <p:nvPr/>
          </p:nvPicPr>
          <p:blipFill>
            <a:blip r:embed="rId15" cstate="print"/>
            <a:stretch>
              <a:fillRect/>
            </a:stretch>
          </p:blipFill>
          <p:spPr>
            <a:xfrm>
              <a:off x="2206625" y="3858640"/>
              <a:ext cx="132842" cy="116077"/>
            </a:xfrm>
            <a:prstGeom prst="rect">
              <a:avLst/>
            </a:prstGeom>
          </p:spPr>
        </p:pic>
        <p:pic>
          <p:nvPicPr>
            <p:cNvPr id="59" name="object 59"/>
            <p:cNvPicPr/>
            <p:nvPr/>
          </p:nvPicPr>
          <p:blipFill>
            <a:blip r:embed="rId6" cstate="print"/>
            <a:stretch>
              <a:fillRect/>
            </a:stretch>
          </p:blipFill>
          <p:spPr>
            <a:xfrm>
              <a:off x="6166104" y="3343655"/>
              <a:ext cx="1092707" cy="938783"/>
            </a:xfrm>
            <a:prstGeom prst="rect">
              <a:avLst/>
            </a:prstGeom>
          </p:spPr>
        </p:pic>
        <p:sp>
          <p:nvSpPr>
            <p:cNvPr id="60" name="object 60"/>
            <p:cNvSpPr/>
            <p:nvPr/>
          </p:nvSpPr>
          <p:spPr>
            <a:xfrm>
              <a:off x="6166104" y="3343657"/>
              <a:ext cx="1092835" cy="939165"/>
            </a:xfrm>
            <a:custGeom>
              <a:avLst/>
              <a:gdLst/>
              <a:ahLst/>
              <a:cxnLst/>
              <a:rect l="l" t="t" r="r" b="b"/>
              <a:pathLst>
                <a:path w="1092834" h="939164">
                  <a:moveTo>
                    <a:pt x="0" y="469392"/>
                  </a:moveTo>
                  <a:lnTo>
                    <a:pt x="234696" y="0"/>
                  </a:lnTo>
                  <a:lnTo>
                    <a:pt x="858012" y="0"/>
                  </a:lnTo>
                  <a:lnTo>
                    <a:pt x="1092708" y="469392"/>
                  </a:lnTo>
                  <a:lnTo>
                    <a:pt x="858012" y="938784"/>
                  </a:lnTo>
                  <a:lnTo>
                    <a:pt x="234696" y="938784"/>
                  </a:lnTo>
                  <a:lnTo>
                    <a:pt x="0" y="469392"/>
                  </a:lnTo>
                  <a:close/>
                </a:path>
              </a:pathLst>
            </a:custGeom>
            <a:ln w="6350">
              <a:solidFill>
                <a:srgbClr val="4472C4"/>
              </a:solidFill>
            </a:ln>
          </p:spPr>
          <p:txBody>
            <a:bodyPr wrap="square" lIns="0" tIns="0" rIns="0" bIns="0" rtlCol="0"/>
            <a:lstStyle/>
            <a:p>
              <a:endParaRPr/>
            </a:p>
          </p:txBody>
        </p:sp>
      </p:grpSp>
      <p:sp>
        <p:nvSpPr>
          <p:cNvPr id="61" name="object 61"/>
          <p:cNvSpPr txBox="1"/>
          <p:nvPr/>
        </p:nvSpPr>
        <p:spPr>
          <a:xfrm>
            <a:off x="6351098" y="3523757"/>
            <a:ext cx="721995" cy="543560"/>
          </a:xfrm>
          <a:prstGeom prst="rect">
            <a:avLst/>
          </a:prstGeom>
        </p:spPr>
        <p:txBody>
          <a:bodyPr vert="horz" wrap="square" lIns="0" tIns="30480" rIns="0" bIns="0" rtlCol="0">
            <a:spAutoFit/>
          </a:bodyPr>
          <a:lstStyle/>
          <a:p>
            <a:pPr marL="12065" marR="5080" algn="ctr">
              <a:lnSpc>
                <a:spcPts val="1320"/>
              </a:lnSpc>
              <a:spcBef>
                <a:spcPts val="240"/>
              </a:spcBef>
            </a:pPr>
            <a:r>
              <a:rPr sz="1200" dirty="0">
                <a:solidFill>
                  <a:srgbClr val="FFFFFF"/>
                </a:solidFill>
                <a:latin typeface="Calibri"/>
                <a:cs typeface="Calibri"/>
              </a:rPr>
              <a:t>Students</a:t>
            </a:r>
            <a:r>
              <a:rPr sz="1200" spc="-35" dirty="0">
                <a:solidFill>
                  <a:srgbClr val="FFFFFF"/>
                </a:solidFill>
                <a:latin typeface="Calibri"/>
                <a:cs typeface="Calibri"/>
              </a:rPr>
              <a:t> </a:t>
            </a:r>
            <a:r>
              <a:rPr sz="1200" spc="-25" dirty="0">
                <a:solidFill>
                  <a:srgbClr val="FFFFFF"/>
                </a:solidFill>
                <a:latin typeface="Calibri"/>
                <a:cs typeface="Calibri"/>
              </a:rPr>
              <a:t>in </a:t>
            </a:r>
            <a:r>
              <a:rPr sz="1200" spc="-10" dirty="0">
                <a:solidFill>
                  <a:srgbClr val="FFFFFF"/>
                </a:solidFill>
                <a:latin typeface="Calibri"/>
                <a:cs typeface="Calibri"/>
              </a:rPr>
              <a:t>special education</a:t>
            </a:r>
            <a:endParaRPr sz="1200">
              <a:latin typeface="Calibri"/>
              <a:cs typeface="Calibri"/>
            </a:endParaRPr>
          </a:p>
        </p:txBody>
      </p:sp>
      <p:grpSp>
        <p:nvGrpSpPr>
          <p:cNvPr id="62" name="object 62"/>
          <p:cNvGrpSpPr/>
          <p:nvPr/>
        </p:nvGrpSpPr>
        <p:grpSpPr>
          <a:xfrm>
            <a:off x="5221096" y="1264792"/>
            <a:ext cx="2045970" cy="3536315"/>
            <a:chOff x="5221096" y="1264792"/>
            <a:chExt cx="2045970" cy="3536315"/>
          </a:xfrm>
        </p:grpSpPr>
        <p:pic>
          <p:nvPicPr>
            <p:cNvPr id="63" name="object 63"/>
            <p:cNvPicPr/>
            <p:nvPr/>
          </p:nvPicPr>
          <p:blipFill>
            <a:blip r:embed="rId15" cstate="print"/>
            <a:stretch>
              <a:fillRect/>
            </a:stretch>
          </p:blipFill>
          <p:spPr>
            <a:xfrm>
              <a:off x="6379336" y="4163441"/>
              <a:ext cx="132841" cy="116077"/>
            </a:xfrm>
            <a:prstGeom prst="rect">
              <a:avLst/>
            </a:prstGeom>
          </p:spPr>
        </p:pic>
        <p:sp>
          <p:nvSpPr>
            <p:cNvPr id="64" name="object 64"/>
            <p:cNvSpPr/>
            <p:nvPr/>
          </p:nvSpPr>
          <p:spPr>
            <a:xfrm>
              <a:off x="5224271" y="3858767"/>
              <a:ext cx="1094740" cy="939165"/>
            </a:xfrm>
            <a:custGeom>
              <a:avLst/>
              <a:gdLst/>
              <a:ahLst/>
              <a:cxnLst/>
              <a:rect l="l" t="t" r="r" b="b"/>
              <a:pathLst>
                <a:path w="1094739" h="939164">
                  <a:moveTo>
                    <a:pt x="859536" y="0"/>
                  </a:moveTo>
                  <a:lnTo>
                    <a:pt x="234696" y="0"/>
                  </a:lnTo>
                  <a:lnTo>
                    <a:pt x="0" y="469391"/>
                  </a:lnTo>
                  <a:lnTo>
                    <a:pt x="234696" y="938783"/>
                  </a:lnTo>
                  <a:lnTo>
                    <a:pt x="859536" y="938783"/>
                  </a:lnTo>
                  <a:lnTo>
                    <a:pt x="1094232" y="469391"/>
                  </a:lnTo>
                  <a:lnTo>
                    <a:pt x="859536" y="0"/>
                  </a:lnTo>
                  <a:close/>
                </a:path>
              </a:pathLst>
            </a:custGeom>
            <a:solidFill>
              <a:srgbClr val="FFFFFF">
                <a:alpha val="90194"/>
              </a:srgbClr>
            </a:solidFill>
          </p:spPr>
          <p:txBody>
            <a:bodyPr wrap="square" lIns="0" tIns="0" rIns="0" bIns="0" rtlCol="0"/>
            <a:lstStyle/>
            <a:p>
              <a:endParaRPr/>
            </a:p>
          </p:txBody>
        </p:sp>
        <p:sp>
          <p:nvSpPr>
            <p:cNvPr id="65" name="object 65"/>
            <p:cNvSpPr/>
            <p:nvPr/>
          </p:nvSpPr>
          <p:spPr>
            <a:xfrm>
              <a:off x="5224271" y="3858767"/>
              <a:ext cx="1094740" cy="939165"/>
            </a:xfrm>
            <a:custGeom>
              <a:avLst/>
              <a:gdLst/>
              <a:ahLst/>
              <a:cxnLst/>
              <a:rect l="l" t="t" r="r" b="b"/>
              <a:pathLst>
                <a:path w="1094739"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pic>
          <p:nvPicPr>
            <p:cNvPr id="66" name="object 66"/>
            <p:cNvPicPr/>
            <p:nvPr/>
          </p:nvPicPr>
          <p:blipFill>
            <a:blip r:embed="rId3" cstate="print"/>
            <a:stretch>
              <a:fillRect/>
            </a:stretch>
          </p:blipFill>
          <p:spPr>
            <a:xfrm>
              <a:off x="6176644" y="4267072"/>
              <a:ext cx="132841" cy="116077"/>
            </a:xfrm>
            <a:prstGeom prst="rect">
              <a:avLst/>
            </a:prstGeom>
          </p:spPr>
        </p:pic>
        <p:pic>
          <p:nvPicPr>
            <p:cNvPr id="67" name="object 67"/>
            <p:cNvPicPr/>
            <p:nvPr/>
          </p:nvPicPr>
          <p:blipFill>
            <a:blip r:embed="rId4" cstate="print"/>
            <a:stretch>
              <a:fillRect/>
            </a:stretch>
          </p:blipFill>
          <p:spPr>
            <a:xfrm>
              <a:off x="6169151" y="1267967"/>
              <a:ext cx="1094231" cy="938784"/>
            </a:xfrm>
            <a:prstGeom prst="rect">
              <a:avLst/>
            </a:prstGeom>
          </p:spPr>
        </p:pic>
        <p:sp>
          <p:nvSpPr>
            <p:cNvPr id="68" name="object 68"/>
            <p:cNvSpPr/>
            <p:nvPr/>
          </p:nvSpPr>
          <p:spPr>
            <a:xfrm>
              <a:off x="6169151" y="1267967"/>
              <a:ext cx="1094740" cy="939165"/>
            </a:xfrm>
            <a:custGeom>
              <a:avLst/>
              <a:gdLst/>
              <a:ahLst/>
              <a:cxnLst/>
              <a:rect l="l" t="t" r="r" b="b"/>
              <a:pathLst>
                <a:path w="1094740"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grpSp>
      <p:sp>
        <p:nvSpPr>
          <p:cNvPr id="69" name="object 69"/>
          <p:cNvSpPr txBox="1"/>
          <p:nvPr/>
        </p:nvSpPr>
        <p:spPr>
          <a:xfrm>
            <a:off x="6422024" y="1447770"/>
            <a:ext cx="586105" cy="543560"/>
          </a:xfrm>
          <a:prstGeom prst="rect">
            <a:avLst/>
          </a:prstGeom>
        </p:spPr>
        <p:txBody>
          <a:bodyPr vert="horz" wrap="square" lIns="0" tIns="30480" rIns="0" bIns="0" rtlCol="0">
            <a:spAutoFit/>
          </a:bodyPr>
          <a:lstStyle/>
          <a:p>
            <a:pPr marL="12700" marR="5080" indent="635" algn="ctr">
              <a:lnSpc>
                <a:spcPts val="1320"/>
              </a:lnSpc>
              <a:spcBef>
                <a:spcPts val="240"/>
              </a:spcBef>
            </a:pPr>
            <a:r>
              <a:rPr sz="1200" spc="-10" dirty="0">
                <a:solidFill>
                  <a:srgbClr val="FFFFFF"/>
                </a:solidFill>
                <a:latin typeface="Calibri"/>
                <a:cs typeface="Calibri"/>
              </a:rPr>
              <a:t>English language learners</a:t>
            </a:r>
            <a:endParaRPr sz="1200">
              <a:latin typeface="Calibri"/>
              <a:cs typeface="Calibri"/>
            </a:endParaRPr>
          </a:p>
        </p:txBody>
      </p:sp>
      <p:grpSp>
        <p:nvGrpSpPr>
          <p:cNvPr id="70" name="object 70"/>
          <p:cNvGrpSpPr/>
          <p:nvPr/>
        </p:nvGrpSpPr>
        <p:grpSpPr>
          <a:xfrm>
            <a:off x="3340480" y="2090801"/>
            <a:ext cx="3926204" cy="2703830"/>
            <a:chOff x="3340480" y="2090801"/>
            <a:chExt cx="3926204" cy="2703830"/>
          </a:xfrm>
        </p:grpSpPr>
        <p:pic>
          <p:nvPicPr>
            <p:cNvPr id="71" name="object 71"/>
            <p:cNvPicPr/>
            <p:nvPr/>
          </p:nvPicPr>
          <p:blipFill>
            <a:blip r:embed="rId7" cstate="print"/>
            <a:stretch>
              <a:fillRect/>
            </a:stretch>
          </p:blipFill>
          <p:spPr>
            <a:xfrm>
              <a:off x="6921880" y="2090801"/>
              <a:ext cx="134366" cy="116077"/>
            </a:xfrm>
            <a:prstGeom prst="rect">
              <a:avLst/>
            </a:prstGeom>
          </p:spPr>
        </p:pic>
        <p:sp>
          <p:nvSpPr>
            <p:cNvPr id="72" name="object 72"/>
            <p:cNvSpPr/>
            <p:nvPr/>
          </p:nvSpPr>
          <p:spPr>
            <a:xfrm>
              <a:off x="6169151" y="2304289"/>
              <a:ext cx="1094740" cy="939165"/>
            </a:xfrm>
            <a:custGeom>
              <a:avLst/>
              <a:gdLst/>
              <a:ahLst/>
              <a:cxnLst/>
              <a:rect l="l" t="t" r="r" b="b"/>
              <a:pathLst>
                <a:path w="1094740" h="939164">
                  <a:moveTo>
                    <a:pt x="859536" y="0"/>
                  </a:moveTo>
                  <a:lnTo>
                    <a:pt x="234696" y="0"/>
                  </a:lnTo>
                  <a:lnTo>
                    <a:pt x="0" y="469391"/>
                  </a:lnTo>
                  <a:lnTo>
                    <a:pt x="234696" y="938783"/>
                  </a:lnTo>
                  <a:lnTo>
                    <a:pt x="859536" y="938783"/>
                  </a:lnTo>
                  <a:lnTo>
                    <a:pt x="1094232" y="469391"/>
                  </a:lnTo>
                  <a:lnTo>
                    <a:pt x="859536" y="0"/>
                  </a:lnTo>
                  <a:close/>
                </a:path>
              </a:pathLst>
            </a:custGeom>
            <a:solidFill>
              <a:srgbClr val="FFFFFF">
                <a:alpha val="90194"/>
              </a:srgbClr>
            </a:solidFill>
          </p:spPr>
          <p:txBody>
            <a:bodyPr wrap="square" lIns="0" tIns="0" rIns="0" bIns="0" rtlCol="0"/>
            <a:lstStyle/>
            <a:p>
              <a:endParaRPr/>
            </a:p>
          </p:txBody>
        </p:sp>
        <p:sp>
          <p:nvSpPr>
            <p:cNvPr id="73" name="object 73"/>
            <p:cNvSpPr/>
            <p:nvPr/>
          </p:nvSpPr>
          <p:spPr>
            <a:xfrm>
              <a:off x="6169151" y="2304289"/>
              <a:ext cx="1094740" cy="939165"/>
            </a:xfrm>
            <a:custGeom>
              <a:avLst/>
              <a:gdLst/>
              <a:ahLst/>
              <a:cxnLst/>
              <a:rect l="l" t="t" r="r" b="b"/>
              <a:pathLst>
                <a:path w="1094740"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pic>
          <p:nvPicPr>
            <p:cNvPr id="74" name="object 74"/>
            <p:cNvPicPr/>
            <p:nvPr/>
          </p:nvPicPr>
          <p:blipFill>
            <a:blip r:embed="rId16" cstate="print"/>
            <a:stretch>
              <a:fillRect/>
            </a:stretch>
          </p:blipFill>
          <p:spPr>
            <a:xfrm>
              <a:off x="6921880" y="2307209"/>
              <a:ext cx="134366" cy="116077"/>
            </a:xfrm>
            <a:prstGeom prst="rect">
              <a:avLst/>
            </a:prstGeom>
          </p:spPr>
        </p:pic>
        <p:pic>
          <p:nvPicPr>
            <p:cNvPr id="75" name="object 75"/>
            <p:cNvPicPr/>
            <p:nvPr/>
          </p:nvPicPr>
          <p:blipFill>
            <a:blip r:embed="rId14" cstate="print"/>
            <a:stretch>
              <a:fillRect/>
            </a:stretch>
          </p:blipFill>
          <p:spPr>
            <a:xfrm>
              <a:off x="3343655" y="3852672"/>
              <a:ext cx="1092707" cy="938783"/>
            </a:xfrm>
            <a:prstGeom prst="rect">
              <a:avLst/>
            </a:prstGeom>
          </p:spPr>
        </p:pic>
        <p:sp>
          <p:nvSpPr>
            <p:cNvPr id="76" name="object 76"/>
            <p:cNvSpPr/>
            <p:nvPr/>
          </p:nvSpPr>
          <p:spPr>
            <a:xfrm>
              <a:off x="3343655" y="3852672"/>
              <a:ext cx="1092835" cy="939165"/>
            </a:xfrm>
            <a:custGeom>
              <a:avLst/>
              <a:gdLst/>
              <a:ahLst/>
              <a:cxnLst/>
              <a:rect l="l" t="t" r="r" b="b"/>
              <a:pathLst>
                <a:path w="1092835" h="939164">
                  <a:moveTo>
                    <a:pt x="0" y="469391"/>
                  </a:moveTo>
                  <a:lnTo>
                    <a:pt x="234696" y="0"/>
                  </a:lnTo>
                  <a:lnTo>
                    <a:pt x="858012" y="0"/>
                  </a:lnTo>
                  <a:lnTo>
                    <a:pt x="1092708" y="469391"/>
                  </a:lnTo>
                  <a:lnTo>
                    <a:pt x="858012" y="938783"/>
                  </a:lnTo>
                  <a:lnTo>
                    <a:pt x="234696" y="938783"/>
                  </a:lnTo>
                  <a:lnTo>
                    <a:pt x="0" y="469391"/>
                  </a:lnTo>
                  <a:close/>
                </a:path>
              </a:pathLst>
            </a:custGeom>
            <a:ln w="6350">
              <a:solidFill>
                <a:srgbClr val="4472C4"/>
              </a:solidFill>
            </a:ln>
          </p:spPr>
          <p:txBody>
            <a:bodyPr wrap="square" lIns="0" tIns="0" rIns="0" bIns="0" rtlCol="0"/>
            <a:lstStyle/>
            <a:p>
              <a:endParaRPr/>
            </a:p>
          </p:txBody>
        </p:sp>
      </p:grpSp>
      <p:sp>
        <p:nvSpPr>
          <p:cNvPr id="77" name="object 77"/>
          <p:cNvSpPr txBox="1"/>
          <p:nvPr/>
        </p:nvSpPr>
        <p:spPr>
          <a:xfrm>
            <a:off x="3574345" y="4115709"/>
            <a:ext cx="629285" cy="375920"/>
          </a:xfrm>
          <a:prstGeom prst="rect">
            <a:avLst/>
          </a:prstGeom>
        </p:spPr>
        <p:txBody>
          <a:bodyPr vert="horz" wrap="square" lIns="0" tIns="30480" rIns="0" bIns="0" rtlCol="0">
            <a:spAutoFit/>
          </a:bodyPr>
          <a:lstStyle/>
          <a:p>
            <a:pPr marL="45720" marR="5080" indent="-33655">
              <a:lnSpc>
                <a:spcPts val="1320"/>
              </a:lnSpc>
              <a:spcBef>
                <a:spcPts val="240"/>
              </a:spcBef>
            </a:pPr>
            <a:r>
              <a:rPr sz="1200" spc="-10" dirty="0">
                <a:solidFill>
                  <a:srgbClr val="FFFFFF"/>
                </a:solidFill>
                <a:latin typeface="Calibri"/>
                <a:cs typeface="Calibri"/>
              </a:rPr>
              <a:t>Homeless students</a:t>
            </a:r>
            <a:endParaRPr sz="1200">
              <a:latin typeface="Calibri"/>
              <a:cs typeface="Calibri"/>
            </a:endParaRPr>
          </a:p>
        </p:txBody>
      </p:sp>
      <p:grpSp>
        <p:nvGrpSpPr>
          <p:cNvPr id="78" name="object 78"/>
          <p:cNvGrpSpPr/>
          <p:nvPr/>
        </p:nvGrpSpPr>
        <p:grpSpPr>
          <a:xfrm>
            <a:off x="2398648" y="4363084"/>
            <a:ext cx="4865370" cy="1471295"/>
            <a:chOff x="2398648" y="4363084"/>
            <a:chExt cx="4865370" cy="1471295"/>
          </a:xfrm>
        </p:grpSpPr>
        <p:pic>
          <p:nvPicPr>
            <p:cNvPr id="79" name="object 79"/>
            <p:cNvPicPr/>
            <p:nvPr/>
          </p:nvPicPr>
          <p:blipFill>
            <a:blip r:embed="rId10" cstate="print"/>
            <a:stretch>
              <a:fillRect/>
            </a:stretch>
          </p:blipFill>
          <p:spPr>
            <a:xfrm>
              <a:off x="3556888" y="4670932"/>
              <a:ext cx="132841" cy="117601"/>
            </a:xfrm>
            <a:prstGeom prst="rect">
              <a:avLst/>
            </a:prstGeom>
          </p:spPr>
        </p:pic>
        <p:sp>
          <p:nvSpPr>
            <p:cNvPr id="80" name="object 80"/>
            <p:cNvSpPr/>
            <p:nvPr/>
          </p:nvSpPr>
          <p:spPr>
            <a:xfrm>
              <a:off x="2401823" y="4366259"/>
              <a:ext cx="1094740" cy="939165"/>
            </a:xfrm>
            <a:custGeom>
              <a:avLst/>
              <a:gdLst/>
              <a:ahLst/>
              <a:cxnLst/>
              <a:rect l="l" t="t" r="r" b="b"/>
              <a:pathLst>
                <a:path w="1094739" h="939164">
                  <a:moveTo>
                    <a:pt x="859536" y="0"/>
                  </a:moveTo>
                  <a:lnTo>
                    <a:pt x="234696" y="0"/>
                  </a:lnTo>
                  <a:lnTo>
                    <a:pt x="0" y="469392"/>
                  </a:lnTo>
                  <a:lnTo>
                    <a:pt x="234696" y="938784"/>
                  </a:lnTo>
                  <a:lnTo>
                    <a:pt x="859536" y="938784"/>
                  </a:lnTo>
                  <a:lnTo>
                    <a:pt x="1094232" y="469392"/>
                  </a:lnTo>
                  <a:lnTo>
                    <a:pt x="859536" y="0"/>
                  </a:lnTo>
                  <a:close/>
                </a:path>
              </a:pathLst>
            </a:custGeom>
            <a:solidFill>
              <a:srgbClr val="FFFFFF">
                <a:alpha val="90194"/>
              </a:srgbClr>
            </a:solidFill>
          </p:spPr>
          <p:txBody>
            <a:bodyPr wrap="square" lIns="0" tIns="0" rIns="0" bIns="0" rtlCol="0"/>
            <a:lstStyle/>
            <a:p>
              <a:endParaRPr/>
            </a:p>
          </p:txBody>
        </p:sp>
        <p:sp>
          <p:nvSpPr>
            <p:cNvPr id="81" name="object 81"/>
            <p:cNvSpPr/>
            <p:nvPr/>
          </p:nvSpPr>
          <p:spPr>
            <a:xfrm>
              <a:off x="2401823" y="4366259"/>
              <a:ext cx="1094740" cy="939165"/>
            </a:xfrm>
            <a:custGeom>
              <a:avLst/>
              <a:gdLst/>
              <a:ahLst/>
              <a:cxnLst/>
              <a:rect l="l" t="t" r="r" b="b"/>
              <a:pathLst>
                <a:path w="1094739" h="939164">
                  <a:moveTo>
                    <a:pt x="0" y="469392"/>
                  </a:moveTo>
                  <a:lnTo>
                    <a:pt x="234696" y="0"/>
                  </a:lnTo>
                  <a:lnTo>
                    <a:pt x="859536" y="0"/>
                  </a:lnTo>
                  <a:lnTo>
                    <a:pt x="1094232" y="469392"/>
                  </a:lnTo>
                  <a:lnTo>
                    <a:pt x="859536" y="938784"/>
                  </a:lnTo>
                  <a:lnTo>
                    <a:pt x="234696" y="938784"/>
                  </a:lnTo>
                  <a:lnTo>
                    <a:pt x="0" y="469392"/>
                  </a:lnTo>
                  <a:close/>
                </a:path>
              </a:pathLst>
            </a:custGeom>
            <a:ln w="6349">
              <a:solidFill>
                <a:srgbClr val="4472C4"/>
              </a:solidFill>
            </a:ln>
          </p:spPr>
          <p:txBody>
            <a:bodyPr wrap="square" lIns="0" tIns="0" rIns="0" bIns="0" rtlCol="0"/>
            <a:lstStyle/>
            <a:p>
              <a:endParaRPr/>
            </a:p>
          </p:txBody>
        </p:sp>
        <p:pic>
          <p:nvPicPr>
            <p:cNvPr id="82" name="object 82"/>
            <p:cNvPicPr/>
            <p:nvPr/>
          </p:nvPicPr>
          <p:blipFill>
            <a:blip r:embed="rId10" cstate="print"/>
            <a:stretch>
              <a:fillRect/>
            </a:stretch>
          </p:blipFill>
          <p:spPr>
            <a:xfrm>
              <a:off x="3354196" y="4774564"/>
              <a:ext cx="132841" cy="117601"/>
            </a:xfrm>
            <a:prstGeom prst="rect">
              <a:avLst/>
            </a:prstGeom>
          </p:spPr>
        </p:pic>
        <p:pic>
          <p:nvPicPr>
            <p:cNvPr id="83" name="object 83"/>
            <p:cNvPicPr/>
            <p:nvPr/>
          </p:nvPicPr>
          <p:blipFill>
            <a:blip r:embed="rId17" cstate="print"/>
            <a:stretch>
              <a:fillRect/>
            </a:stretch>
          </p:blipFill>
          <p:spPr>
            <a:xfrm>
              <a:off x="5222747" y="4892039"/>
              <a:ext cx="1092707" cy="938784"/>
            </a:xfrm>
            <a:prstGeom prst="rect">
              <a:avLst/>
            </a:prstGeom>
          </p:spPr>
        </p:pic>
        <p:sp>
          <p:nvSpPr>
            <p:cNvPr id="84" name="object 84"/>
            <p:cNvSpPr/>
            <p:nvPr/>
          </p:nvSpPr>
          <p:spPr>
            <a:xfrm>
              <a:off x="5222747" y="4892039"/>
              <a:ext cx="1092835" cy="939165"/>
            </a:xfrm>
            <a:custGeom>
              <a:avLst/>
              <a:gdLst/>
              <a:ahLst/>
              <a:cxnLst/>
              <a:rect l="l" t="t" r="r" b="b"/>
              <a:pathLst>
                <a:path w="1092835" h="939164">
                  <a:moveTo>
                    <a:pt x="0" y="469392"/>
                  </a:moveTo>
                  <a:lnTo>
                    <a:pt x="234696" y="0"/>
                  </a:lnTo>
                  <a:lnTo>
                    <a:pt x="858012" y="0"/>
                  </a:lnTo>
                  <a:lnTo>
                    <a:pt x="1092708" y="469392"/>
                  </a:lnTo>
                  <a:lnTo>
                    <a:pt x="858012" y="938784"/>
                  </a:lnTo>
                  <a:lnTo>
                    <a:pt x="234696" y="938784"/>
                  </a:lnTo>
                  <a:lnTo>
                    <a:pt x="0" y="469392"/>
                  </a:lnTo>
                  <a:close/>
                </a:path>
              </a:pathLst>
            </a:custGeom>
            <a:ln w="6350">
              <a:solidFill>
                <a:srgbClr val="4472C4"/>
              </a:solidFill>
            </a:ln>
          </p:spPr>
          <p:txBody>
            <a:bodyPr wrap="square" lIns="0" tIns="0" rIns="0" bIns="0" rtlCol="0"/>
            <a:lstStyle/>
            <a:p>
              <a:endParaRPr/>
            </a:p>
          </p:txBody>
        </p:sp>
        <p:pic>
          <p:nvPicPr>
            <p:cNvPr id="85" name="object 85"/>
            <p:cNvPicPr/>
            <p:nvPr/>
          </p:nvPicPr>
          <p:blipFill>
            <a:blip r:embed="rId15" cstate="print"/>
            <a:stretch>
              <a:fillRect/>
            </a:stretch>
          </p:blipFill>
          <p:spPr>
            <a:xfrm>
              <a:off x="5245480" y="5306440"/>
              <a:ext cx="132841" cy="116077"/>
            </a:xfrm>
            <a:prstGeom prst="rect">
              <a:avLst/>
            </a:prstGeom>
          </p:spPr>
        </p:pic>
        <p:sp>
          <p:nvSpPr>
            <p:cNvPr id="86" name="object 86"/>
            <p:cNvSpPr/>
            <p:nvPr/>
          </p:nvSpPr>
          <p:spPr>
            <a:xfrm>
              <a:off x="4280916" y="4370831"/>
              <a:ext cx="1094740" cy="940435"/>
            </a:xfrm>
            <a:custGeom>
              <a:avLst/>
              <a:gdLst/>
              <a:ahLst/>
              <a:cxnLst/>
              <a:rect l="l" t="t" r="r" b="b"/>
              <a:pathLst>
                <a:path w="1094739" h="940435">
                  <a:moveTo>
                    <a:pt x="859155" y="0"/>
                  </a:moveTo>
                  <a:lnTo>
                    <a:pt x="235077" y="0"/>
                  </a:lnTo>
                  <a:lnTo>
                    <a:pt x="0" y="470154"/>
                  </a:lnTo>
                  <a:lnTo>
                    <a:pt x="235077" y="940308"/>
                  </a:lnTo>
                  <a:lnTo>
                    <a:pt x="859155" y="940308"/>
                  </a:lnTo>
                  <a:lnTo>
                    <a:pt x="1094232" y="470154"/>
                  </a:lnTo>
                  <a:lnTo>
                    <a:pt x="859155" y="0"/>
                  </a:lnTo>
                  <a:close/>
                </a:path>
              </a:pathLst>
            </a:custGeom>
            <a:solidFill>
              <a:srgbClr val="FFFFFF">
                <a:alpha val="90194"/>
              </a:srgbClr>
            </a:solidFill>
          </p:spPr>
          <p:txBody>
            <a:bodyPr wrap="square" lIns="0" tIns="0" rIns="0" bIns="0" rtlCol="0"/>
            <a:lstStyle/>
            <a:p>
              <a:endParaRPr/>
            </a:p>
          </p:txBody>
        </p:sp>
        <p:sp>
          <p:nvSpPr>
            <p:cNvPr id="87" name="object 87"/>
            <p:cNvSpPr/>
            <p:nvPr/>
          </p:nvSpPr>
          <p:spPr>
            <a:xfrm>
              <a:off x="4280916" y="4370831"/>
              <a:ext cx="1094740" cy="940435"/>
            </a:xfrm>
            <a:custGeom>
              <a:avLst/>
              <a:gdLst/>
              <a:ahLst/>
              <a:cxnLst/>
              <a:rect l="l" t="t" r="r" b="b"/>
              <a:pathLst>
                <a:path w="1094739" h="940435">
                  <a:moveTo>
                    <a:pt x="0" y="470154"/>
                  </a:moveTo>
                  <a:lnTo>
                    <a:pt x="235077" y="0"/>
                  </a:lnTo>
                  <a:lnTo>
                    <a:pt x="859155" y="0"/>
                  </a:lnTo>
                  <a:lnTo>
                    <a:pt x="1094232" y="470154"/>
                  </a:lnTo>
                  <a:lnTo>
                    <a:pt x="859155" y="940308"/>
                  </a:lnTo>
                  <a:lnTo>
                    <a:pt x="235077" y="940308"/>
                  </a:lnTo>
                  <a:lnTo>
                    <a:pt x="0" y="470154"/>
                  </a:lnTo>
                  <a:close/>
                </a:path>
              </a:pathLst>
            </a:custGeom>
            <a:ln w="6350">
              <a:solidFill>
                <a:srgbClr val="4472C4"/>
              </a:solidFill>
            </a:ln>
          </p:spPr>
          <p:txBody>
            <a:bodyPr wrap="square" lIns="0" tIns="0" rIns="0" bIns="0" rtlCol="0"/>
            <a:lstStyle/>
            <a:p>
              <a:endParaRPr/>
            </a:p>
          </p:txBody>
        </p:sp>
        <p:pic>
          <p:nvPicPr>
            <p:cNvPr id="88" name="object 88"/>
            <p:cNvPicPr/>
            <p:nvPr/>
          </p:nvPicPr>
          <p:blipFill>
            <a:blip r:embed="rId3" cstate="print"/>
            <a:stretch>
              <a:fillRect/>
            </a:stretch>
          </p:blipFill>
          <p:spPr>
            <a:xfrm>
              <a:off x="5030597" y="5181472"/>
              <a:ext cx="132841" cy="116077"/>
            </a:xfrm>
            <a:prstGeom prst="rect">
              <a:avLst/>
            </a:prstGeom>
          </p:spPr>
        </p:pic>
        <p:pic>
          <p:nvPicPr>
            <p:cNvPr id="89" name="object 89"/>
            <p:cNvPicPr/>
            <p:nvPr/>
          </p:nvPicPr>
          <p:blipFill>
            <a:blip r:embed="rId9" cstate="print"/>
            <a:stretch>
              <a:fillRect/>
            </a:stretch>
          </p:blipFill>
          <p:spPr>
            <a:xfrm>
              <a:off x="6166103" y="4383023"/>
              <a:ext cx="1094231" cy="938784"/>
            </a:xfrm>
            <a:prstGeom prst="rect">
              <a:avLst/>
            </a:prstGeom>
          </p:spPr>
        </p:pic>
        <p:sp>
          <p:nvSpPr>
            <p:cNvPr id="90" name="object 90"/>
            <p:cNvSpPr/>
            <p:nvPr/>
          </p:nvSpPr>
          <p:spPr>
            <a:xfrm>
              <a:off x="6166103" y="4383023"/>
              <a:ext cx="1094740" cy="939165"/>
            </a:xfrm>
            <a:custGeom>
              <a:avLst/>
              <a:gdLst/>
              <a:ahLst/>
              <a:cxnLst/>
              <a:rect l="l" t="t" r="r" b="b"/>
              <a:pathLst>
                <a:path w="1094740" h="939164">
                  <a:moveTo>
                    <a:pt x="0" y="469392"/>
                  </a:moveTo>
                  <a:lnTo>
                    <a:pt x="234696" y="0"/>
                  </a:lnTo>
                  <a:lnTo>
                    <a:pt x="859536" y="0"/>
                  </a:lnTo>
                  <a:lnTo>
                    <a:pt x="1094232" y="469392"/>
                  </a:lnTo>
                  <a:lnTo>
                    <a:pt x="859536" y="938784"/>
                  </a:lnTo>
                  <a:lnTo>
                    <a:pt x="234696" y="938784"/>
                  </a:lnTo>
                  <a:lnTo>
                    <a:pt x="0" y="469392"/>
                  </a:lnTo>
                  <a:close/>
                </a:path>
              </a:pathLst>
            </a:custGeom>
            <a:ln w="6349">
              <a:solidFill>
                <a:srgbClr val="4472C4"/>
              </a:solidFill>
            </a:ln>
          </p:spPr>
          <p:txBody>
            <a:bodyPr wrap="square" lIns="0" tIns="0" rIns="0" bIns="0" rtlCol="0"/>
            <a:lstStyle/>
            <a:p>
              <a:endParaRPr/>
            </a:p>
          </p:txBody>
        </p:sp>
      </p:grpSp>
      <p:sp>
        <p:nvSpPr>
          <p:cNvPr id="91" name="object 91"/>
          <p:cNvSpPr txBox="1"/>
          <p:nvPr/>
        </p:nvSpPr>
        <p:spPr>
          <a:xfrm>
            <a:off x="5518957" y="4645933"/>
            <a:ext cx="1470660" cy="885190"/>
          </a:xfrm>
          <a:prstGeom prst="rect">
            <a:avLst/>
          </a:prstGeom>
        </p:spPr>
        <p:txBody>
          <a:bodyPr vert="horz" wrap="square" lIns="0" tIns="30480" rIns="0" bIns="0" rtlCol="0">
            <a:spAutoFit/>
          </a:bodyPr>
          <a:lstStyle/>
          <a:p>
            <a:pPr marL="929005" marR="5080" indent="22860">
              <a:lnSpc>
                <a:spcPts val="1320"/>
              </a:lnSpc>
              <a:spcBef>
                <a:spcPts val="240"/>
              </a:spcBef>
            </a:pPr>
            <a:r>
              <a:rPr sz="1200" spc="-10" dirty="0">
                <a:solidFill>
                  <a:srgbClr val="FFFFFF"/>
                </a:solidFill>
                <a:latin typeface="Calibri"/>
                <a:cs typeface="Calibri"/>
              </a:rPr>
              <a:t>Magnet </a:t>
            </a:r>
            <a:r>
              <a:rPr sz="1200" spc="-20" dirty="0">
                <a:solidFill>
                  <a:srgbClr val="FFFFFF"/>
                </a:solidFill>
                <a:latin typeface="Calibri"/>
                <a:cs typeface="Calibri"/>
              </a:rPr>
              <a:t>program</a:t>
            </a:r>
            <a:endParaRPr sz="1200">
              <a:latin typeface="Calibri"/>
              <a:cs typeface="Calibri"/>
            </a:endParaRPr>
          </a:p>
          <a:p>
            <a:pPr>
              <a:lnSpc>
                <a:spcPct val="100000"/>
              </a:lnSpc>
              <a:spcBef>
                <a:spcPts val="30"/>
              </a:spcBef>
            </a:pPr>
            <a:endParaRPr sz="1100">
              <a:latin typeface="Calibri"/>
              <a:cs typeface="Calibri"/>
            </a:endParaRPr>
          </a:p>
          <a:p>
            <a:pPr marL="12700" marR="976630" indent="22860">
              <a:lnSpc>
                <a:spcPts val="1320"/>
              </a:lnSpc>
            </a:pPr>
            <a:r>
              <a:rPr sz="1200" spc="-10" dirty="0">
                <a:solidFill>
                  <a:srgbClr val="FFFFFF"/>
                </a:solidFill>
                <a:latin typeface="Calibri"/>
                <a:cs typeface="Calibri"/>
              </a:rPr>
              <a:t>Grand- parents</a:t>
            </a:r>
            <a:endParaRPr sz="1200">
              <a:latin typeface="Calibri"/>
              <a:cs typeface="Calibri"/>
            </a:endParaRPr>
          </a:p>
        </p:txBody>
      </p:sp>
      <p:grpSp>
        <p:nvGrpSpPr>
          <p:cNvPr id="92" name="object 92"/>
          <p:cNvGrpSpPr/>
          <p:nvPr/>
        </p:nvGrpSpPr>
        <p:grpSpPr>
          <a:xfrm>
            <a:off x="3037332" y="124969"/>
            <a:ext cx="6807834" cy="4782820"/>
            <a:chOff x="3037332" y="124969"/>
            <a:chExt cx="6807834" cy="4782820"/>
          </a:xfrm>
        </p:grpSpPr>
        <p:pic>
          <p:nvPicPr>
            <p:cNvPr id="93" name="object 93"/>
            <p:cNvPicPr/>
            <p:nvPr/>
          </p:nvPicPr>
          <p:blipFill>
            <a:blip r:embed="rId3" cstate="print"/>
            <a:stretch>
              <a:fillRect/>
            </a:stretch>
          </p:blipFill>
          <p:spPr>
            <a:xfrm>
              <a:off x="7118477" y="4791328"/>
              <a:ext cx="132842" cy="116077"/>
            </a:xfrm>
            <a:prstGeom prst="rect">
              <a:avLst/>
            </a:prstGeom>
          </p:spPr>
        </p:pic>
        <p:sp>
          <p:nvSpPr>
            <p:cNvPr id="94" name="object 94"/>
            <p:cNvSpPr/>
            <p:nvPr/>
          </p:nvSpPr>
          <p:spPr>
            <a:xfrm>
              <a:off x="7106411" y="3867913"/>
              <a:ext cx="1094740" cy="939165"/>
            </a:xfrm>
            <a:custGeom>
              <a:avLst/>
              <a:gdLst/>
              <a:ahLst/>
              <a:cxnLst/>
              <a:rect l="l" t="t" r="r" b="b"/>
              <a:pathLst>
                <a:path w="1094740" h="939164">
                  <a:moveTo>
                    <a:pt x="859536" y="0"/>
                  </a:moveTo>
                  <a:lnTo>
                    <a:pt x="234696" y="0"/>
                  </a:lnTo>
                  <a:lnTo>
                    <a:pt x="0" y="469391"/>
                  </a:lnTo>
                  <a:lnTo>
                    <a:pt x="234696" y="938783"/>
                  </a:lnTo>
                  <a:lnTo>
                    <a:pt x="859536" y="938783"/>
                  </a:lnTo>
                  <a:lnTo>
                    <a:pt x="1094232" y="469391"/>
                  </a:lnTo>
                  <a:lnTo>
                    <a:pt x="859536" y="0"/>
                  </a:lnTo>
                  <a:close/>
                </a:path>
              </a:pathLst>
            </a:custGeom>
            <a:solidFill>
              <a:srgbClr val="FFFFFF">
                <a:alpha val="90194"/>
              </a:srgbClr>
            </a:solidFill>
          </p:spPr>
          <p:txBody>
            <a:bodyPr wrap="square" lIns="0" tIns="0" rIns="0" bIns="0" rtlCol="0"/>
            <a:lstStyle/>
            <a:p>
              <a:endParaRPr/>
            </a:p>
          </p:txBody>
        </p:sp>
        <p:sp>
          <p:nvSpPr>
            <p:cNvPr id="95" name="object 95"/>
            <p:cNvSpPr/>
            <p:nvPr/>
          </p:nvSpPr>
          <p:spPr>
            <a:xfrm>
              <a:off x="7106411" y="3867913"/>
              <a:ext cx="1094740" cy="939165"/>
            </a:xfrm>
            <a:custGeom>
              <a:avLst/>
              <a:gdLst/>
              <a:ahLst/>
              <a:cxnLst/>
              <a:rect l="l" t="t" r="r" b="b"/>
              <a:pathLst>
                <a:path w="1094740" h="939164">
                  <a:moveTo>
                    <a:pt x="0" y="469391"/>
                  </a:moveTo>
                  <a:lnTo>
                    <a:pt x="234696" y="0"/>
                  </a:lnTo>
                  <a:lnTo>
                    <a:pt x="859536" y="0"/>
                  </a:lnTo>
                  <a:lnTo>
                    <a:pt x="1094232" y="469391"/>
                  </a:lnTo>
                  <a:lnTo>
                    <a:pt x="859536" y="938783"/>
                  </a:lnTo>
                  <a:lnTo>
                    <a:pt x="234696" y="938783"/>
                  </a:lnTo>
                  <a:lnTo>
                    <a:pt x="0" y="469391"/>
                  </a:lnTo>
                  <a:close/>
                </a:path>
              </a:pathLst>
            </a:custGeom>
            <a:ln w="6349">
              <a:solidFill>
                <a:srgbClr val="4472C4"/>
              </a:solidFill>
            </a:ln>
          </p:spPr>
          <p:txBody>
            <a:bodyPr wrap="square" lIns="0" tIns="0" rIns="0" bIns="0" rtlCol="0"/>
            <a:lstStyle/>
            <a:p>
              <a:endParaRPr/>
            </a:p>
          </p:txBody>
        </p:sp>
        <p:pic>
          <p:nvPicPr>
            <p:cNvPr id="96" name="object 96"/>
            <p:cNvPicPr/>
            <p:nvPr/>
          </p:nvPicPr>
          <p:blipFill>
            <a:blip r:embed="rId18" cstate="print"/>
            <a:stretch>
              <a:fillRect/>
            </a:stretch>
          </p:blipFill>
          <p:spPr>
            <a:xfrm>
              <a:off x="7321169" y="4687696"/>
              <a:ext cx="132842" cy="116077"/>
            </a:xfrm>
            <a:prstGeom prst="rect">
              <a:avLst/>
            </a:prstGeom>
          </p:spPr>
        </p:pic>
        <p:pic>
          <p:nvPicPr>
            <p:cNvPr id="97" name="object 97"/>
            <p:cNvPicPr/>
            <p:nvPr/>
          </p:nvPicPr>
          <p:blipFill>
            <a:blip r:embed="rId19" cstate="print"/>
            <a:stretch>
              <a:fillRect/>
            </a:stretch>
          </p:blipFill>
          <p:spPr>
            <a:xfrm>
              <a:off x="3037332" y="124969"/>
              <a:ext cx="6807706" cy="1231390"/>
            </a:xfrm>
            <a:prstGeom prst="rect">
              <a:avLst/>
            </a:prstGeom>
          </p:spPr>
        </p:pic>
      </p:grpSp>
      <p:sp>
        <p:nvSpPr>
          <p:cNvPr id="98" name="object 98"/>
          <p:cNvSpPr txBox="1">
            <a:spLocks noGrp="1"/>
          </p:cNvSpPr>
          <p:nvPr>
            <p:ph type="title"/>
          </p:nvPr>
        </p:nvSpPr>
        <p:spPr>
          <a:prstGeom prst="rect">
            <a:avLst/>
          </a:prstGeom>
        </p:spPr>
        <p:txBody>
          <a:bodyPr vert="horz" wrap="square" lIns="0" tIns="346203" rIns="0" bIns="0" rtlCol="0">
            <a:spAutoFit/>
          </a:bodyPr>
          <a:lstStyle/>
          <a:p>
            <a:pPr marL="2007870">
              <a:lnSpc>
                <a:spcPct val="100000"/>
              </a:lnSpc>
              <a:spcBef>
                <a:spcPts val="100"/>
              </a:spcBef>
            </a:pPr>
            <a:r>
              <a:rPr sz="4400" b="0" dirty="0">
                <a:solidFill>
                  <a:srgbClr val="2F5597"/>
                </a:solidFill>
                <a:latin typeface="Calibri"/>
                <a:cs typeface="Calibri"/>
              </a:rPr>
              <a:t>KNOW</a:t>
            </a:r>
            <a:r>
              <a:rPr sz="4400" b="0" spc="-140" dirty="0">
                <a:solidFill>
                  <a:srgbClr val="2F5597"/>
                </a:solidFill>
                <a:latin typeface="Calibri"/>
                <a:cs typeface="Calibri"/>
              </a:rPr>
              <a:t> </a:t>
            </a:r>
            <a:r>
              <a:rPr sz="4400" b="0" dirty="0">
                <a:solidFill>
                  <a:srgbClr val="2F5597"/>
                </a:solidFill>
                <a:latin typeface="Calibri"/>
                <a:cs typeface="Calibri"/>
              </a:rPr>
              <a:t>YOUR</a:t>
            </a:r>
            <a:r>
              <a:rPr sz="4400" b="0" spc="-95" dirty="0">
                <a:solidFill>
                  <a:srgbClr val="2F5597"/>
                </a:solidFill>
                <a:latin typeface="Calibri"/>
                <a:cs typeface="Calibri"/>
              </a:rPr>
              <a:t> </a:t>
            </a:r>
            <a:r>
              <a:rPr sz="4400" b="0" spc="-10" dirty="0">
                <a:solidFill>
                  <a:srgbClr val="2F5597"/>
                </a:solidFill>
                <a:latin typeface="Calibri"/>
                <a:cs typeface="Calibri"/>
              </a:rPr>
              <a:t>COMMUNITY</a:t>
            </a:r>
            <a:endParaRPr sz="4400">
              <a:latin typeface="Calibri"/>
              <a:cs typeface="Calibri"/>
            </a:endParaRPr>
          </a:p>
        </p:txBody>
      </p:sp>
      <p:sp>
        <p:nvSpPr>
          <p:cNvPr id="99" name="object 99"/>
          <p:cNvSpPr txBox="1"/>
          <p:nvPr/>
        </p:nvSpPr>
        <p:spPr>
          <a:xfrm>
            <a:off x="8383627" y="1835912"/>
            <a:ext cx="3495040" cy="2649855"/>
          </a:xfrm>
          <a:prstGeom prst="rect">
            <a:avLst/>
          </a:prstGeom>
        </p:spPr>
        <p:txBody>
          <a:bodyPr vert="horz" wrap="square" lIns="0" tIns="12700" rIns="0" bIns="0" rtlCol="0">
            <a:spAutoFit/>
          </a:bodyPr>
          <a:lstStyle/>
          <a:p>
            <a:pPr marL="12700" marR="5080">
              <a:lnSpc>
                <a:spcPct val="100099"/>
              </a:lnSpc>
              <a:spcBef>
                <a:spcPts val="100"/>
              </a:spcBef>
            </a:pPr>
            <a:r>
              <a:rPr sz="3200" b="1" dirty="0">
                <a:solidFill>
                  <a:srgbClr val="548235"/>
                </a:solidFill>
                <a:latin typeface="Calibri"/>
                <a:cs typeface="Calibri"/>
              </a:rPr>
              <a:t>Reflect:</a:t>
            </a:r>
            <a:r>
              <a:rPr sz="3200" b="1" spc="-90" dirty="0">
                <a:solidFill>
                  <a:srgbClr val="548235"/>
                </a:solidFill>
                <a:latin typeface="Calibri"/>
                <a:cs typeface="Calibri"/>
              </a:rPr>
              <a:t> </a:t>
            </a:r>
            <a:r>
              <a:rPr sz="2800" spc="-20" dirty="0">
                <a:latin typeface="Calibri"/>
                <a:cs typeface="Calibri"/>
              </a:rPr>
              <a:t>Which </a:t>
            </a:r>
            <a:r>
              <a:rPr sz="2800" spc="-10" dirty="0">
                <a:latin typeface="Calibri"/>
                <a:cs typeface="Calibri"/>
              </a:rPr>
              <a:t>demographics</a:t>
            </a:r>
            <a:r>
              <a:rPr sz="2800" spc="-100" dirty="0">
                <a:latin typeface="Calibri"/>
                <a:cs typeface="Calibri"/>
              </a:rPr>
              <a:t> </a:t>
            </a:r>
            <a:r>
              <a:rPr sz="2800" spc="-25" dirty="0">
                <a:latin typeface="Calibri"/>
                <a:cs typeface="Calibri"/>
              </a:rPr>
              <a:t>and </a:t>
            </a:r>
            <a:r>
              <a:rPr sz="2800" spc="-10" dirty="0">
                <a:latin typeface="Calibri"/>
                <a:cs typeface="Calibri"/>
              </a:rPr>
              <a:t>communities</a:t>
            </a:r>
            <a:r>
              <a:rPr sz="2800" spc="-50" dirty="0">
                <a:latin typeface="Calibri"/>
                <a:cs typeface="Calibri"/>
              </a:rPr>
              <a:t> </a:t>
            </a:r>
            <a:r>
              <a:rPr sz="2800" dirty="0">
                <a:latin typeface="Calibri"/>
                <a:cs typeface="Calibri"/>
              </a:rPr>
              <a:t>are</a:t>
            </a:r>
            <a:r>
              <a:rPr sz="2800" spc="-90" dirty="0">
                <a:latin typeface="Calibri"/>
                <a:cs typeface="Calibri"/>
              </a:rPr>
              <a:t> </a:t>
            </a:r>
            <a:r>
              <a:rPr sz="2800" spc="-10" dirty="0">
                <a:latin typeface="Calibri"/>
                <a:cs typeface="Calibri"/>
              </a:rPr>
              <a:t>under- </a:t>
            </a:r>
            <a:r>
              <a:rPr sz="2800" spc="-20" dirty="0">
                <a:latin typeface="Calibri"/>
                <a:cs typeface="Calibri"/>
              </a:rPr>
              <a:t>represented</a:t>
            </a:r>
            <a:r>
              <a:rPr sz="2800" spc="-30" dirty="0">
                <a:latin typeface="Calibri"/>
                <a:cs typeface="Calibri"/>
              </a:rPr>
              <a:t> </a:t>
            </a:r>
            <a:r>
              <a:rPr sz="2800" dirty="0">
                <a:latin typeface="Calibri"/>
                <a:cs typeface="Calibri"/>
              </a:rPr>
              <a:t>in</a:t>
            </a:r>
            <a:r>
              <a:rPr sz="2800" spc="-40" dirty="0">
                <a:latin typeface="Calibri"/>
                <a:cs typeface="Calibri"/>
              </a:rPr>
              <a:t> </a:t>
            </a:r>
            <a:r>
              <a:rPr sz="2800" spc="-20" dirty="0">
                <a:latin typeface="Calibri"/>
                <a:cs typeface="Calibri"/>
              </a:rPr>
              <a:t>your </a:t>
            </a:r>
            <a:r>
              <a:rPr sz="2800" spc="-105" dirty="0">
                <a:latin typeface="Calibri"/>
                <a:cs typeface="Calibri"/>
              </a:rPr>
              <a:t>PTA’s</a:t>
            </a:r>
            <a:r>
              <a:rPr sz="2800" spc="-55" dirty="0">
                <a:latin typeface="Calibri"/>
                <a:cs typeface="Calibri"/>
              </a:rPr>
              <a:t> </a:t>
            </a:r>
            <a:r>
              <a:rPr sz="2800" spc="-10" dirty="0">
                <a:latin typeface="Calibri"/>
                <a:cs typeface="Calibri"/>
              </a:rPr>
              <a:t>membership</a:t>
            </a:r>
            <a:r>
              <a:rPr sz="2800" spc="-70" dirty="0">
                <a:latin typeface="Calibri"/>
                <a:cs typeface="Calibri"/>
              </a:rPr>
              <a:t> </a:t>
            </a:r>
            <a:r>
              <a:rPr sz="2800" spc="-25" dirty="0">
                <a:latin typeface="Calibri"/>
                <a:cs typeface="Calibri"/>
              </a:rPr>
              <a:t>and </a:t>
            </a:r>
            <a:r>
              <a:rPr sz="2800" spc="-10" dirty="0">
                <a:latin typeface="Calibri"/>
                <a:cs typeface="Calibri"/>
              </a:rPr>
              <a:t>leadership?</a:t>
            </a:r>
            <a:endParaRPr sz="2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6003" y="124968"/>
            <a:ext cx="9363455" cy="1118615"/>
          </a:xfrm>
          <a:prstGeom prst="rect">
            <a:avLst/>
          </a:prstGeom>
        </p:spPr>
      </p:pic>
      <p:sp>
        <p:nvSpPr>
          <p:cNvPr id="3" name="object 3"/>
          <p:cNvSpPr txBox="1">
            <a:spLocks noGrp="1"/>
          </p:cNvSpPr>
          <p:nvPr>
            <p:ph type="title"/>
          </p:nvPr>
        </p:nvSpPr>
        <p:spPr>
          <a:xfrm>
            <a:off x="1856882" y="241961"/>
            <a:ext cx="8725535" cy="635000"/>
          </a:xfrm>
          <a:prstGeom prst="rect">
            <a:avLst/>
          </a:prstGeom>
        </p:spPr>
        <p:txBody>
          <a:bodyPr vert="horz" wrap="square" lIns="0" tIns="12065" rIns="0" bIns="0" rtlCol="0">
            <a:spAutoFit/>
          </a:bodyPr>
          <a:lstStyle/>
          <a:p>
            <a:pPr marL="12700">
              <a:lnSpc>
                <a:spcPct val="100000"/>
              </a:lnSpc>
              <a:spcBef>
                <a:spcPts val="95"/>
              </a:spcBef>
            </a:pPr>
            <a:r>
              <a:rPr sz="4000" b="0" dirty="0">
                <a:solidFill>
                  <a:srgbClr val="2F5597"/>
                </a:solidFill>
                <a:latin typeface="Calibri"/>
                <a:cs typeface="Calibri"/>
              </a:rPr>
              <a:t>IDENTIFY</a:t>
            </a:r>
            <a:r>
              <a:rPr sz="4000" b="0" spc="-135" dirty="0">
                <a:solidFill>
                  <a:srgbClr val="2F5597"/>
                </a:solidFill>
                <a:latin typeface="Calibri"/>
                <a:cs typeface="Calibri"/>
              </a:rPr>
              <a:t> </a:t>
            </a:r>
            <a:r>
              <a:rPr sz="4000" b="0" spc="-10" dirty="0">
                <a:solidFill>
                  <a:srgbClr val="2F5597"/>
                </a:solidFill>
                <a:latin typeface="Calibri"/>
                <a:cs typeface="Calibri"/>
              </a:rPr>
              <a:t>BARRIERS</a:t>
            </a:r>
            <a:r>
              <a:rPr sz="4000" b="0" spc="-155" dirty="0">
                <a:solidFill>
                  <a:srgbClr val="2F5597"/>
                </a:solidFill>
                <a:latin typeface="Calibri"/>
                <a:cs typeface="Calibri"/>
              </a:rPr>
              <a:t> </a:t>
            </a:r>
            <a:r>
              <a:rPr sz="4000" b="0" dirty="0">
                <a:solidFill>
                  <a:srgbClr val="2F5597"/>
                </a:solidFill>
                <a:latin typeface="Calibri"/>
                <a:cs typeface="Calibri"/>
              </a:rPr>
              <a:t>IN</a:t>
            </a:r>
            <a:r>
              <a:rPr sz="4000" b="0" spc="-145" dirty="0">
                <a:solidFill>
                  <a:srgbClr val="2F5597"/>
                </a:solidFill>
                <a:latin typeface="Calibri"/>
                <a:cs typeface="Calibri"/>
              </a:rPr>
              <a:t> </a:t>
            </a:r>
            <a:r>
              <a:rPr sz="4000" b="0" spc="-10" dirty="0">
                <a:solidFill>
                  <a:srgbClr val="2F5597"/>
                </a:solidFill>
                <a:latin typeface="Calibri"/>
                <a:cs typeface="Calibri"/>
              </a:rPr>
              <a:t>YOUR</a:t>
            </a:r>
            <a:r>
              <a:rPr sz="4000" b="0" spc="-130" dirty="0">
                <a:solidFill>
                  <a:srgbClr val="2F5597"/>
                </a:solidFill>
                <a:latin typeface="Calibri"/>
                <a:cs typeface="Calibri"/>
              </a:rPr>
              <a:t> </a:t>
            </a:r>
            <a:r>
              <a:rPr sz="4000" b="0" spc="-10" dirty="0">
                <a:solidFill>
                  <a:srgbClr val="2F5597"/>
                </a:solidFill>
                <a:latin typeface="Calibri"/>
                <a:cs typeface="Calibri"/>
              </a:rPr>
              <a:t>COMMUNITY</a:t>
            </a:r>
            <a:endParaRPr sz="4000">
              <a:latin typeface="Calibri"/>
              <a:cs typeface="Calibri"/>
            </a:endParaRPr>
          </a:p>
        </p:txBody>
      </p:sp>
      <p:sp>
        <p:nvSpPr>
          <p:cNvPr id="4" name="object 4"/>
          <p:cNvSpPr txBox="1"/>
          <p:nvPr/>
        </p:nvSpPr>
        <p:spPr>
          <a:xfrm>
            <a:off x="576121" y="1298591"/>
            <a:ext cx="5215255" cy="3908425"/>
          </a:xfrm>
          <a:prstGeom prst="rect">
            <a:avLst/>
          </a:prstGeom>
        </p:spPr>
        <p:txBody>
          <a:bodyPr vert="horz" wrap="square" lIns="0" tIns="12065" rIns="0" bIns="0" rtlCol="0">
            <a:spAutoFit/>
          </a:bodyPr>
          <a:lstStyle/>
          <a:p>
            <a:pPr marL="240665" indent="-227965">
              <a:lnSpc>
                <a:spcPts val="3190"/>
              </a:lnSpc>
              <a:spcBef>
                <a:spcPts val="95"/>
              </a:spcBef>
              <a:buFont typeface="Arial"/>
              <a:buChar char="•"/>
              <a:tabLst>
                <a:tab pos="240665" algn="l"/>
              </a:tabLst>
            </a:pPr>
            <a:r>
              <a:rPr sz="2800" b="1" spc="-10" dirty="0">
                <a:solidFill>
                  <a:srgbClr val="548235"/>
                </a:solidFill>
                <a:latin typeface="Calibri"/>
                <a:cs typeface="Calibri"/>
              </a:rPr>
              <a:t>Culture</a:t>
            </a:r>
            <a:endParaRPr sz="2800">
              <a:latin typeface="Calibri"/>
              <a:cs typeface="Calibri"/>
            </a:endParaRPr>
          </a:p>
          <a:p>
            <a:pPr marL="1078865" lvl="1" indent="-456565">
              <a:lnSpc>
                <a:spcPts val="3025"/>
              </a:lnSpc>
              <a:buClr>
                <a:srgbClr val="E7E6E6"/>
              </a:buClr>
              <a:buFont typeface="Arial"/>
              <a:buChar char="•"/>
              <a:tabLst>
                <a:tab pos="1078865" algn="l"/>
              </a:tabLst>
            </a:pPr>
            <a:r>
              <a:rPr sz="2800" spc="-10" dirty="0">
                <a:latin typeface="Calibri"/>
                <a:cs typeface="Calibri"/>
              </a:rPr>
              <a:t>Expectations</a:t>
            </a:r>
            <a:r>
              <a:rPr sz="2800" spc="-80" dirty="0">
                <a:latin typeface="Calibri"/>
                <a:cs typeface="Calibri"/>
              </a:rPr>
              <a:t> </a:t>
            </a:r>
            <a:r>
              <a:rPr sz="2800" dirty="0">
                <a:latin typeface="Calibri"/>
                <a:cs typeface="Calibri"/>
              </a:rPr>
              <a:t>of</a:t>
            </a:r>
            <a:r>
              <a:rPr sz="2800" spc="-110" dirty="0">
                <a:latin typeface="Calibri"/>
                <a:cs typeface="Calibri"/>
              </a:rPr>
              <a:t> </a:t>
            </a:r>
            <a:r>
              <a:rPr sz="2800" dirty="0">
                <a:latin typeface="Calibri"/>
                <a:cs typeface="Calibri"/>
              </a:rPr>
              <a:t>parents’</a:t>
            </a:r>
            <a:r>
              <a:rPr sz="2800" spc="-70" dirty="0">
                <a:latin typeface="Calibri"/>
                <a:cs typeface="Calibri"/>
              </a:rPr>
              <a:t> </a:t>
            </a:r>
            <a:r>
              <a:rPr sz="2800" spc="-20" dirty="0">
                <a:latin typeface="Calibri"/>
                <a:cs typeface="Calibri"/>
              </a:rPr>
              <a:t>role</a:t>
            </a:r>
            <a:endParaRPr sz="2800">
              <a:latin typeface="Calibri"/>
              <a:cs typeface="Calibri"/>
            </a:endParaRPr>
          </a:p>
          <a:p>
            <a:pPr marL="1078865" lvl="1" indent="-456565">
              <a:lnSpc>
                <a:spcPts val="3025"/>
              </a:lnSpc>
              <a:buClr>
                <a:srgbClr val="E7E6E6"/>
              </a:buClr>
              <a:buFont typeface="Arial"/>
              <a:buChar char="•"/>
              <a:tabLst>
                <a:tab pos="1078865" algn="l"/>
              </a:tabLst>
            </a:pPr>
            <a:r>
              <a:rPr sz="2800" dirty="0">
                <a:latin typeface="Calibri"/>
                <a:cs typeface="Calibri"/>
              </a:rPr>
              <a:t>Feeling</a:t>
            </a:r>
            <a:r>
              <a:rPr sz="2800" spc="-145" dirty="0">
                <a:latin typeface="Calibri"/>
                <a:cs typeface="Calibri"/>
              </a:rPr>
              <a:t> </a:t>
            </a:r>
            <a:r>
              <a:rPr sz="2800" spc="-10" dirty="0">
                <a:latin typeface="Calibri"/>
                <a:cs typeface="Calibri"/>
              </a:rPr>
              <a:t>welcome</a:t>
            </a:r>
            <a:endParaRPr sz="2800">
              <a:latin typeface="Calibri"/>
              <a:cs typeface="Calibri"/>
            </a:endParaRPr>
          </a:p>
          <a:p>
            <a:pPr marL="1079500" marR="360045" lvl="1" indent="-457200">
              <a:lnSpc>
                <a:spcPts val="3030"/>
              </a:lnSpc>
              <a:spcBef>
                <a:spcPts val="204"/>
              </a:spcBef>
              <a:buClr>
                <a:srgbClr val="E7E6E6"/>
              </a:buClr>
              <a:buFont typeface="Arial"/>
              <a:buChar char="•"/>
              <a:tabLst>
                <a:tab pos="1079500" algn="l"/>
              </a:tabLst>
            </a:pPr>
            <a:r>
              <a:rPr sz="2800" spc="-10" dirty="0">
                <a:latin typeface="Calibri"/>
                <a:cs typeface="Calibri"/>
              </a:rPr>
              <a:t>Attitude</a:t>
            </a:r>
            <a:r>
              <a:rPr sz="2800" spc="-105" dirty="0">
                <a:latin typeface="Calibri"/>
                <a:cs typeface="Calibri"/>
              </a:rPr>
              <a:t> </a:t>
            </a:r>
            <a:r>
              <a:rPr sz="2800" spc="-10" dirty="0">
                <a:latin typeface="Calibri"/>
                <a:cs typeface="Calibri"/>
              </a:rPr>
              <a:t>towards</a:t>
            </a:r>
            <a:r>
              <a:rPr sz="2800" spc="-114" dirty="0">
                <a:latin typeface="Calibri"/>
                <a:cs typeface="Calibri"/>
              </a:rPr>
              <a:t> </a:t>
            </a:r>
            <a:r>
              <a:rPr sz="2800" dirty="0">
                <a:latin typeface="Calibri"/>
                <a:cs typeface="Calibri"/>
              </a:rPr>
              <a:t>school</a:t>
            </a:r>
            <a:r>
              <a:rPr sz="2800" spc="-110" dirty="0">
                <a:latin typeface="Calibri"/>
                <a:cs typeface="Calibri"/>
              </a:rPr>
              <a:t> </a:t>
            </a:r>
            <a:r>
              <a:rPr sz="2800" spc="-50" dirty="0">
                <a:latin typeface="Calibri"/>
                <a:cs typeface="Calibri"/>
              </a:rPr>
              <a:t>&amp; </a:t>
            </a:r>
            <a:r>
              <a:rPr sz="2800" spc="-10" dirty="0">
                <a:latin typeface="Calibri"/>
                <a:cs typeface="Calibri"/>
              </a:rPr>
              <a:t>institutions</a:t>
            </a:r>
            <a:endParaRPr sz="2800">
              <a:latin typeface="Calibri"/>
              <a:cs typeface="Calibri"/>
            </a:endParaRPr>
          </a:p>
          <a:p>
            <a:pPr marL="1078865" lvl="1" indent="-456565">
              <a:lnSpc>
                <a:spcPts val="2805"/>
              </a:lnSpc>
              <a:buClr>
                <a:srgbClr val="E7E6E6"/>
              </a:buClr>
              <a:buFont typeface="Arial"/>
              <a:buChar char="•"/>
              <a:tabLst>
                <a:tab pos="1078865" algn="l"/>
              </a:tabLst>
            </a:pPr>
            <a:r>
              <a:rPr sz="2800" spc="-10" dirty="0">
                <a:latin typeface="Calibri"/>
                <a:cs typeface="Calibri"/>
              </a:rPr>
              <a:t>Language</a:t>
            </a:r>
            <a:endParaRPr sz="2800">
              <a:latin typeface="Calibri"/>
              <a:cs typeface="Calibri"/>
            </a:endParaRPr>
          </a:p>
          <a:p>
            <a:pPr marL="240665" indent="-227965">
              <a:lnSpc>
                <a:spcPts val="3025"/>
              </a:lnSpc>
              <a:buFont typeface="Arial"/>
              <a:buChar char="•"/>
              <a:tabLst>
                <a:tab pos="240665" algn="l"/>
              </a:tabLst>
            </a:pPr>
            <a:r>
              <a:rPr sz="2800" b="1" spc="-25" dirty="0">
                <a:solidFill>
                  <a:srgbClr val="548235"/>
                </a:solidFill>
                <a:latin typeface="Calibri"/>
                <a:cs typeface="Calibri"/>
              </a:rPr>
              <a:t>Socio-</a:t>
            </a:r>
            <a:r>
              <a:rPr sz="2800" b="1" spc="-10" dirty="0">
                <a:solidFill>
                  <a:srgbClr val="548235"/>
                </a:solidFill>
                <a:latin typeface="Calibri"/>
                <a:cs typeface="Calibri"/>
              </a:rPr>
              <a:t>economics</a:t>
            </a:r>
            <a:endParaRPr sz="2800">
              <a:latin typeface="Calibri"/>
              <a:cs typeface="Calibri"/>
            </a:endParaRPr>
          </a:p>
          <a:p>
            <a:pPr marL="1078865" lvl="1" indent="-456565">
              <a:lnSpc>
                <a:spcPts val="3025"/>
              </a:lnSpc>
              <a:buClr>
                <a:srgbClr val="E7E6E6"/>
              </a:buClr>
              <a:buFont typeface="Arial"/>
              <a:buChar char="•"/>
              <a:tabLst>
                <a:tab pos="1078865" algn="l"/>
              </a:tabLst>
            </a:pPr>
            <a:r>
              <a:rPr sz="2800" dirty="0">
                <a:latin typeface="Calibri"/>
                <a:cs typeface="Calibri"/>
              </a:rPr>
              <a:t>Costs</a:t>
            </a:r>
            <a:r>
              <a:rPr sz="2800" spc="-60" dirty="0">
                <a:latin typeface="Calibri"/>
                <a:cs typeface="Calibri"/>
              </a:rPr>
              <a:t> </a:t>
            </a:r>
            <a:r>
              <a:rPr sz="2800" dirty="0">
                <a:latin typeface="Calibri"/>
                <a:cs typeface="Calibri"/>
              </a:rPr>
              <a:t>(real</a:t>
            </a:r>
            <a:r>
              <a:rPr sz="2800" spc="-95" dirty="0">
                <a:latin typeface="Calibri"/>
                <a:cs typeface="Calibri"/>
              </a:rPr>
              <a:t> </a:t>
            </a:r>
            <a:r>
              <a:rPr sz="2800" dirty="0">
                <a:latin typeface="Calibri"/>
                <a:cs typeface="Calibri"/>
              </a:rPr>
              <a:t>or</a:t>
            </a:r>
            <a:r>
              <a:rPr sz="2800" spc="-75" dirty="0">
                <a:latin typeface="Calibri"/>
                <a:cs typeface="Calibri"/>
              </a:rPr>
              <a:t> </a:t>
            </a:r>
            <a:r>
              <a:rPr sz="2800" spc="-10" dirty="0">
                <a:latin typeface="Calibri"/>
                <a:cs typeface="Calibri"/>
              </a:rPr>
              <a:t>assumed)</a:t>
            </a:r>
            <a:endParaRPr sz="2800">
              <a:latin typeface="Calibri"/>
              <a:cs typeface="Calibri"/>
            </a:endParaRPr>
          </a:p>
          <a:p>
            <a:pPr marL="1078865" lvl="1" indent="-456565">
              <a:lnSpc>
                <a:spcPts val="3025"/>
              </a:lnSpc>
              <a:buClr>
                <a:srgbClr val="E7E6E6"/>
              </a:buClr>
              <a:buFont typeface="Arial"/>
              <a:buChar char="•"/>
              <a:tabLst>
                <a:tab pos="1078865" algn="l"/>
              </a:tabLst>
            </a:pPr>
            <a:r>
              <a:rPr sz="2800" spc="-10" dirty="0">
                <a:latin typeface="Calibri"/>
                <a:cs typeface="Calibri"/>
              </a:rPr>
              <a:t>Availability</a:t>
            </a:r>
            <a:endParaRPr sz="2800">
              <a:latin typeface="Calibri"/>
              <a:cs typeface="Calibri"/>
            </a:endParaRPr>
          </a:p>
          <a:p>
            <a:pPr marL="1078865" lvl="1" indent="-456565">
              <a:lnSpc>
                <a:spcPts val="3190"/>
              </a:lnSpc>
              <a:buClr>
                <a:srgbClr val="E7E6E6"/>
              </a:buClr>
              <a:buFont typeface="Arial"/>
              <a:buChar char="•"/>
              <a:tabLst>
                <a:tab pos="1078865" algn="l"/>
              </a:tabLst>
            </a:pPr>
            <a:r>
              <a:rPr sz="2800" dirty="0">
                <a:latin typeface="Calibri"/>
                <a:cs typeface="Calibri"/>
              </a:rPr>
              <a:t>Other</a:t>
            </a:r>
            <a:r>
              <a:rPr sz="2800" spc="-75" dirty="0">
                <a:latin typeface="Calibri"/>
                <a:cs typeface="Calibri"/>
              </a:rPr>
              <a:t> </a:t>
            </a:r>
            <a:r>
              <a:rPr sz="2800" spc="-10" dirty="0">
                <a:latin typeface="Calibri"/>
                <a:cs typeface="Calibri"/>
              </a:rPr>
              <a:t>priorities</a:t>
            </a:r>
            <a:endParaRPr sz="2800">
              <a:latin typeface="Calibri"/>
              <a:cs typeface="Calibri"/>
            </a:endParaRPr>
          </a:p>
        </p:txBody>
      </p:sp>
      <p:sp>
        <p:nvSpPr>
          <p:cNvPr id="5" name="object 5"/>
          <p:cNvSpPr txBox="1">
            <a:spLocks noGrp="1"/>
          </p:cNvSpPr>
          <p:nvPr>
            <p:ph sz="half" idx="3"/>
          </p:nvPr>
        </p:nvSpPr>
        <p:spPr>
          <a:prstGeom prst="rect">
            <a:avLst/>
          </a:prstGeom>
        </p:spPr>
        <p:txBody>
          <a:bodyPr vert="horz" wrap="square" lIns="0" tIns="59690" rIns="0" bIns="0" rtlCol="0">
            <a:spAutoFit/>
          </a:bodyPr>
          <a:lstStyle/>
          <a:p>
            <a:pPr marL="241300" marR="327660" indent="-228600">
              <a:lnSpc>
                <a:spcPts val="3030"/>
              </a:lnSpc>
              <a:spcBef>
                <a:spcPts val="470"/>
              </a:spcBef>
              <a:buFont typeface="Arial"/>
              <a:buChar char="•"/>
              <a:tabLst>
                <a:tab pos="241300" algn="l"/>
              </a:tabLst>
            </a:pPr>
            <a:r>
              <a:rPr sz="2800" spc="-10" dirty="0"/>
              <a:t>Institutional</a:t>
            </a:r>
            <a:r>
              <a:rPr sz="2800" spc="-85" dirty="0"/>
              <a:t> </a:t>
            </a:r>
            <a:r>
              <a:rPr sz="2800" spc="-10" dirty="0"/>
              <a:t>programs,</a:t>
            </a:r>
            <a:r>
              <a:rPr sz="2800" spc="-95" dirty="0"/>
              <a:t> </a:t>
            </a:r>
            <a:r>
              <a:rPr sz="2800" spc="-10" dirty="0"/>
              <a:t>policies, practices</a:t>
            </a:r>
            <a:endParaRPr sz="2800"/>
          </a:p>
          <a:p>
            <a:pPr marL="621665" lvl="1" indent="-227965">
              <a:lnSpc>
                <a:spcPct val="100000"/>
              </a:lnSpc>
              <a:spcBef>
                <a:spcPts val="215"/>
              </a:spcBef>
              <a:buFont typeface="Arial"/>
              <a:buChar char="•"/>
              <a:tabLst>
                <a:tab pos="621665" algn="l"/>
              </a:tabLst>
            </a:pPr>
            <a:r>
              <a:rPr sz="2800" dirty="0">
                <a:latin typeface="Calibri"/>
                <a:cs typeface="Calibri"/>
              </a:rPr>
              <a:t>Meeting</a:t>
            </a:r>
            <a:r>
              <a:rPr sz="2800" spc="-125" dirty="0">
                <a:latin typeface="Calibri"/>
                <a:cs typeface="Calibri"/>
              </a:rPr>
              <a:t> </a:t>
            </a:r>
            <a:r>
              <a:rPr sz="2800" spc="-10" dirty="0">
                <a:latin typeface="Calibri"/>
                <a:cs typeface="Calibri"/>
              </a:rPr>
              <a:t>format</a:t>
            </a:r>
            <a:endParaRPr sz="2800">
              <a:latin typeface="Calibri"/>
              <a:cs typeface="Calibri"/>
            </a:endParaRPr>
          </a:p>
          <a:p>
            <a:pPr marL="621665" lvl="1" indent="-227965">
              <a:lnSpc>
                <a:spcPct val="100000"/>
              </a:lnSpc>
              <a:spcBef>
                <a:spcPts val="260"/>
              </a:spcBef>
              <a:buFont typeface="Arial"/>
              <a:buChar char="•"/>
              <a:tabLst>
                <a:tab pos="621665" algn="l"/>
              </a:tabLst>
            </a:pPr>
            <a:r>
              <a:rPr sz="2800" dirty="0">
                <a:latin typeface="Calibri"/>
                <a:cs typeface="Calibri"/>
              </a:rPr>
              <a:t>Activities</a:t>
            </a:r>
            <a:r>
              <a:rPr sz="2800" spc="-75" dirty="0">
                <a:latin typeface="Calibri"/>
                <a:cs typeface="Calibri"/>
              </a:rPr>
              <a:t> </a:t>
            </a:r>
            <a:r>
              <a:rPr sz="2800" dirty="0">
                <a:latin typeface="Calibri"/>
                <a:cs typeface="Calibri"/>
              </a:rPr>
              <a:t>&amp;</a:t>
            </a:r>
            <a:r>
              <a:rPr sz="2800" spc="-95" dirty="0">
                <a:latin typeface="Calibri"/>
                <a:cs typeface="Calibri"/>
              </a:rPr>
              <a:t> </a:t>
            </a:r>
            <a:r>
              <a:rPr sz="2800" dirty="0">
                <a:latin typeface="Calibri"/>
                <a:cs typeface="Calibri"/>
              </a:rPr>
              <a:t>meeting</a:t>
            </a:r>
            <a:r>
              <a:rPr sz="2800" spc="-90" dirty="0">
                <a:latin typeface="Calibri"/>
                <a:cs typeface="Calibri"/>
              </a:rPr>
              <a:t> </a:t>
            </a:r>
            <a:r>
              <a:rPr sz="2800" spc="-10" dirty="0">
                <a:latin typeface="Calibri"/>
                <a:cs typeface="Calibri"/>
              </a:rPr>
              <a:t>topics</a:t>
            </a:r>
            <a:endParaRPr sz="2800">
              <a:latin typeface="Calibri"/>
              <a:cs typeface="Calibri"/>
            </a:endParaRPr>
          </a:p>
          <a:p>
            <a:pPr marL="240665" indent="-227965">
              <a:lnSpc>
                <a:spcPct val="100000"/>
              </a:lnSpc>
              <a:spcBef>
                <a:spcPts val="265"/>
              </a:spcBef>
              <a:buFont typeface="Arial"/>
              <a:buChar char="•"/>
              <a:tabLst>
                <a:tab pos="240665" algn="l"/>
              </a:tabLst>
            </a:pPr>
            <a:r>
              <a:rPr sz="2800" spc="-10" dirty="0"/>
              <a:t>Relevancy</a:t>
            </a:r>
            <a:r>
              <a:rPr sz="2800" spc="-85" dirty="0"/>
              <a:t> </a:t>
            </a:r>
            <a:r>
              <a:rPr sz="2800" dirty="0"/>
              <a:t>of</a:t>
            </a:r>
            <a:r>
              <a:rPr sz="2800" spc="-105" dirty="0"/>
              <a:t> </a:t>
            </a:r>
            <a:r>
              <a:rPr sz="2800" dirty="0"/>
              <a:t>advocacy</a:t>
            </a:r>
            <a:r>
              <a:rPr sz="2800" spc="-100" dirty="0"/>
              <a:t> </a:t>
            </a:r>
            <a:r>
              <a:rPr sz="2800" spc="-10" dirty="0"/>
              <a:t>issues</a:t>
            </a:r>
            <a:endParaRPr sz="2800"/>
          </a:p>
          <a:p>
            <a:pPr marL="622300" marR="142875" lvl="1" indent="-228600">
              <a:lnSpc>
                <a:spcPts val="3030"/>
              </a:lnSpc>
              <a:spcBef>
                <a:spcPts val="640"/>
              </a:spcBef>
              <a:buFont typeface="Arial"/>
              <a:buChar char="•"/>
              <a:tabLst>
                <a:tab pos="622300" algn="l"/>
              </a:tabLst>
            </a:pPr>
            <a:r>
              <a:rPr sz="2800" spc="-10" dirty="0">
                <a:latin typeface="Calibri"/>
                <a:cs typeface="Calibri"/>
              </a:rPr>
              <a:t>Related</a:t>
            </a:r>
            <a:r>
              <a:rPr sz="2800" spc="-120" dirty="0">
                <a:latin typeface="Calibri"/>
                <a:cs typeface="Calibri"/>
              </a:rPr>
              <a:t> </a:t>
            </a:r>
            <a:r>
              <a:rPr sz="2800" dirty="0">
                <a:latin typeface="Calibri"/>
                <a:cs typeface="Calibri"/>
              </a:rPr>
              <a:t>to</a:t>
            </a:r>
            <a:r>
              <a:rPr sz="2800" spc="-105" dirty="0">
                <a:latin typeface="Calibri"/>
                <a:cs typeface="Calibri"/>
              </a:rPr>
              <a:t> </a:t>
            </a:r>
            <a:r>
              <a:rPr sz="2800" dirty="0">
                <a:latin typeface="Calibri"/>
                <a:cs typeface="Calibri"/>
              </a:rPr>
              <a:t>academic</a:t>
            </a:r>
            <a:r>
              <a:rPr sz="2800" spc="-95" dirty="0">
                <a:latin typeface="Calibri"/>
                <a:cs typeface="Calibri"/>
              </a:rPr>
              <a:t> </a:t>
            </a:r>
            <a:r>
              <a:rPr sz="2800" dirty="0">
                <a:latin typeface="Calibri"/>
                <a:cs typeface="Calibri"/>
              </a:rPr>
              <a:t>success</a:t>
            </a:r>
            <a:r>
              <a:rPr sz="2800" spc="-75" dirty="0">
                <a:latin typeface="Calibri"/>
                <a:cs typeface="Calibri"/>
              </a:rPr>
              <a:t> </a:t>
            </a:r>
            <a:r>
              <a:rPr sz="2800" spc="-25" dirty="0">
                <a:latin typeface="Calibri"/>
                <a:cs typeface="Calibri"/>
              </a:rPr>
              <a:t>of </a:t>
            </a:r>
            <a:r>
              <a:rPr sz="2800" spc="-10" dirty="0">
                <a:latin typeface="Calibri"/>
                <a:cs typeface="Calibri"/>
              </a:rPr>
              <a:t>students</a:t>
            </a:r>
            <a:endParaRPr sz="2800">
              <a:latin typeface="Calibri"/>
              <a:cs typeface="Calibri"/>
            </a:endParaRPr>
          </a:p>
          <a:p>
            <a:pPr marL="622300" marR="5080" lvl="1" indent="-228600">
              <a:lnSpc>
                <a:spcPts val="3030"/>
              </a:lnSpc>
              <a:spcBef>
                <a:spcPts val="590"/>
              </a:spcBef>
              <a:buFont typeface="Arial"/>
              <a:buChar char="•"/>
              <a:tabLst>
                <a:tab pos="622300" algn="l"/>
              </a:tabLst>
            </a:pPr>
            <a:r>
              <a:rPr sz="2800" spc="-20" dirty="0">
                <a:latin typeface="Calibri"/>
                <a:cs typeface="Calibri"/>
              </a:rPr>
              <a:t>Relevant</a:t>
            </a:r>
            <a:r>
              <a:rPr sz="2800" spc="-120" dirty="0">
                <a:latin typeface="Calibri"/>
                <a:cs typeface="Calibri"/>
              </a:rPr>
              <a:t> </a:t>
            </a:r>
            <a:r>
              <a:rPr sz="2800" dirty="0">
                <a:latin typeface="Calibri"/>
                <a:cs typeface="Calibri"/>
              </a:rPr>
              <a:t>to</a:t>
            </a:r>
            <a:r>
              <a:rPr sz="2800" spc="-105" dirty="0">
                <a:latin typeface="Calibri"/>
                <a:cs typeface="Calibri"/>
              </a:rPr>
              <a:t> </a:t>
            </a:r>
            <a:r>
              <a:rPr sz="2800" dirty="0">
                <a:latin typeface="Calibri"/>
                <a:cs typeface="Calibri"/>
              </a:rPr>
              <a:t>parents’</a:t>
            </a:r>
            <a:r>
              <a:rPr sz="2800" spc="-80" dirty="0">
                <a:latin typeface="Calibri"/>
                <a:cs typeface="Calibri"/>
              </a:rPr>
              <a:t> </a:t>
            </a:r>
            <a:r>
              <a:rPr sz="2800" dirty="0">
                <a:latin typeface="Calibri"/>
                <a:cs typeface="Calibri"/>
              </a:rPr>
              <a:t>concerns</a:t>
            </a:r>
            <a:r>
              <a:rPr sz="2800" spc="-90" dirty="0">
                <a:latin typeface="Calibri"/>
                <a:cs typeface="Calibri"/>
              </a:rPr>
              <a:t> </a:t>
            </a:r>
            <a:r>
              <a:rPr sz="2800" spc="-50" dirty="0">
                <a:latin typeface="Calibri"/>
                <a:cs typeface="Calibri"/>
              </a:rPr>
              <a:t>&amp; </a:t>
            </a:r>
            <a:r>
              <a:rPr sz="2800" spc="-10" dirty="0">
                <a:latin typeface="Calibri"/>
                <a:cs typeface="Calibri"/>
              </a:rPr>
              <a:t>priorities</a:t>
            </a:r>
            <a:endParaRPr sz="2800">
              <a:latin typeface="Calibri"/>
              <a:cs typeface="Calibri"/>
            </a:endParaRPr>
          </a:p>
          <a:p>
            <a:pPr marL="621665" lvl="1" indent="-227965">
              <a:lnSpc>
                <a:spcPct val="100000"/>
              </a:lnSpc>
              <a:spcBef>
                <a:spcPts val="210"/>
              </a:spcBef>
              <a:buFont typeface="Arial"/>
              <a:buChar char="•"/>
              <a:tabLst>
                <a:tab pos="621665" algn="l"/>
              </a:tabLst>
            </a:pPr>
            <a:r>
              <a:rPr sz="2800" dirty="0">
                <a:latin typeface="Calibri"/>
                <a:cs typeface="Calibri"/>
              </a:rPr>
              <a:t>Accessible</a:t>
            </a:r>
            <a:r>
              <a:rPr sz="2800" spc="-85" dirty="0">
                <a:latin typeface="Calibri"/>
                <a:cs typeface="Calibri"/>
              </a:rPr>
              <a:t> </a:t>
            </a:r>
            <a:r>
              <a:rPr sz="2800" spc="-10" dirty="0">
                <a:latin typeface="Calibri"/>
                <a:cs typeface="Calibri"/>
              </a:rPr>
              <a:t>advocacy</a:t>
            </a:r>
            <a:r>
              <a:rPr sz="2800" spc="-110" dirty="0">
                <a:latin typeface="Calibri"/>
                <a:cs typeface="Calibri"/>
              </a:rPr>
              <a:t> </a:t>
            </a:r>
            <a:r>
              <a:rPr sz="2800" spc="-10" dirty="0">
                <a:latin typeface="Calibri"/>
                <a:cs typeface="Calibri"/>
              </a:rPr>
              <a:t>activities</a:t>
            </a:r>
            <a:endParaRPr sz="2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22450" y="1764538"/>
            <a:ext cx="1317625" cy="1317625"/>
            <a:chOff x="1822450" y="1764538"/>
            <a:chExt cx="1317625" cy="1317625"/>
          </a:xfrm>
        </p:grpSpPr>
        <p:sp>
          <p:nvSpPr>
            <p:cNvPr id="3" name="object 3"/>
            <p:cNvSpPr/>
            <p:nvPr/>
          </p:nvSpPr>
          <p:spPr>
            <a:xfrm>
              <a:off x="1828800" y="1770888"/>
              <a:ext cx="1304925" cy="1304925"/>
            </a:xfrm>
            <a:custGeom>
              <a:avLst/>
              <a:gdLst/>
              <a:ahLst/>
              <a:cxnLst/>
              <a:rect l="l" t="t" r="r" b="b"/>
              <a:pathLst>
                <a:path w="1304925" h="1304925">
                  <a:moveTo>
                    <a:pt x="652272" y="0"/>
                  </a:moveTo>
                  <a:lnTo>
                    <a:pt x="603592" y="1789"/>
                  </a:lnTo>
                  <a:lnTo>
                    <a:pt x="555885" y="7072"/>
                  </a:lnTo>
                  <a:lnTo>
                    <a:pt x="509275" y="15723"/>
                  </a:lnTo>
                  <a:lnTo>
                    <a:pt x="463888" y="27616"/>
                  </a:lnTo>
                  <a:lnTo>
                    <a:pt x="419852" y="42625"/>
                  </a:lnTo>
                  <a:lnTo>
                    <a:pt x="377292" y="60624"/>
                  </a:lnTo>
                  <a:lnTo>
                    <a:pt x="336334" y="81486"/>
                  </a:lnTo>
                  <a:lnTo>
                    <a:pt x="297105" y="105086"/>
                  </a:lnTo>
                  <a:lnTo>
                    <a:pt x="259729" y="131296"/>
                  </a:lnTo>
                  <a:lnTo>
                    <a:pt x="224335" y="159992"/>
                  </a:lnTo>
                  <a:lnTo>
                    <a:pt x="191047" y="191047"/>
                  </a:lnTo>
                  <a:lnTo>
                    <a:pt x="159992" y="224335"/>
                  </a:lnTo>
                  <a:lnTo>
                    <a:pt x="131296" y="259729"/>
                  </a:lnTo>
                  <a:lnTo>
                    <a:pt x="105086" y="297105"/>
                  </a:lnTo>
                  <a:lnTo>
                    <a:pt x="81486" y="336334"/>
                  </a:lnTo>
                  <a:lnTo>
                    <a:pt x="60624" y="377292"/>
                  </a:lnTo>
                  <a:lnTo>
                    <a:pt x="42625" y="419852"/>
                  </a:lnTo>
                  <a:lnTo>
                    <a:pt x="27616" y="463888"/>
                  </a:lnTo>
                  <a:lnTo>
                    <a:pt x="15723" y="509275"/>
                  </a:lnTo>
                  <a:lnTo>
                    <a:pt x="7072" y="555885"/>
                  </a:lnTo>
                  <a:lnTo>
                    <a:pt x="1789" y="603592"/>
                  </a:lnTo>
                  <a:lnTo>
                    <a:pt x="0" y="652272"/>
                  </a:lnTo>
                  <a:lnTo>
                    <a:pt x="1789" y="700951"/>
                  </a:lnTo>
                  <a:lnTo>
                    <a:pt x="7072" y="748658"/>
                  </a:lnTo>
                  <a:lnTo>
                    <a:pt x="15723" y="795268"/>
                  </a:lnTo>
                  <a:lnTo>
                    <a:pt x="27616" y="840655"/>
                  </a:lnTo>
                  <a:lnTo>
                    <a:pt x="42625" y="884691"/>
                  </a:lnTo>
                  <a:lnTo>
                    <a:pt x="60624" y="927251"/>
                  </a:lnTo>
                  <a:lnTo>
                    <a:pt x="81486" y="968209"/>
                  </a:lnTo>
                  <a:lnTo>
                    <a:pt x="105086" y="1007438"/>
                  </a:lnTo>
                  <a:lnTo>
                    <a:pt x="131296" y="1044814"/>
                  </a:lnTo>
                  <a:lnTo>
                    <a:pt x="159992" y="1080208"/>
                  </a:lnTo>
                  <a:lnTo>
                    <a:pt x="191047" y="1113496"/>
                  </a:lnTo>
                  <a:lnTo>
                    <a:pt x="224335" y="1144551"/>
                  </a:lnTo>
                  <a:lnTo>
                    <a:pt x="259729" y="1173247"/>
                  </a:lnTo>
                  <a:lnTo>
                    <a:pt x="297105" y="1199457"/>
                  </a:lnTo>
                  <a:lnTo>
                    <a:pt x="336334" y="1223057"/>
                  </a:lnTo>
                  <a:lnTo>
                    <a:pt x="377292" y="1243919"/>
                  </a:lnTo>
                  <a:lnTo>
                    <a:pt x="419852" y="1261918"/>
                  </a:lnTo>
                  <a:lnTo>
                    <a:pt x="463888" y="1276927"/>
                  </a:lnTo>
                  <a:lnTo>
                    <a:pt x="509275" y="1288820"/>
                  </a:lnTo>
                  <a:lnTo>
                    <a:pt x="555885" y="1297471"/>
                  </a:lnTo>
                  <a:lnTo>
                    <a:pt x="603592" y="1302754"/>
                  </a:lnTo>
                  <a:lnTo>
                    <a:pt x="652272" y="1304544"/>
                  </a:lnTo>
                  <a:lnTo>
                    <a:pt x="700951" y="1302754"/>
                  </a:lnTo>
                  <a:lnTo>
                    <a:pt x="748658" y="1297471"/>
                  </a:lnTo>
                  <a:lnTo>
                    <a:pt x="795268" y="1288820"/>
                  </a:lnTo>
                  <a:lnTo>
                    <a:pt x="840655" y="1276927"/>
                  </a:lnTo>
                  <a:lnTo>
                    <a:pt x="884691" y="1261918"/>
                  </a:lnTo>
                  <a:lnTo>
                    <a:pt x="927251" y="1243919"/>
                  </a:lnTo>
                  <a:lnTo>
                    <a:pt x="968209" y="1223057"/>
                  </a:lnTo>
                  <a:lnTo>
                    <a:pt x="1007438" y="1199457"/>
                  </a:lnTo>
                  <a:lnTo>
                    <a:pt x="1044814" y="1173247"/>
                  </a:lnTo>
                  <a:lnTo>
                    <a:pt x="1080208" y="1144551"/>
                  </a:lnTo>
                  <a:lnTo>
                    <a:pt x="1113496" y="1113496"/>
                  </a:lnTo>
                  <a:lnTo>
                    <a:pt x="1144551" y="1080208"/>
                  </a:lnTo>
                  <a:lnTo>
                    <a:pt x="1173247" y="1044814"/>
                  </a:lnTo>
                  <a:lnTo>
                    <a:pt x="1199457" y="1007438"/>
                  </a:lnTo>
                  <a:lnTo>
                    <a:pt x="1223057" y="968209"/>
                  </a:lnTo>
                  <a:lnTo>
                    <a:pt x="1243919" y="927251"/>
                  </a:lnTo>
                  <a:lnTo>
                    <a:pt x="1261918" y="884691"/>
                  </a:lnTo>
                  <a:lnTo>
                    <a:pt x="1276927" y="840655"/>
                  </a:lnTo>
                  <a:lnTo>
                    <a:pt x="1288820" y="795268"/>
                  </a:lnTo>
                  <a:lnTo>
                    <a:pt x="1297471" y="748658"/>
                  </a:lnTo>
                  <a:lnTo>
                    <a:pt x="1302754" y="700951"/>
                  </a:lnTo>
                  <a:lnTo>
                    <a:pt x="1304544" y="652272"/>
                  </a:lnTo>
                  <a:lnTo>
                    <a:pt x="1302754" y="603592"/>
                  </a:lnTo>
                  <a:lnTo>
                    <a:pt x="1297471" y="555885"/>
                  </a:lnTo>
                  <a:lnTo>
                    <a:pt x="1288820" y="509275"/>
                  </a:lnTo>
                  <a:lnTo>
                    <a:pt x="1276927" y="463888"/>
                  </a:lnTo>
                  <a:lnTo>
                    <a:pt x="1261918" y="419852"/>
                  </a:lnTo>
                  <a:lnTo>
                    <a:pt x="1243919" y="377292"/>
                  </a:lnTo>
                  <a:lnTo>
                    <a:pt x="1223057" y="336334"/>
                  </a:lnTo>
                  <a:lnTo>
                    <a:pt x="1199457" y="297105"/>
                  </a:lnTo>
                  <a:lnTo>
                    <a:pt x="1173247" y="259729"/>
                  </a:lnTo>
                  <a:lnTo>
                    <a:pt x="1144551" y="224335"/>
                  </a:lnTo>
                  <a:lnTo>
                    <a:pt x="1113496" y="191047"/>
                  </a:lnTo>
                  <a:lnTo>
                    <a:pt x="1080208" y="159992"/>
                  </a:lnTo>
                  <a:lnTo>
                    <a:pt x="1044814" y="131296"/>
                  </a:lnTo>
                  <a:lnTo>
                    <a:pt x="1007438" y="105086"/>
                  </a:lnTo>
                  <a:lnTo>
                    <a:pt x="968209" y="81486"/>
                  </a:lnTo>
                  <a:lnTo>
                    <a:pt x="927251" y="60624"/>
                  </a:lnTo>
                  <a:lnTo>
                    <a:pt x="884691" y="42625"/>
                  </a:lnTo>
                  <a:lnTo>
                    <a:pt x="840655" y="27616"/>
                  </a:lnTo>
                  <a:lnTo>
                    <a:pt x="795268" y="15723"/>
                  </a:lnTo>
                  <a:lnTo>
                    <a:pt x="748658" y="7072"/>
                  </a:lnTo>
                  <a:lnTo>
                    <a:pt x="700951" y="1789"/>
                  </a:lnTo>
                  <a:lnTo>
                    <a:pt x="652272" y="0"/>
                  </a:lnTo>
                  <a:close/>
                </a:path>
              </a:pathLst>
            </a:custGeom>
            <a:solidFill>
              <a:srgbClr val="FFFFFF"/>
            </a:solidFill>
          </p:spPr>
          <p:txBody>
            <a:bodyPr wrap="square" lIns="0" tIns="0" rIns="0" bIns="0" rtlCol="0"/>
            <a:lstStyle/>
            <a:p>
              <a:endParaRPr/>
            </a:p>
          </p:txBody>
        </p:sp>
        <p:sp>
          <p:nvSpPr>
            <p:cNvPr id="4" name="object 4"/>
            <p:cNvSpPr/>
            <p:nvPr/>
          </p:nvSpPr>
          <p:spPr>
            <a:xfrm>
              <a:off x="1828800" y="1770888"/>
              <a:ext cx="1304925" cy="1304925"/>
            </a:xfrm>
            <a:custGeom>
              <a:avLst/>
              <a:gdLst/>
              <a:ahLst/>
              <a:cxnLst/>
              <a:rect l="l" t="t" r="r" b="b"/>
              <a:pathLst>
                <a:path w="1304925" h="1304925">
                  <a:moveTo>
                    <a:pt x="0" y="652272"/>
                  </a:moveTo>
                  <a:lnTo>
                    <a:pt x="1789" y="603592"/>
                  </a:lnTo>
                  <a:lnTo>
                    <a:pt x="7072" y="555885"/>
                  </a:lnTo>
                  <a:lnTo>
                    <a:pt x="15723" y="509275"/>
                  </a:lnTo>
                  <a:lnTo>
                    <a:pt x="27616" y="463888"/>
                  </a:lnTo>
                  <a:lnTo>
                    <a:pt x="42625" y="419852"/>
                  </a:lnTo>
                  <a:lnTo>
                    <a:pt x="60624" y="377292"/>
                  </a:lnTo>
                  <a:lnTo>
                    <a:pt x="81486" y="336334"/>
                  </a:lnTo>
                  <a:lnTo>
                    <a:pt x="105086" y="297105"/>
                  </a:lnTo>
                  <a:lnTo>
                    <a:pt x="131296" y="259729"/>
                  </a:lnTo>
                  <a:lnTo>
                    <a:pt x="159992" y="224335"/>
                  </a:lnTo>
                  <a:lnTo>
                    <a:pt x="191047" y="191047"/>
                  </a:lnTo>
                  <a:lnTo>
                    <a:pt x="224335" y="159992"/>
                  </a:lnTo>
                  <a:lnTo>
                    <a:pt x="259729" y="131296"/>
                  </a:lnTo>
                  <a:lnTo>
                    <a:pt x="297105" y="105086"/>
                  </a:lnTo>
                  <a:lnTo>
                    <a:pt x="336334" y="81486"/>
                  </a:lnTo>
                  <a:lnTo>
                    <a:pt x="377292" y="60624"/>
                  </a:lnTo>
                  <a:lnTo>
                    <a:pt x="419852" y="42625"/>
                  </a:lnTo>
                  <a:lnTo>
                    <a:pt x="463888" y="27616"/>
                  </a:lnTo>
                  <a:lnTo>
                    <a:pt x="509275" y="15723"/>
                  </a:lnTo>
                  <a:lnTo>
                    <a:pt x="555885" y="7072"/>
                  </a:lnTo>
                  <a:lnTo>
                    <a:pt x="603592" y="1789"/>
                  </a:lnTo>
                  <a:lnTo>
                    <a:pt x="652272" y="0"/>
                  </a:lnTo>
                  <a:lnTo>
                    <a:pt x="700951" y="1789"/>
                  </a:lnTo>
                  <a:lnTo>
                    <a:pt x="748658" y="7072"/>
                  </a:lnTo>
                  <a:lnTo>
                    <a:pt x="795268" y="15723"/>
                  </a:lnTo>
                  <a:lnTo>
                    <a:pt x="840655" y="27616"/>
                  </a:lnTo>
                  <a:lnTo>
                    <a:pt x="884691" y="42625"/>
                  </a:lnTo>
                  <a:lnTo>
                    <a:pt x="927251" y="60624"/>
                  </a:lnTo>
                  <a:lnTo>
                    <a:pt x="968209" y="81486"/>
                  </a:lnTo>
                  <a:lnTo>
                    <a:pt x="1007438" y="105086"/>
                  </a:lnTo>
                  <a:lnTo>
                    <a:pt x="1044814" y="131296"/>
                  </a:lnTo>
                  <a:lnTo>
                    <a:pt x="1080208" y="159992"/>
                  </a:lnTo>
                  <a:lnTo>
                    <a:pt x="1113496" y="191047"/>
                  </a:lnTo>
                  <a:lnTo>
                    <a:pt x="1144551" y="224335"/>
                  </a:lnTo>
                  <a:lnTo>
                    <a:pt x="1173247" y="259729"/>
                  </a:lnTo>
                  <a:lnTo>
                    <a:pt x="1199457" y="297105"/>
                  </a:lnTo>
                  <a:lnTo>
                    <a:pt x="1223057" y="336334"/>
                  </a:lnTo>
                  <a:lnTo>
                    <a:pt x="1243919" y="377292"/>
                  </a:lnTo>
                  <a:lnTo>
                    <a:pt x="1261918" y="419852"/>
                  </a:lnTo>
                  <a:lnTo>
                    <a:pt x="1276927" y="463888"/>
                  </a:lnTo>
                  <a:lnTo>
                    <a:pt x="1288820" y="509275"/>
                  </a:lnTo>
                  <a:lnTo>
                    <a:pt x="1297471" y="555885"/>
                  </a:lnTo>
                  <a:lnTo>
                    <a:pt x="1302754" y="603592"/>
                  </a:lnTo>
                  <a:lnTo>
                    <a:pt x="1304544" y="652272"/>
                  </a:lnTo>
                  <a:lnTo>
                    <a:pt x="1302754" y="700951"/>
                  </a:lnTo>
                  <a:lnTo>
                    <a:pt x="1297471" y="748658"/>
                  </a:lnTo>
                  <a:lnTo>
                    <a:pt x="1288820" y="795268"/>
                  </a:lnTo>
                  <a:lnTo>
                    <a:pt x="1276927" y="840655"/>
                  </a:lnTo>
                  <a:lnTo>
                    <a:pt x="1261918" y="884691"/>
                  </a:lnTo>
                  <a:lnTo>
                    <a:pt x="1243919" y="927251"/>
                  </a:lnTo>
                  <a:lnTo>
                    <a:pt x="1223057" y="968209"/>
                  </a:lnTo>
                  <a:lnTo>
                    <a:pt x="1199457" y="1007438"/>
                  </a:lnTo>
                  <a:lnTo>
                    <a:pt x="1173247" y="1044814"/>
                  </a:lnTo>
                  <a:lnTo>
                    <a:pt x="1144551" y="1080208"/>
                  </a:lnTo>
                  <a:lnTo>
                    <a:pt x="1113496" y="1113496"/>
                  </a:lnTo>
                  <a:lnTo>
                    <a:pt x="1080208" y="1144551"/>
                  </a:lnTo>
                  <a:lnTo>
                    <a:pt x="1044814" y="1173247"/>
                  </a:lnTo>
                  <a:lnTo>
                    <a:pt x="1007438" y="1199457"/>
                  </a:lnTo>
                  <a:lnTo>
                    <a:pt x="968209" y="1223057"/>
                  </a:lnTo>
                  <a:lnTo>
                    <a:pt x="927251" y="1243919"/>
                  </a:lnTo>
                  <a:lnTo>
                    <a:pt x="884691" y="1261918"/>
                  </a:lnTo>
                  <a:lnTo>
                    <a:pt x="840655" y="1276927"/>
                  </a:lnTo>
                  <a:lnTo>
                    <a:pt x="795268" y="1288820"/>
                  </a:lnTo>
                  <a:lnTo>
                    <a:pt x="748658" y="1297471"/>
                  </a:lnTo>
                  <a:lnTo>
                    <a:pt x="700951" y="1302754"/>
                  </a:lnTo>
                  <a:lnTo>
                    <a:pt x="652272" y="1304544"/>
                  </a:lnTo>
                  <a:lnTo>
                    <a:pt x="603592" y="1302754"/>
                  </a:lnTo>
                  <a:lnTo>
                    <a:pt x="555885" y="1297471"/>
                  </a:lnTo>
                  <a:lnTo>
                    <a:pt x="509275" y="1288820"/>
                  </a:lnTo>
                  <a:lnTo>
                    <a:pt x="463888" y="1276927"/>
                  </a:lnTo>
                  <a:lnTo>
                    <a:pt x="419852" y="1261918"/>
                  </a:lnTo>
                  <a:lnTo>
                    <a:pt x="377292" y="1243919"/>
                  </a:lnTo>
                  <a:lnTo>
                    <a:pt x="336334" y="1223057"/>
                  </a:lnTo>
                  <a:lnTo>
                    <a:pt x="297105" y="1199457"/>
                  </a:lnTo>
                  <a:lnTo>
                    <a:pt x="259729" y="1173247"/>
                  </a:lnTo>
                  <a:lnTo>
                    <a:pt x="224335" y="1144551"/>
                  </a:lnTo>
                  <a:lnTo>
                    <a:pt x="191047" y="1113496"/>
                  </a:lnTo>
                  <a:lnTo>
                    <a:pt x="159992" y="1080208"/>
                  </a:lnTo>
                  <a:lnTo>
                    <a:pt x="131296" y="1044814"/>
                  </a:lnTo>
                  <a:lnTo>
                    <a:pt x="105086" y="1007438"/>
                  </a:lnTo>
                  <a:lnTo>
                    <a:pt x="81486" y="968209"/>
                  </a:lnTo>
                  <a:lnTo>
                    <a:pt x="60624" y="927251"/>
                  </a:lnTo>
                  <a:lnTo>
                    <a:pt x="42625" y="884691"/>
                  </a:lnTo>
                  <a:lnTo>
                    <a:pt x="27616" y="840655"/>
                  </a:lnTo>
                  <a:lnTo>
                    <a:pt x="15723" y="795268"/>
                  </a:lnTo>
                  <a:lnTo>
                    <a:pt x="7072" y="748658"/>
                  </a:lnTo>
                  <a:lnTo>
                    <a:pt x="1789" y="700951"/>
                  </a:lnTo>
                  <a:lnTo>
                    <a:pt x="0" y="652272"/>
                  </a:lnTo>
                  <a:close/>
                </a:path>
              </a:pathLst>
            </a:custGeom>
            <a:ln w="12700">
              <a:solidFill>
                <a:srgbClr val="FFFFFF"/>
              </a:solidFill>
            </a:ln>
          </p:spPr>
          <p:txBody>
            <a:bodyPr wrap="square" lIns="0" tIns="0" rIns="0" bIns="0" rtlCol="0"/>
            <a:lstStyle/>
            <a:p>
              <a:endParaRPr/>
            </a:p>
          </p:txBody>
        </p:sp>
      </p:grpSp>
      <p:grpSp>
        <p:nvGrpSpPr>
          <p:cNvPr id="5" name="object 5"/>
          <p:cNvGrpSpPr/>
          <p:nvPr/>
        </p:nvGrpSpPr>
        <p:grpSpPr>
          <a:xfrm>
            <a:off x="831850" y="5679694"/>
            <a:ext cx="3298825" cy="14604"/>
            <a:chOff x="831850" y="5679694"/>
            <a:chExt cx="3298825" cy="14604"/>
          </a:xfrm>
        </p:grpSpPr>
        <p:sp>
          <p:nvSpPr>
            <p:cNvPr id="6" name="object 6"/>
            <p:cNvSpPr/>
            <p:nvPr/>
          </p:nvSpPr>
          <p:spPr>
            <a:xfrm>
              <a:off x="838200" y="5686044"/>
              <a:ext cx="3286125" cy="1905"/>
            </a:xfrm>
            <a:custGeom>
              <a:avLst/>
              <a:gdLst/>
              <a:ahLst/>
              <a:cxnLst/>
              <a:rect l="l" t="t" r="r" b="b"/>
              <a:pathLst>
                <a:path w="3286125" h="1904">
                  <a:moveTo>
                    <a:pt x="3285744" y="0"/>
                  </a:moveTo>
                  <a:lnTo>
                    <a:pt x="0" y="0"/>
                  </a:lnTo>
                  <a:lnTo>
                    <a:pt x="0" y="1523"/>
                  </a:lnTo>
                  <a:lnTo>
                    <a:pt x="3285744" y="1523"/>
                  </a:lnTo>
                  <a:lnTo>
                    <a:pt x="3285744" y="0"/>
                  </a:lnTo>
                  <a:close/>
                </a:path>
              </a:pathLst>
            </a:custGeom>
            <a:solidFill>
              <a:srgbClr val="55C3CF"/>
            </a:solidFill>
          </p:spPr>
          <p:txBody>
            <a:bodyPr wrap="square" lIns="0" tIns="0" rIns="0" bIns="0" rtlCol="0"/>
            <a:lstStyle/>
            <a:p>
              <a:endParaRPr/>
            </a:p>
          </p:txBody>
        </p:sp>
        <p:sp>
          <p:nvSpPr>
            <p:cNvPr id="7" name="object 7"/>
            <p:cNvSpPr/>
            <p:nvPr/>
          </p:nvSpPr>
          <p:spPr>
            <a:xfrm>
              <a:off x="838200" y="5686044"/>
              <a:ext cx="3286125" cy="1905"/>
            </a:xfrm>
            <a:custGeom>
              <a:avLst/>
              <a:gdLst/>
              <a:ahLst/>
              <a:cxnLst/>
              <a:rect l="l" t="t" r="r" b="b"/>
              <a:pathLst>
                <a:path w="3286125" h="1904">
                  <a:moveTo>
                    <a:pt x="0" y="0"/>
                  </a:moveTo>
                  <a:lnTo>
                    <a:pt x="3285744" y="0"/>
                  </a:lnTo>
                  <a:lnTo>
                    <a:pt x="3285744" y="1523"/>
                  </a:lnTo>
                  <a:lnTo>
                    <a:pt x="0" y="1523"/>
                  </a:lnTo>
                  <a:lnTo>
                    <a:pt x="0" y="0"/>
                  </a:lnTo>
                  <a:close/>
                </a:path>
              </a:pathLst>
            </a:custGeom>
            <a:ln w="12700">
              <a:solidFill>
                <a:srgbClr val="55C3CF"/>
              </a:solidFill>
            </a:ln>
          </p:spPr>
          <p:txBody>
            <a:bodyPr wrap="square" lIns="0" tIns="0" rIns="0" bIns="0" rtlCol="0"/>
            <a:lstStyle/>
            <a:p>
              <a:endParaRPr/>
            </a:p>
          </p:txBody>
        </p:sp>
      </p:grpSp>
      <p:grpSp>
        <p:nvGrpSpPr>
          <p:cNvPr id="8" name="object 8"/>
          <p:cNvGrpSpPr/>
          <p:nvPr/>
        </p:nvGrpSpPr>
        <p:grpSpPr>
          <a:xfrm>
            <a:off x="4446778" y="1328674"/>
            <a:ext cx="3298825" cy="4365625"/>
            <a:chOff x="4446778" y="1328674"/>
            <a:chExt cx="3298825" cy="4365625"/>
          </a:xfrm>
        </p:grpSpPr>
        <p:sp>
          <p:nvSpPr>
            <p:cNvPr id="9" name="object 9"/>
            <p:cNvSpPr/>
            <p:nvPr/>
          </p:nvSpPr>
          <p:spPr>
            <a:xfrm>
              <a:off x="4453128" y="1335024"/>
              <a:ext cx="3286125" cy="4351020"/>
            </a:xfrm>
            <a:custGeom>
              <a:avLst/>
              <a:gdLst/>
              <a:ahLst/>
              <a:cxnLst/>
              <a:rect l="l" t="t" r="r" b="b"/>
              <a:pathLst>
                <a:path w="3286125" h="4351020">
                  <a:moveTo>
                    <a:pt x="0" y="0"/>
                  </a:moveTo>
                  <a:lnTo>
                    <a:pt x="3285744" y="0"/>
                  </a:lnTo>
                  <a:lnTo>
                    <a:pt x="3285744" y="4351020"/>
                  </a:lnTo>
                  <a:lnTo>
                    <a:pt x="0" y="4351020"/>
                  </a:lnTo>
                  <a:lnTo>
                    <a:pt x="0" y="0"/>
                  </a:lnTo>
                  <a:close/>
                </a:path>
              </a:pathLst>
            </a:custGeom>
            <a:ln w="12700">
              <a:solidFill>
                <a:srgbClr val="FFFFFF"/>
              </a:solidFill>
            </a:ln>
          </p:spPr>
          <p:txBody>
            <a:bodyPr wrap="square" lIns="0" tIns="0" rIns="0" bIns="0" rtlCol="0"/>
            <a:lstStyle/>
            <a:p>
              <a:endParaRPr/>
            </a:p>
          </p:txBody>
        </p:sp>
        <p:sp>
          <p:nvSpPr>
            <p:cNvPr id="10" name="object 10"/>
            <p:cNvSpPr/>
            <p:nvPr/>
          </p:nvSpPr>
          <p:spPr>
            <a:xfrm>
              <a:off x="5443728" y="1770888"/>
              <a:ext cx="1304925" cy="1304925"/>
            </a:xfrm>
            <a:custGeom>
              <a:avLst/>
              <a:gdLst/>
              <a:ahLst/>
              <a:cxnLst/>
              <a:rect l="l" t="t" r="r" b="b"/>
              <a:pathLst>
                <a:path w="1304925" h="1304925">
                  <a:moveTo>
                    <a:pt x="652272" y="0"/>
                  </a:moveTo>
                  <a:lnTo>
                    <a:pt x="603592" y="1789"/>
                  </a:lnTo>
                  <a:lnTo>
                    <a:pt x="555885" y="7072"/>
                  </a:lnTo>
                  <a:lnTo>
                    <a:pt x="509275" y="15723"/>
                  </a:lnTo>
                  <a:lnTo>
                    <a:pt x="463888" y="27616"/>
                  </a:lnTo>
                  <a:lnTo>
                    <a:pt x="419852" y="42625"/>
                  </a:lnTo>
                  <a:lnTo>
                    <a:pt x="377292" y="60624"/>
                  </a:lnTo>
                  <a:lnTo>
                    <a:pt x="336334" y="81486"/>
                  </a:lnTo>
                  <a:lnTo>
                    <a:pt x="297105" y="105086"/>
                  </a:lnTo>
                  <a:lnTo>
                    <a:pt x="259729" y="131296"/>
                  </a:lnTo>
                  <a:lnTo>
                    <a:pt x="224335" y="159992"/>
                  </a:lnTo>
                  <a:lnTo>
                    <a:pt x="191047" y="191047"/>
                  </a:lnTo>
                  <a:lnTo>
                    <a:pt x="159992" y="224335"/>
                  </a:lnTo>
                  <a:lnTo>
                    <a:pt x="131296" y="259729"/>
                  </a:lnTo>
                  <a:lnTo>
                    <a:pt x="105086" y="297105"/>
                  </a:lnTo>
                  <a:lnTo>
                    <a:pt x="81486" y="336334"/>
                  </a:lnTo>
                  <a:lnTo>
                    <a:pt x="60624" y="377292"/>
                  </a:lnTo>
                  <a:lnTo>
                    <a:pt x="42625" y="419852"/>
                  </a:lnTo>
                  <a:lnTo>
                    <a:pt x="27616" y="463888"/>
                  </a:lnTo>
                  <a:lnTo>
                    <a:pt x="15723" y="509275"/>
                  </a:lnTo>
                  <a:lnTo>
                    <a:pt x="7072" y="555885"/>
                  </a:lnTo>
                  <a:lnTo>
                    <a:pt x="1789" y="603592"/>
                  </a:lnTo>
                  <a:lnTo>
                    <a:pt x="0" y="652272"/>
                  </a:lnTo>
                  <a:lnTo>
                    <a:pt x="1789" y="700951"/>
                  </a:lnTo>
                  <a:lnTo>
                    <a:pt x="7072" y="748658"/>
                  </a:lnTo>
                  <a:lnTo>
                    <a:pt x="15723" y="795268"/>
                  </a:lnTo>
                  <a:lnTo>
                    <a:pt x="27616" y="840655"/>
                  </a:lnTo>
                  <a:lnTo>
                    <a:pt x="42625" y="884691"/>
                  </a:lnTo>
                  <a:lnTo>
                    <a:pt x="60624" y="927251"/>
                  </a:lnTo>
                  <a:lnTo>
                    <a:pt x="81486" y="968209"/>
                  </a:lnTo>
                  <a:lnTo>
                    <a:pt x="105086" y="1007438"/>
                  </a:lnTo>
                  <a:lnTo>
                    <a:pt x="131296" y="1044814"/>
                  </a:lnTo>
                  <a:lnTo>
                    <a:pt x="159992" y="1080208"/>
                  </a:lnTo>
                  <a:lnTo>
                    <a:pt x="191047" y="1113496"/>
                  </a:lnTo>
                  <a:lnTo>
                    <a:pt x="224335" y="1144551"/>
                  </a:lnTo>
                  <a:lnTo>
                    <a:pt x="259729" y="1173247"/>
                  </a:lnTo>
                  <a:lnTo>
                    <a:pt x="297105" y="1199457"/>
                  </a:lnTo>
                  <a:lnTo>
                    <a:pt x="336334" y="1223057"/>
                  </a:lnTo>
                  <a:lnTo>
                    <a:pt x="377292" y="1243919"/>
                  </a:lnTo>
                  <a:lnTo>
                    <a:pt x="419852" y="1261918"/>
                  </a:lnTo>
                  <a:lnTo>
                    <a:pt x="463888" y="1276927"/>
                  </a:lnTo>
                  <a:lnTo>
                    <a:pt x="509275" y="1288820"/>
                  </a:lnTo>
                  <a:lnTo>
                    <a:pt x="555885" y="1297471"/>
                  </a:lnTo>
                  <a:lnTo>
                    <a:pt x="603592" y="1302754"/>
                  </a:lnTo>
                  <a:lnTo>
                    <a:pt x="652272" y="1304544"/>
                  </a:lnTo>
                  <a:lnTo>
                    <a:pt x="700951" y="1302754"/>
                  </a:lnTo>
                  <a:lnTo>
                    <a:pt x="748658" y="1297471"/>
                  </a:lnTo>
                  <a:lnTo>
                    <a:pt x="795268" y="1288820"/>
                  </a:lnTo>
                  <a:lnTo>
                    <a:pt x="840655" y="1276927"/>
                  </a:lnTo>
                  <a:lnTo>
                    <a:pt x="884691" y="1261918"/>
                  </a:lnTo>
                  <a:lnTo>
                    <a:pt x="927251" y="1243919"/>
                  </a:lnTo>
                  <a:lnTo>
                    <a:pt x="968209" y="1223057"/>
                  </a:lnTo>
                  <a:lnTo>
                    <a:pt x="1007438" y="1199457"/>
                  </a:lnTo>
                  <a:lnTo>
                    <a:pt x="1044814" y="1173247"/>
                  </a:lnTo>
                  <a:lnTo>
                    <a:pt x="1080208" y="1144551"/>
                  </a:lnTo>
                  <a:lnTo>
                    <a:pt x="1113496" y="1113496"/>
                  </a:lnTo>
                  <a:lnTo>
                    <a:pt x="1144551" y="1080208"/>
                  </a:lnTo>
                  <a:lnTo>
                    <a:pt x="1173247" y="1044814"/>
                  </a:lnTo>
                  <a:lnTo>
                    <a:pt x="1199457" y="1007438"/>
                  </a:lnTo>
                  <a:lnTo>
                    <a:pt x="1223057" y="968209"/>
                  </a:lnTo>
                  <a:lnTo>
                    <a:pt x="1243919" y="927251"/>
                  </a:lnTo>
                  <a:lnTo>
                    <a:pt x="1261918" y="884691"/>
                  </a:lnTo>
                  <a:lnTo>
                    <a:pt x="1276927" y="840655"/>
                  </a:lnTo>
                  <a:lnTo>
                    <a:pt x="1288820" y="795268"/>
                  </a:lnTo>
                  <a:lnTo>
                    <a:pt x="1297471" y="748658"/>
                  </a:lnTo>
                  <a:lnTo>
                    <a:pt x="1302754" y="700951"/>
                  </a:lnTo>
                  <a:lnTo>
                    <a:pt x="1304544" y="652272"/>
                  </a:lnTo>
                  <a:lnTo>
                    <a:pt x="1302754" y="603592"/>
                  </a:lnTo>
                  <a:lnTo>
                    <a:pt x="1297471" y="555885"/>
                  </a:lnTo>
                  <a:lnTo>
                    <a:pt x="1288820" y="509275"/>
                  </a:lnTo>
                  <a:lnTo>
                    <a:pt x="1276927" y="463888"/>
                  </a:lnTo>
                  <a:lnTo>
                    <a:pt x="1261918" y="419852"/>
                  </a:lnTo>
                  <a:lnTo>
                    <a:pt x="1243919" y="377292"/>
                  </a:lnTo>
                  <a:lnTo>
                    <a:pt x="1223057" y="336334"/>
                  </a:lnTo>
                  <a:lnTo>
                    <a:pt x="1199457" y="297105"/>
                  </a:lnTo>
                  <a:lnTo>
                    <a:pt x="1173247" y="259729"/>
                  </a:lnTo>
                  <a:lnTo>
                    <a:pt x="1144551" y="224335"/>
                  </a:lnTo>
                  <a:lnTo>
                    <a:pt x="1113496" y="191047"/>
                  </a:lnTo>
                  <a:lnTo>
                    <a:pt x="1080208" y="159992"/>
                  </a:lnTo>
                  <a:lnTo>
                    <a:pt x="1044814" y="131296"/>
                  </a:lnTo>
                  <a:lnTo>
                    <a:pt x="1007438" y="105086"/>
                  </a:lnTo>
                  <a:lnTo>
                    <a:pt x="968209" y="81486"/>
                  </a:lnTo>
                  <a:lnTo>
                    <a:pt x="927251" y="60624"/>
                  </a:lnTo>
                  <a:lnTo>
                    <a:pt x="884691" y="42625"/>
                  </a:lnTo>
                  <a:lnTo>
                    <a:pt x="840655" y="27616"/>
                  </a:lnTo>
                  <a:lnTo>
                    <a:pt x="795268" y="15723"/>
                  </a:lnTo>
                  <a:lnTo>
                    <a:pt x="748658" y="7072"/>
                  </a:lnTo>
                  <a:lnTo>
                    <a:pt x="700951" y="1789"/>
                  </a:lnTo>
                  <a:lnTo>
                    <a:pt x="652272" y="0"/>
                  </a:lnTo>
                  <a:close/>
                </a:path>
              </a:pathLst>
            </a:custGeom>
            <a:solidFill>
              <a:srgbClr val="FFFFFF"/>
            </a:solidFill>
          </p:spPr>
          <p:txBody>
            <a:bodyPr wrap="square" lIns="0" tIns="0" rIns="0" bIns="0" rtlCol="0"/>
            <a:lstStyle/>
            <a:p>
              <a:endParaRPr/>
            </a:p>
          </p:txBody>
        </p:sp>
        <p:sp>
          <p:nvSpPr>
            <p:cNvPr id="11" name="object 11"/>
            <p:cNvSpPr/>
            <p:nvPr/>
          </p:nvSpPr>
          <p:spPr>
            <a:xfrm>
              <a:off x="5443728" y="1770888"/>
              <a:ext cx="1304925" cy="1304925"/>
            </a:xfrm>
            <a:custGeom>
              <a:avLst/>
              <a:gdLst/>
              <a:ahLst/>
              <a:cxnLst/>
              <a:rect l="l" t="t" r="r" b="b"/>
              <a:pathLst>
                <a:path w="1304925" h="1304925">
                  <a:moveTo>
                    <a:pt x="0" y="652272"/>
                  </a:moveTo>
                  <a:lnTo>
                    <a:pt x="1789" y="603592"/>
                  </a:lnTo>
                  <a:lnTo>
                    <a:pt x="7072" y="555885"/>
                  </a:lnTo>
                  <a:lnTo>
                    <a:pt x="15723" y="509275"/>
                  </a:lnTo>
                  <a:lnTo>
                    <a:pt x="27616" y="463888"/>
                  </a:lnTo>
                  <a:lnTo>
                    <a:pt x="42625" y="419852"/>
                  </a:lnTo>
                  <a:lnTo>
                    <a:pt x="60624" y="377292"/>
                  </a:lnTo>
                  <a:lnTo>
                    <a:pt x="81486" y="336334"/>
                  </a:lnTo>
                  <a:lnTo>
                    <a:pt x="105086" y="297105"/>
                  </a:lnTo>
                  <a:lnTo>
                    <a:pt x="131296" y="259729"/>
                  </a:lnTo>
                  <a:lnTo>
                    <a:pt x="159992" y="224335"/>
                  </a:lnTo>
                  <a:lnTo>
                    <a:pt x="191047" y="191047"/>
                  </a:lnTo>
                  <a:lnTo>
                    <a:pt x="224335" y="159992"/>
                  </a:lnTo>
                  <a:lnTo>
                    <a:pt x="259729" y="131296"/>
                  </a:lnTo>
                  <a:lnTo>
                    <a:pt x="297105" y="105086"/>
                  </a:lnTo>
                  <a:lnTo>
                    <a:pt x="336334" y="81486"/>
                  </a:lnTo>
                  <a:lnTo>
                    <a:pt x="377292" y="60624"/>
                  </a:lnTo>
                  <a:lnTo>
                    <a:pt x="419852" y="42625"/>
                  </a:lnTo>
                  <a:lnTo>
                    <a:pt x="463888" y="27616"/>
                  </a:lnTo>
                  <a:lnTo>
                    <a:pt x="509275" y="15723"/>
                  </a:lnTo>
                  <a:lnTo>
                    <a:pt x="555885" y="7072"/>
                  </a:lnTo>
                  <a:lnTo>
                    <a:pt x="603592" y="1789"/>
                  </a:lnTo>
                  <a:lnTo>
                    <a:pt x="652272" y="0"/>
                  </a:lnTo>
                  <a:lnTo>
                    <a:pt x="700951" y="1789"/>
                  </a:lnTo>
                  <a:lnTo>
                    <a:pt x="748658" y="7072"/>
                  </a:lnTo>
                  <a:lnTo>
                    <a:pt x="795268" y="15723"/>
                  </a:lnTo>
                  <a:lnTo>
                    <a:pt x="840655" y="27616"/>
                  </a:lnTo>
                  <a:lnTo>
                    <a:pt x="884691" y="42625"/>
                  </a:lnTo>
                  <a:lnTo>
                    <a:pt x="927251" y="60624"/>
                  </a:lnTo>
                  <a:lnTo>
                    <a:pt x="968209" y="81486"/>
                  </a:lnTo>
                  <a:lnTo>
                    <a:pt x="1007438" y="105086"/>
                  </a:lnTo>
                  <a:lnTo>
                    <a:pt x="1044814" y="131296"/>
                  </a:lnTo>
                  <a:lnTo>
                    <a:pt x="1080208" y="159992"/>
                  </a:lnTo>
                  <a:lnTo>
                    <a:pt x="1113496" y="191047"/>
                  </a:lnTo>
                  <a:lnTo>
                    <a:pt x="1144551" y="224335"/>
                  </a:lnTo>
                  <a:lnTo>
                    <a:pt x="1173247" y="259729"/>
                  </a:lnTo>
                  <a:lnTo>
                    <a:pt x="1199457" y="297105"/>
                  </a:lnTo>
                  <a:lnTo>
                    <a:pt x="1223057" y="336334"/>
                  </a:lnTo>
                  <a:lnTo>
                    <a:pt x="1243919" y="377292"/>
                  </a:lnTo>
                  <a:lnTo>
                    <a:pt x="1261918" y="419852"/>
                  </a:lnTo>
                  <a:lnTo>
                    <a:pt x="1276927" y="463888"/>
                  </a:lnTo>
                  <a:lnTo>
                    <a:pt x="1288820" y="509275"/>
                  </a:lnTo>
                  <a:lnTo>
                    <a:pt x="1297471" y="555885"/>
                  </a:lnTo>
                  <a:lnTo>
                    <a:pt x="1302754" y="603592"/>
                  </a:lnTo>
                  <a:lnTo>
                    <a:pt x="1304544" y="652272"/>
                  </a:lnTo>
                  <a:lnTo>
                    <a:pt x="1302754" y="700951"/>
                  </a:lnTo>
                  <a:lnTo>
                    <a:pt x="1297471" y="748658"/>
                  </a:lnTo>
                  <a:lnTo>
                    <a:pt x="1288820" y="795268"/>
                  </a:lnTo>
                  <a:lnTo>
                    <a:pt x="1276927" y="840655"/>
                  </a:lnTo>
                  <a:lnTo>
                    <a:pt x="1261918" y="884691"/>
                  </a:lnTo>
                  <a:lnTo>
                    <a:pt x="1243919" y="927251"/>
                  </a:lnTo>
                  <a:lnTo>
                    <a:pt x="1223057" y="968209"/>
                  </a:lnTo>
                  <a:lnTo>
                    <a:pt x="1199457" y="1007438"/>
                  </a:lnTo>
                  <a:lnTo>
                    <a:pt x="1173247" y="1044814"/>
                  </a:lnTo>
                  <a:lnTo>
                    <a:pt x="1144551" y="1080208"/>
                  </a:lnTo>
                  <a:lnTo>
                    <a:pt x="1113496" y="1113496"/>
                  </a:lnTo>
                  <a:lnTo>
                    <a:pt x="1080208" y="1144551"/>
                  </a:lnTo>
                  <a:lnTo>
                    <a:pt x="1044814" y="1173247"/>
                  </a:lnTo>
                  <a:lnTo>
                    <a:pt x="1007438" y="1199457"/>
                  </a:lnTo>
                  <a:lnTo>
                    <a:pt x="968209" y="1223057"/>
                  </a:lnTo>
                  <a:lnTo>
                    <a:pt x="927251" y="1243919"/>
                  </a:lnTo>
                  <a:lnTo>
                    <a:pt x="884691" y="1261918"/>
                  </a:lnTo>
                  <a:lnTo>
                    <a:pt x="840655" y="1276927"/>
                  </a:lnTo>
                  <a:lnTo>
                    <a:pt x="795268" y="1288820"/>
                  </a:lnTo>
                  <a:lnTo>
                    <a:pt x="748658" y="1297471"/>
                  </a:lnTo>
                  <a:lnTo>
                    <a:pt x="700951" y="1302754"/>
                  </a:lnTo>
                  <a:lnTo>
                    <a:pt x="652272" y="1304544"/>
                  </a:lnTo>
                  <a:lnTo>
                    <a:pt x="603592" y="1302754"/>
                  </a:lnTo>
                  <a:lnTo>
                    <a:pt x="555885" y="1297471"/>
                  </a:lnTo>
                  <a:lnTo>
                    <a:pt x="509275" y="1288820"/>
                  </a:lnTo>
                  <a:lnTo>
                    <a:pt x="463888" y="1276927"/>
                  </a:lnTo>
                  <a:lnTo>
                    <a:pt x="419852" y="1261918"/>
                  </a:lnTo>
                  <a:lnTo>
                    <a:pt x="377292" y="1243919"/>
                  </a:lnTo>
                  <a:lnTo>
                    <a:pt x="336334" y="1223057"/>
                  </a:lnTo>
                  <a:lnTo>
                    <a:pt x="297105" y="1199457"/>
                  </a:lnTo>
                  <a:lnTo>
                    <a:pt x="259729" y="1173247"/>
                  </a:lnTo>
                  <a:lnTo>
                    <a:pt x="224335" y="1144551"/>
                  </a:lnTo>
                  <a:lnTo>
                    <a:pt x="191047" y="1113496"/>
                  </a:lnTo>
                  <a:lnTo>
                    <a:pt x="159992" y="1080208"/>
                  </a:lnTo>
                  <a:lnTo>
                    <a:pt x="131296" y="1044814"/>
                  </a:lnTo>
                  <a:lnTo>
                    <a:pt x="105086" y="1007438"/>
                  </a:lnTo>
                  <a:lnTo>
                    <a:pt x="81486" y="968209"/>
                  </a:lnTo>
                  <a:lnTo>
                    <a:pt x="60624" y="927251"/>
                  </a:lnTo>
                  <a:lnTo>
                    <a:pt x="42625" y="884691"/>
                  </a:lnTo>
                  <a:lnTo>
                    <a:pt x="27616" y="840655"/>
                  </a:lnTo>
                  <a:lnTo>
                    <a:pt x="15723" y="795268"/>
                  </a:lnTo>
                  <a:lnTo>
                    <a:pt x="7072" y="748658"/>
                  </a:lnTo>
                  <a:lnTo>
                    <a:pt x="1789" y="700951"/>
                  </a:lnTo>
                  <a:lnTo>
                    <a:pt x="0" y="652272"/>
                  </a:lnTo>
                  <a:close/>
                </a:path>
              </a:pathLst>
            </a:custGeom>
            <a:ln w="12700">
              <a:solidFill>
                <a:srgbClr val="FFFFFF"/>
              </a:solidFill>
            </a:ln>
          </p:spPr>
          <p:txBody>
            <a:bodyPr wrap="square" lIns="0" tIns="0" rIns="0" bIns="0" rtlCol="0"/>
            <a:lstStyle/>
            <a:p>
              <a:endParaRPr/>
            </a:p>
          </p:txBody>
        </p:sp>
        <p:sp>
          <p:nvSpPr>
            <p:cNvPr id="12" name="object 12"/>
            <p:cNvSpPr/>
            <p:nvPr/>
          </p:nvSpPr>
          <p:spPr>
            <a:xfrm>
              <a:off x="4453128" y="5686044"/>
              <a:ext cx="3286125" cy="1905"/>
            </a:xfrm>
            <a:custGeom>
              <a:avLst/>
              <a:gdLst/>
              <a:ahLst/>
              <a:cxnLst/>
              <a:rect l="l" t="t" r="r" b="b"/>
              <a:pathLst>
                <a:path w="3286125" h="1904">
                  <a:moveTo>
                    <a:pt x="3285744" y="0"/>
                  </a:moveTo>
                  <a:lnTo>
                    <a:pt x="0" y="0"/>
                  </a:lnTo>
                  <a:lnTo>
                    <a:pt x="0" y="1523"/>
                  </a:lnTo>
                  <a:lnTo>
                    <a:pt x="3285744" y="1523"/>
                  </a:lnTo>
                  <a:lnTo>
                    <a:pt x="3285744" y="0"/>
                  </a:lnTo>
                  <a:close/>
                </a:path>
              </a:pathLst>
            </a:custGeom>
            <a:solidFill>
              <a:srgbClr val="4BC174"/>
            </a:solidFill>
          </p:spPr>
          <p:txBody>
            <a:bodyPr wrap="square" lIns="0" tIns="0" rIns="0" bIns="0" rtlCol="0"/>
            <a:lstStyle/>
            <a:p>
              <a:endParaRPr/>
            </a:p>
          </p:txBody>
        </p:sp>
        <p:sp>
          <p:nvSpPr>
            <p:cNvPr id="13" name="object 13"/>
            <p:cNvSpPr/>
            <p:nvPr/>
          </p:nvSpPr>
          <p:spPr>
            <a:xfrm>
              <a:off x="4453128" y="5686044"/>
              <a:ext cx="3286125" cy="1905"/>
            </a:xfrm>
            <a:custGeom>
              <a:avLst/>
              <a:gdLst/>
              <a:ahLst/>
              <a:cxnLst/>
              <a:rect l="l" t="t" r="r" b="b"/>
              <a:pathLst>
                <a:path w="3286125" h="1904">
                  <a:moveTo>
                    <a:pt x="0" y="0"/>
                  </a:moveTo>
                  <a:lnTo>
                    <a:pt x="3285744" y="0"/>
                  </a:lnTo>
                  <a:lnTo>
                    <a:pt x="3285744" y="1523"/>
                  </a:lnTo>
                  <a:lnTo>
                    <a:pt x="0" y="1523"/>
                  </a:lnTo>
                  <a:lnTo>
                    <a:pt x="0" y="0"/>
                  </a:lnTo>
                  <a:close/>
                </a:path>
              </a:pathLst>
            </a:custGeom>
            <a:ln w="12700">
              <a:solidFill>
                <a:srgbClr val="4BC174"/>
              </a:solidFill>
            </a:ln>
          </p:spPr>
          <p:txBody>
            <a:bodyPr wrap="square" lIns="0" tIns="0" rIns="0" bIns="0" rtlCol="0"/>
            <a:lstStyle/>
            <a:p>
              <a:endParaRPr/>
            </a:p>
          </p:txBody>
        </p:sp>
      </p:grpSp>
      <p:sp>
        <p:nvSpPr>
          <p:cNvPr id="14" name="object 14"/>
          <p:cNvSpPr/>
          <p:nvPr/>
        </p:nvSpPr>
        <p:spPr>
          <a:xfrm>
            <a:off x="8068056" y="1335024"/>
            <a:ext cx="3286125" cy="4351020"/>
          </a:xfrm>
          <a:custGeom>
            <a:avLst/>
            <a:gdLst/>
            <a:ahLst/>
            <a:cxnLst/>
            <a:rect l="l" t="t" r="r" b="b"/>
            <a:pathLst>
              <a:path w="3286125" h="4351020">
                <a:moveTo>
                  <a:pt x="3285744" y="0"/>
                </a:moveTo>
                <a:lnTo>
                  <a:pt x="0" y="0"/>
                </a:lnTo>
                <a:lnTo>
                  <a:pt x="0" y="4351020"/>
                </a:lnTo>
                <a:lnTo>
                  <a:pt x="3285744" y="4351020"/>
                </a:lnTo>
                <a:lnTo>
                  <a:pt x="3285744" y="0"/>
                </a:lnTo>
                <a:close/>
              </a:path>
            </a:pathLst>
          </a:custGeom>
          <a:solidFill>
            <a:srgbClr val="D5E3CF">
              <a:alpha val="90194"/>
            </a:srgbClr>
          </a:solidFill>
        </p:spPr>
        <p:txBody>
          <a:bodyPr wrap="square" lIns="0" tIns="0" rIns="0" bIns="0" rtlCol="0"/>
          <a:lstStyle/>
          <a:p>
            <a:endParaRPr/>
          </a:p>
        </p:txBody>
      </p:sp>
      <p:sp>
        <p:nvSpPr>
          <p:cNvPr id="15" name="object 15"/>
          <p:cNvSpPr txBox="1"/>
          <p:nvPr/>
        </p:nvSpPr>
        <p:spPr>
          <a:xfrm>
            <a:off x="8311173" y="3255740"/>
            <a:ext cx="2754630" cy="1660525"/>
          </a:xfrm>
          <a:prstGeom prst="rect">
            <a:avLst/>
          </a:prstGeom>
        </p:spPr>
        <p:txBody>
          <a:bodyPr vert="horz" wrap="square" lIns="0" tIns="42545" rIns="0" bIns="0" rtlCol="0">
            <a:spAutoFit/>
          </a:bodyPr>
          <a:lstStyle/>
          <a:p>
            <a:pPr marL="12700" marR="5080">
              <a:lnSpc>
                <a:spcPct val="91500"/>
              </a:lnSpc>
              <a:spcBef>
                <a:spcPts val="335"/>
              </a:spcBef>
            </a:pPr>
            <a:r>
              <a:rPr sz="2300" dirty="0">
                <a:latin typeface="Calibri"/>
                <a:cs typeface="Calibri"/>
              </a:rPr>
              <a:t>Discover</a:t>
            </a:r>
            <a:r>
              <a:rPr sz="2300" spc="-60" dirty="0">
                <a:latin typeface="Calibri"/>
                <a:cs typeface="Calibri"/>
              </a:rPr>
              <a:t> </a:t>
            </a:r>
            <a:r>
              <a:rPr sz="2300" spc="-10" dirty="0">
                <a:latin typeface="Calibri"/>
                <a:cs typeface="Calibri"/>
              </a:rPr>
              <a:t>strategies</a:t>
            </a:r>
            <a:r>
              <a:rPr sz="2300" spc="-65" dirty="0">
                <a:latin typeface="Calibri"/>
                <a:cs typeface="Calibri"/>
              </a:rPr>
              <a:t> </a:t>
            </a:r>
            <a:r>
              <a:rPr sz="2300" spc="-25" dirty="0">
                <a:latin typeface="Calibri"/>
                <a:cs typeface="Calibri"/>
              </a:rPr>
              <a:t>to </a:t>
            </a:r>
            <a:r>
              <a:rPr sz="2300" dirty="0">
                <a:latin typeface="Calibri"/>
                <a:cs typeface="Calibri"/>
              </a:rPr>
              <a:t>move</a:t>
            </a:r>
            <a:r>
              <a:rPr sz="2300" spc="-50" dirty="0">
                <a:latin typeface="Calibri"/>
                <a:cs typeface="Calibri"/>
              </a:rPr>
              <a:t> </a:t>
            </a:r>
            <a:r>
              <a:rPr sz="2300" dirty="0">
                <a:latin typeface="Calibri"/>
                <a:cs typeface="Calibri"/>
              </a:rPr>
              <a:t>to</a:t>
            </a:r>
            <a:r>
              <a:rPr sz="2300" spc="-40" dirty="0">
                <a:latin typeface="Calibri"/>
                <a:cs typeface="Calibri"/>
              </a:rPr>
              <a:t> </a:t>
            </a:r>
            <a:r>
              <a:rPr sz="2300" dirty="0">
                <a:latin typeface="Calibri"/>
                <a:cs typeface="Calibri"/>
              </a:rPr>
              <a:t>more</a:t>
            </a:r>
            <a:r>
              <a:rPr sz="2300" spc="-45" dirty="0">
                <a:latin typeface="Calibri"/>
                <a:cs typeface="Calibri"/>
              </a:rPr>
              <a:t> </a:t>
            </a:r>
            <a:r>
              <a:rPr sz="2300" spc="-10" dirty="0">
                <a:latin typeface="Calibri"/>
                <a:cs typeface="Calibri"/>
              </a:rPr>
              <a:t>equity- </a:t>
            </a:r>
            <a:r>
              <a:rPr sz="2300" dirty="0">
                <a:latin typeface="Calibri"/>
                <a:cs typeface="Calibri"/>
              </a:rPr>
              <a:t>centered</a:t>
            </a:r>
            <a:r>
              <a:rPr sz="2300" spc="-105" dirty="0">
                <a:latin typeface="Calibri"/>
                <a:cs typeface="Calibri"/>
              </a:rPr>
              <a:t> </a:t>
            </a:r>
            <a:r>
              <a:rPr sz="2300" b="1" spc="-10" dirty="0">
                <a:latin typeface="Calibri"/>
                <a:cs typeface="Calibri"/>
              </a:rPr>
              <a:t>membership, </a:t>
            </a:r>
            <a:r>
              <a:rPr sz="2300" b="1" dirty="0">
                <a:latin typeface="Calibri"/>
                <a:cs typeface="Calibri"/>
              </a:rPr>
              <a:t>leadership,</a:t>
            </a:r>
            <a:r>
              <a:rPr sz="2300" b="1" spc="-85" dirty="0">
                <a:latin typeface="Calibri"/>
                <a:cs typeface="Calibri"/>
              </a:rPr>
              <a:t> </a:t>
            </a:r>
            <a:r>
              <a:rPr sz="2300" b="1" spc="-10" dirty="0">
                <a:latin typeface="Calibri"/>
                <a:cs typeface="Calibri"/>
              </a:rPr>
              <a:t>programs </a:t>
            </a:r>
            <a:r>
              <a:rPr sz="2300" b="1" dirty="0">
                <a:latin typeface="Calibri"/>
                <a:cs typeface="Calibri"/>
              </a:rPr>
              <a:t>&amp;</a:t>
            </a:r>
            <a:r>
              <a:rPr sz="2300" b="1" spc="-10" dirty="0">
                <a:latin typeface="Calibri"/>
                <a:cs typeface="Calibri"/>
              </a:rPr>
              <a:t> advocacy</a:t>
            </a:r>
            <a:endParaRPr sz="2300">
              <a:latin typeface="Calibri"/>
              <a:cs typeface="Calibri"/>
            </a:endParaRPr>
          </a:p>
        </p:txBody>
      </p:sp>
      <p:grpSp>
        <p:nvGrpSpPr>
          <p:cNvPr id="16" name="object 16"/>
          <p:cNvGrpSpPr/>
          <p:nvPr/>
        </p:nvGrpSpPr>
        <p:grpSpPr>
          <a:xfrm>
            <a:off x="9052306" y="1764538"/>
            <a:ext cx="1317625" cy="1317625"/>
            <a:chOff x="9052306" y="1764538"/>
            <a:chExt cx="1317625" cy="1317625"/>
          </a:xfrm>
        </p:grpSpPr>
        <p:sp>
          <p:nvSpPr>
            <p:cNvPr id="17" name="object 17"/>
            <p:cNvSpPr/>
            <p:nvPr/>
          </p:nvSpPr>
          <p:spPr>
            <a:xfrm>
              <a:off x="9058656" y="1770888"/>
              <a:ext cx="1304925" cy="1304925"/>
            </a:xfrm>
            <a:custGeom>
              <a:avLst/>
              <a:gdLst/>
              <a:ahLst/>
              <a:cxnLst/>
              <a:rect l="l" t="t" r="r" b="b"/>
              <a:pathLst>
                <a:path w="1304925" h="1304925">
                  <a:moveTo>
                    <a:pt x="652272" y="0"/>
                  </a:moveTo>
                  <a:lnTo>
                    <a:pt x="603592" y="1789"/>
                  </a:lnTo>
                  <a:lnTo>
                    <a:pt x="555885" y="7072"/>
                  </a:lnTo>
                  <a:lnTo>
                    <a:pt x="509275" y="15723"/>
                  </a:lnTo>
                  <a:lnTo>
                    <a:pt x="463888" y="27616"/>
                  </a:lnTo>
                  <a:lnTo>
                    <a:pt x="419852" y="42625"/>
                  </a:lnTo>
                  <a:lnTo>
                    <a:pt x="377292" y="60624"/>
                  </a:lnTo>
                  <a:lnTo>
                    <a:pt x="336334" y="81486"/>
                  </a:lnTo>
                  <a:lnTo>
                    <a:pt x="297105" y="105086"/>
                  </a:lnTo>
                  <a:lnTo>
                    <a:pt x="259729" y="131296"/>
                  </a:lnTo>
                  <a:lnTo>
                    <a:pt x="224335" y="159992"/>
                  </a:lnTo>
                  <a:lnTo>
                    <a:pt x="191047" y="191047"/>
                  </a:lnTo>
                  <a:lnTo>
                    <a:pt x="159992" y="224335"/>
                  </a:lnTo>
                  <a:lnTo>
                    <a:pt x="131296" y="259729"/>
                  </a:lnTo>
                  <a:lnTo>
                    <a:pt x="105086" y="297105"/>
                  </a:lnTo>
                  <a:lnTo>
                    <a:pt x="81486" y="336334"/>
                  </a:lnTo>
                  <a:lnTo>
                    <a:pt x="60624" y="377292"/>
                  </a:lnTo>
                  <a:lnTo>
                    <a:pt x="42625" y="419852"/>
                  </a:lnTo>
                  <a:lnTo>
                    <a:pt x="27616" y="463888"/>
                  </a:lnTo>
                  <a:lnTo>
                    <a:pt x="15723" y="509275"/>
                  </a:lnTo>
                  <a:lnTo>
                    <a:pt x="7072" y="555885"/>
                  </a:lnTo>
                  <a:lnTo>
                    <a:pt x="1789" y="603592"/>
                  </a:lnTo>
                  <a:lnTo>
                    <a:pt x="0" y="652272"/>
                  </a:lnTo>
                  <a:lnTo>
                    <a:pt x="1789" y="700951"/>
                  </a:lnTo>
                  <a:lnTo>
                    <a:pt x="7072" y="748658"/>
                  </a:lnTo>
                  <a:lnTo>
                    <a:pt x="15723" y="795268"/>
                  </a:lnTo>
                  <a:lnTo>
                    <a:pt x="27616" y="840655"/>
                  </a:lnTo>
                  <a:lnTo>
                    <a:pt x="42625" y="884691"/>
                  </a:lnTo>
                  <a:lnTo>
                    <a:pt x="60624" y="927251"/>
                  </a:lnTo>
                  <a:lnTo>
                    <a:pt x="81486" y="968209"/>
                  </a:lnTo>
                  <a:lnTo>
                    <a:pt x="105086" y="1007438"/>
                  </a:lnTo>
                  <a:lnTo>
                    <a:pt x="131296" y="1044814"/>
                  </a:lnTo>
                  <a:lnTo>
                    <a:pt x="159992" y="1080208"/>
                  </a:lnTo>
                  <a:lnTo>
                    <a:pt x="191047" y="1113496"/>
                  </a:lnTo>
                  <a:lnTo>
                    <a:pt x="224335" y="1144551"/>
                  </a:lnTo>
                  <a:lnTo>
                    <a:pt x="259729" y="1173247"/>
                  </a:lnTo>
                  <a:lnTo>
                    <a:pt x="297105" y="1199457"/>
                  </a:lnTo>
                  <a:lnTo>
                    <a:pt x="336334" y="1223057"/>
                  </a:lnTo>
                  <a:lnTo>
                    <a:pt x="377292" y="1243919"/>
                  </a:lnTo>
                  <a:lnTo>
                    <a:pt x="419852" y="1261918"/>
                  </a:lnTo>
                  <a:lnTo>
                    <a:pt x="463888" y="1276927"/>
                  </a:lnTo>
                  <a:lnTo>
                    <a:pt x="509275" y="1288820"/>
                  </a:lnTo>
                  <a:lnTo>
                    <a:pt x="555885" y="1297471"/>
                  </a:lnTo>
                  <a:lnTo>
                    <a:pt x="603592" y="1302754"/>
                  </a:lnTo>
                  <a:lnTo>
                    <a:pt x="652272" y="1304544"/>
                  </a:lnTo>
                  <a:lnTo>
                    <a:pt x="700951" y="1302754"/>
                  </a:lnTo>
                  <a:lnTo>
                    <a:pt x="748658" y="1297471"/>
                  </a:lnTo>
                  <a:lnTo>
                    <a:pt x="795268" y="1288820"/>
                  </a:lnTo>
                  <a:lnTo>
                    <a:pt x="840655" y="1276927"/>
                  </a:lnTo>
                  <a:lnTo>
                    <a:pt x="884691" y="1261918"/>
                  </a:lnTo>
                  <a:lnTo>
                    <a:pt x="927251" y="1243919"/>
                  </a:lnTo>
                  <a:lnTo>
                    <a:pt x="968209" y="1223057"/>
                  </a:lnTo>
                  <a:lnTo>
                    <a:pt x="1007438" y="1199457"/>
                  </a:lnTo>
                  <a:lnTo>
                    <a:pt x="1044814" y="1173247"/>
                  </a:lnTo>
                  <a:lnTo>
                    <a:pt x="1080208" y="1144551"/>
                  </a:lnTo>
                  <a:lnTo>
                    <a:pt x="1113496" y="1113496"/>
                  </a:lnTo>
                  <a:lnTo>
                    <a:pt x="1144551" y="1080208"/>
                  </a:lnTo>
                  <a:lnTo>
                    <a:pt x="1173247" y="1044814"/>
                  </a:lnTo>
                  <a:lnTo>
                    <a:pt x="1199457" y="1007438"/>
                  </a:lnTo>
                  <a:lnTo>
                    <a:pt x="1223057" y="968209"/>
                  </a:lnTo>
                  <a:lnTo>
                    <a:pt x="1243919" y="927251"/>
                  </a:lnTo>
                  <a:lnTo>
                    <a:pt x="1261918" y="884691"/>
                  </a:lnTo>
                  <a:lnTo>
                    <a:pt x="1276927" y="840655"/>
                  </a:lnTo>
                  <a:lnTo>
                    <a:pt x="1288820" y="795268"/>
                  </a:lnTo>
                  <a:lnTo>
                    <a:pt x="1297471" y="748658"/>
                  </a:lnTo>
                  <a:lnTo>
                    <a:pt x="1302754" y="700951"/>
                  </a:lnTo>
                  <a:lnTo>
                    <a:pt x="1304544" y="652272"/>
                  </a:lnTo>
                  <a:lnTo>
                    <a:pt x="1302754" y="603592"/>
                  </a:lnTo>
                  <a:lnTo>
                    <a:pt x="1297471" y="555885"/>
                  </a:lnTo>
                  <a:lnTo>
                    <a:pt x="1288820" y="509275"/>
                  </a:lnTo>
                  <a:lnTo>
                    <a:pt x="1276927" y="463888"/>
                  </a:lnTo>
                  <a:lnTo>
                    <a:pt x="1261918" y="419852"/>
                  </a:lnTo>
                  <a:lnTo>
                    <a:pt x="1243919" y="377292"/>
                  </a:lnTo>
                  <a:lnTo>
                    <a:pt x="1223057" y="336334"/>
                  </a:lnTo>
                  <a:lnTo>
                    <a:pt x="1199457" y="297105"/>
                  </a:lnTo>
                  <a:lnTo>
                    <a:pt x="1173247" y="259729"/>
                  </a:lnTo>
                  <a:lnTo>
                    <a:pt x="1144551" y="224335"/>
                  </a:lnTo>
                  <a:lnTo>
                    <a:pt x="1113496" y="191047"/>
                  </a:lnTo>
                  <a:lnTo>
                    <a:pt x="1080208" y="159992"/>
                  </a:lnTo>
                  <a:lnTo>
                    <a:pt x="1044814" y="131296"/>
                  </a:lnTo>
                  <a:lnTo>
                    <a:pt x="1007438" y="105086"/>
                  </a:lnTo>
                  <a:lnTo>
                    <a:pt x="968209" y="81486"/>
                  </a:lnTo>
                  <a:lnTo>
                    <a:pt x="927251" y="60624"/>
                  </a:lnTo>
                  <a:lnTo>
                    <a:pt x="884691" y="42625"/>
                  </a:lnTo>
                  <a:lnTo>
                    <a:pt x="840655" y="27616"/>
                  </a:lnTo>
                  <a:lnTo>
                    <a:pt x="795268" y="15723"/>
                  </a:lnTo>
                  <a:lnTo>
                    <a:pt x="748658" y="7072"/>
                  </a:lnTo>
                  <a:lnTo>
                    <a:pt x="700951" y="1789"/>
                  </a:lnTo>
                  <a:lnTo>
                    <a:pt x="652272" y="0"/>
                  </a:lnTo>
                  <a:close/>
                </a:path>
              </a:pathLst>
            </a:custGeom>
            <a:solidFill>
              <a:srgbClr val="4ABA46"/>
            </a:solidFill>
          </p:spPr>
          <p:txBody>
            <a:bodyPr wrap="square" lIns="0" tIns="0" rIns="0" bIns="0" rtlCol="0"/>
            <a:lstStyle/>
            <a:p>
              <a:endParaRPr/>
            </a:p>
          </p:txBody>
        </p:sp>
        <p:sp>
          <p:nvSpPr>
            <p:cNvPr id="18" name="object 18"/>
            <p:cNvSpPr/>
            <p:nvPr/>
          </p:nvSpPr>
          <p:spPr>
            <a:xfrm>
              <a:off x="9058656" y="1770888"/>
              <a:ext cx="1304925" cy="1304925"/>
            </a:xfrm>
            <a:custGeom>
              <a:avLst/>
              <a:gdLst/>
              <a:ahLst/>
              <a:cxnLst/>
              <a:rect l="l" t="t" r="r" b="b"/>
              <a:pathLst>
                <a:path w="1304925" h="1304925">
                  <a:moveTo>
                    <a:pt x="0" y="652272"/>
                  </a:moveTo>
                  <a:lnTo>
                    <a:pt x="1789" y="603592"/>
                  </a:lnTo>
                  <a:lnTo>
                    <a:pt x="7072" y="555885"/>
                  </a:lnTo>
                  <a:lnTo>
                    <a:pt x="15723" y="509275"/>
                  </a:lnTo>
                  <a:lnTo>
                    <a:pt x="27616" y="463888"/>
                  </a:lnTo>
                  <a:lnTo>
                    <a:pt x="42625" y="419852"/>
                  </a:lnTo>
                  <a:lnTo>
                    <a:pt x="60624" y="377292"/>
                  </a:lnTo>
                  <a:lnTo>
                    <a:pt x="81486" y="336334"/>
                  </a:lnTo>
                  <a:lnTo>
                    <a:pt x="105086" y="297105"/>
                  </a:lnTo>
                  <a:lnTo>
                    <a:pt x="131296" y="259729"/>
                  </a:lnTo>
                  <a:lnTo>
                    <a:pt x="159992" y="224335"/>
                  </a:lnTo>
                  <a:lnTo>
                    <a:pt x="191047" y="191047"/>
                  </a:lnTo>
                  <a:lnTo>
                    <a:pt x="224335" y="159992"/>
                  </a:lnTo>
                  <a:lnTo>
                    <a:pt x="259729" y="131296"/>
                  </a:lnTo>
                  <a:lnTo>
                    <a:pt x="297105" y="105086"/>
                  </a:lnTo>
                  <a:lnTo>
                    <a:pt x="336334" y="81486"/>
                  </a:lnTo>
                  <a:lnTo>
                    <a:pt x="377292" y="60624"/>
                  </a:lnTo>
                  <a:lnTo>
                    <a:pt x="419852" y="42625"/>
                  </a:lnTo>
                  <a:lnTo>
                    <a:pt x="463888" y="27616"/>
                  </a:lnTo>
                  <a:lnTo>
                    <a:pt x="509275" y="15723"/>
                  </a:lnTo>
                  <a:lnTo>
                    <a:pt x="555885" y="7072"/>
                  </a:lnTo>
                  <a:lnTo>
                    <a:pt x="603592" y="1789"/>
                  </a:lnTo>
                  <a:lnTo>
                    <a:pt x="652272" y="0"/>
                  </a:lnTo>
                  <a:lnTo>
                    <a:pt x="700951" y="1789"/>
                  </a:lnTo>
                  <a:lnTo>
                    <a:pt x="748658" y="7072"/>
                  </a:lnTo>
                  <a:lnTo>
                    <a:pt x="795268" y="15723"/>
                  </a:lnTo>
                  <a:lnTo>
                    <a:pt x="840655" y="27616"/>
                  </a:lnTo>
                  <a:lnTo>
                    <a:pt x="884691" y="42625"/>
                  </a:lnTo>
                  <a:lnTo>
                    <a:pt x="927251" y="60624"/>
                  </a:lnTo>
                  <a:lnTo>
                    <a:pt x="968209" y="81486"/>
                  </a:lnTo>
                  <a:lnTo>
                    <a:pt x="1007438" y="105086"/>
                  </a:lnTo>
                  <a:lnTo>
                    <a:pt x="1044814" y="131296"/>
                  </a:lnTo>
                  <a:lnTo>
                    <a:pt x="1080208" y="159992"/>
                  </a:lnTo>
                  <a:lnTo>
                    <a:pt x="1113496" y="191047"/>
                  </a:lnTo>
                  <a:lnTo>
                    <a:pt x="1144551" y="224335"/>
                  </a:lnTo>
                  <a:lnTo>
                    <a:pt x="1173247" y="259729"/>
                  </a:lnTo>
                  <a:lnTo>
                    <a:pt x="1199457" y="297105"/>
                  </a:lnTo>
                  <a:lnTo>
                    <a:pt x="1223057" y="336334"/>
                  </a:lnTo>
                  <a:lnTo>
                    <a:pt x="1243919" y="377292"/>
                  </a:lnTo>
                  <a:lnTo>
                    <a:pt x="1261918" y="419852"/>
                  </a:lnTo>
                  <a:lnTo>
                    <a:pt x="1276927" y="463888"/>
                  </a:lnTo>
                  <a:lnTo>
                    <a:pt x="1288820" y="509275"/>
                  </a:lnTo>
                  <a:lnTo>
                    <a:pt x="1297471" y="555885"/>
                  </a:lnTo>
                  <a:lnTo>
                    <a:pt x="1302754" y="603592"/>
                  </a:lnTo>
                  <a:lnTo>
                    <a:pt x="1304544" y="652272"/>
                  </a:lnTo>
                  <a:lnTo>
                    <a:pt x="1302754" y="700951"/>
                  </a:lnTo>
                  <a:lnTo>
                    <a:pt x="1297471" y="748658"/>
                  </a:lnTo>
                  <a:lnTo>
                    <a:pt x="1288820" y="795268"/>
                  </a:lnTo>
                  <a:lnTo>
                    <a:pt x="1276927" y="840655"/>
                  </a:lnTo>
                  <a:lnTo>
                    <a:pt x="1261918" y="884691"/>
                  </a:lnTo>
                  <a:lnTo>
                    <a:pt x="1243919" y="927251"/>
                  </a:lnTo>
                  <a:lnTo>
                    <a:pt x="1223057" y="968209"/>
                  </a:lnTo>
                  <a:lnTo>
                    <a:pt x="1199457" y="1007438"/>
                  </a:lnTo>
                  <a:lnTo>
                    <a:pt x="1173247" y="1044814"/>
                  </a:lnTo>
                  <a:lnTo>
                    <a:pt x="1144551" y="1080208"/>
                  </a:lnTo>
                  <a:lnTo>
                    <a:pt x="1113496" y="1113496"/>
                  </a:lnTo>
                  <a:lnTo>
                    <a:pt x="1080208" y="1144551"/>
                  </a:lnTo>
                  <a:lnTo>
                    <a:pt x="1044814" y="1173247"/>
                  </a:lnTo>
                  <a:lnTo>
                    <a:pt x="1007438" y="1199457"/>
                  </a:lnTo>
                  <a:lnTo>
                    <a:pt x="968209" y="1223057"/>
                  </a:lnTo>
                  <a:lnTo>
                    <a:pt x="927251" y="1243919"/>
                  </a:lnTo>
                  <a:lnTo>
                    <a:pt x="884691" y="1261918"/>
                  </a:lnTo>
                  <a:lnTo>
                    <a:pt x="840655" y="1276927"/>
                  </a:lnTo>
                  <a:lnTo>
                    <a:pt x="795268" y="1288820"/>
                  </a:lnTo>
                  <a:lnTo>
                    <a:pt x="748658" y="1297471"/>
                  </a:lnTo>
                  <a:lnTo>
                    <a:pt x="700951" y="1302754"/>
                  </a:lnTo>
                  <a:lnTo>
                    <a:pt x="652272" y="1304544"/>
                  </a:lnTo>
                  <a:lnTo>
                    <a:pt x="603592" y="1302754"/>
                  </a:lnTo>
                  <a:lnTo>
                    <a:pt x="555885" y="1297471"/>
                  </a:lnTo>
                  <a:lnTo>
                    <a:pt x="509275" y="1288820"/>
                  </a:lnTo>
                  <a:lnTo>
                    <a:pt x="463888" y="1276927"/>
                  </a:lnTo>
                  <a:lnTo>
                    <a:pt x="419852" y="1261918"/>
                  </a:lnTo>
                  <a:lnTo>
                    <a:pt x="377292" y="1243919"/>
                  </a:lnTo>
                  <a:lnTo>
                    <a:pt x="336334" y="1223057"/>
                  </a:lnTo>
                  <a:lnTo>
                    <a:pt x="297105" y="1199457"/>
                  </a:lnTo>
                  <a:lnTo>
                    <a:pt x="259729" y="1173247"/>
                  </a:lnTo>
                  <a:lnTo>
                    <a:pt x="224335" y="1144551"/>
                  </a:lnTo>
                  <a:lnTo>
                    <a:pt x="191047" y="1113496"/>
                  </a:lnTo>
                  <a:lnTo>
                    <a:pt x="159992" y="1080208"/>
                  </a:lnTo>
                  <a:lnTo>
                    <a:pt x="131296" y="1044814"/>
                  </a:lnTo>
                  <a:lnTo>
                    <a:pt x="105086" y="1007438"/>
                  </a:lnTo>
                  <a:lnTo>
                    <a:pt x="81486" y="968209"/>
                  </a:lnTo>
                  <a:lnTo>
                    <a:pt x="60624" y="927251"/>
                  </a:lnTo>
                  <a:lnTo>
                    <a:pt x="42625" y="884691"/>
                  </a:lnTo>
                  <a:lnTo>
                    <a:pt x="27616" y="840655"/>
                  </a:lnTo>
                  <a:lnTo>
                    <a:pt x="15723" y="795268"/>
                  </a:lnTo>
                  <a:lnTo>
                    <a:pt x="7072" y="748658"/>
                  </a:lnTo>
                  <a:lnTo>
                    <a:pt x="1789" y="700951"/>
                  </a:lnTo>
                  <a:lnTo>
                    <a:pt x="0" y="652272"/>
                  </a:lnTo>
                  <a:close/>
                </a:path>
              </a:pathLst>
            </a:custGeom>
            <a:ln w="12700">
              <a:solidFill>
                <a:srgbClr val="4ABA46"/>
              </a:solidFill>
            </a:ln>
          </p:spPr>
          <p:txBody>
            <a:bodyPr wrap="square" lIns="0" tIns="0" rIns="0" bIns="0" rtlCol="0"/>
            <a:lstStyle/>
            <a:p>
              <a:endParaRPr/>
            </a:p>
          </p:txBody>
        </p:sp>
      </p:grpSp>
      <p:sp>
        <p:nvSpPr>
          <p:cNvPr id="19" name="object 19"/>
          <p:cNvSpPr txBox="1">
            <a:spLocks noGrp="1"/>
          </p:cNvSpPr>
          <p:nvPr>
            <p:ph type="title"/>
          </p:nvPr>
        </p:nvSpPr>
        <p:spPr>
          <a:xfrm>
            <a:off x="9542524" y="1971658"/>
            <a:ext cx="334645" cy="756920"/>
          </a:xfrm>
          <a:prstGeom prst="rect">
            <a:avLst/>
          </a:prstGeom>
        </p:spPr>
        <p:txBody>
          <a:bodyPr vert="horz" wrap="square" lIns="0" tIns="12700" rIns="0" bIns="0" rtlCol="0">
            <a:spAutoFit/>
          </a:bodyPr>
          <a:lstStyle/>
          <a:p>
            <a:pPr marL="12700">
              <a:lnSpc>
                <a:spcPct val="100000"/>
              </a:lnSpc>
              <a:spcBef>
                <a:spcPts val="100"/>
              </a:spcBef>
            </a:pPr>
            <a:r>
              <a:rPr sz="4800" b="0" dirty="0">
                <a:solidFill>
                  <a:srgbClr val="FFFFFF"/>
                </a:solidFill>
                <a:latin typeface="Calibri"/>
                <a:cs typeface="Calibri"/>
              </a:rPr>
              <a:t>3</a:t>
            </a:r>
            <a:endParaRPr sz="4800">
              <a:latin typeface="Calibri"/>
              <a:cs typeface="Calibri"/>
            </a:endParaRPr>
          </a:p>
        </p:txBody>
      </p:sp>
      <p:grpSp>
        <p:nvGrpSpPr>
          <p:cNvPr id="20" name="object 20"/>
          <p:cNvGrpSpPr/>
          <p:nvPr/>
        </p:nvGrpSpPr>
        <p:grpSpPr>
          <a:xfrm>
            <a:off x="8061706" y="5679694"/>
            <a:ext cx="3298825" cy="14604"/>
            <a:chOff x="8061706" y="5679694"/>
            <a:chExt cx="3298825" cy="14604"/>
          </a:xfrm>
        </p:grpSpPr>
        <p:sp>
          <p:nvSpPr>
            <p:cNvPr id="21" name="object 21"/>
            <p:cNvSpPr/>
            <p:nvPr/>
          </p:nvSpPr>
          <p:spPr>
            <a:xfrm>
              <a:off x="8068056" y="5686044"/>
              <a:ext cx="3286125" cy="1905"/>
            </a:xfrm>
            <a:custGeom>
              <a:avLst/>
              <a:gdLst/>
              <a:ahLst/>
              <a:cxnLst/>
              <a:rect l="l" t="t" r="r" b="b"/>
              <a:pathLst>
                <a:path w="3286125" h="1904">
                  <a:moveTo>
                    <a:pt x="3285731" y="0"/>
                  </a:moveTo>
                  <a:lnTo>
                    <a:pt x="0" y="0"/>
                  </a:lnTo>
                  <a:lnTo>
                    <a:pt x="0" y="1523"/>
                  </a:lnTo>
                  <a:lnTo>
                    <a:pt x="3285731" y="1523"/>
                  </a:lnTo>
                  <a:lnTo>
                    <a:pt x="3285731" y="0"/>
                  </a:lnTo>
                  <a:close/>
                </a:path>
              </a:pathLst>
            </a:custGeom>
            <a:solidFill>
              <a:srgbClr val="70AD47"/>
            </a:solidFill>
          </p:spPr>
          <p:txBody>
            <a:bodyPr wrap="square" lIns="0" tIns="0" rIns="0" bIns="0" rtlCol="0"/>
            <a:lstStyle/>
            <a:p>
              <a:endParaRPr/>
            </a:p>
          </p:txBody>
        </p:sp>
        <p:sp>
          <p:nvSpPr>
            <p:cNvPr id="22" name="object 22"/>
            <p:cNvSpPr/>
            <p:nvPr/>
          </p:nvSpPr>
          <p:spPr>
            <a:xfrm>
              <a:off x="8068056" y="5686044"/>
              <a:ext cx="3286125" cy="1905"/>
            </a:xfrm>
            <a:custGeom>
              <a:avLst/>
              <a:gdLst/>
              <a:ahLst/>
              <a:cxnLst/>
              <a:rect l="l" t="t" r="r" b="b"/>
              <a:pathLst>
                <a:path w="3286125" h="1904">
                  <a:moveTo>
                    <a:pt x="0" y="0"/>
                  </a:moveTo>
                  <a:lnTo>
                    <a:pt x="3285744" y="0"/>
                  </a:lnTo>
                  <a:lnTo>
                    <a:pt x="3285744" y="1523"/>
                  </a:lnTo>
                  <a:lnTo>
                    <a:pt x="0" y="1523"/>
                  </a:lnTo>
                  <a:lnTo>
                    <a:pt x="0" y="0"/>
                  </a:lnTo>
                  <a:close/>
                </a:path>
              </a:pathLst>
            </a:custGeom>
            <a:ln w="12700">
              <a:solidFill>
                <a:srgbClr val="70AD47"/>
              </a:solidFill>
            </a:ln>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84604" y="0"/>
            <a:ext cx="8662415" cy="1251203"/>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832485">
              <a:lnSpc>
                <a:spcPct val="100000"/>
              </a:lnSpc>
              <a:spcBef>
                <a:spcPts val="100"/>
              </a:spcBef>
            </a:pPr>
            <a:r>
              <a:rPr sz="5400" spc="-25" dirty="0">
                <a:solidFill>
                  <a:srgbClr val="FFFFFF"/>
                </a:solidFill>
              </a:rPr>
              <a:t>EQUITY</a:t>
            </a:r>
            <a:r>
              <a:rPr sz="5400" spc="-210" dirty="0">
                <a:solidFill>
                  <a:srgbClr val="FFFFFF"/>
                </a:solidFill>
              </a:rPr>
              <a:t> </a:t>
            </a:r>
            <a:r>
              <a:rPr sz="5400" dirty="0">
                <a:solidFill>
                  <a:srgbClr val="FFFFFF"/>
                </a:solidFill>
              </a:rPr>
              <a:t>IN</a:t>
            </a:r>
            <a:r>
              <a:rPr sz="5400" spc="-160" dirty="0">
                <a:solidFill>
                  <a:srgbClr val="FFFFFF"/>
                </a:solidFill>
              </a:rPr>
              <a:t> </a:t>
            </a:r>
            <a:r>
              <a:rPr sz="5400" spc="-165" dirty="0">
                <a:solidFill>
                  <a:srgbClr val="FFFFFF"/>
                </a:solidFill>
              </a:rPr>
              <a:t>PTA</a:t>
            </a:r>
            <a:r>
              <a:rPr sz="5400" spc="-140" dirty="0">
                <a:solidFill>
                  <a:srgbClr val="FFFFFF"/>
                </a:solidFill>
              </a:rPr>
              <a:t> </a:t>
            </a:r>
            <a:r>
              <a:rPr sz="5400" spc="-55" dirty="0">
                <a:solidFill>
                  <a:srgbClr val="FFFFFF"/>
                </a:solidFill>
              </a:rPr>
              <a:t>MEMBERSHIP</a:t>
            </a:r>
            <a:endParaRPr sz="5400"/>
          </a:p>
        </p:txBody>
      </p:sp>
      <p:pic>
        <p:nvPicPr>
          <p:cNvPr id="4" name="object 4"/>
          <p:cNvPicPr/>
          <p:nvPr/>
        </p:nvPicPr>
        <p:blipFill>
          <a:blip r:embed="rId3" cstate="print"/>
          <a:stretch>
            <a:fillRect/>
          </a:stretch>
        </p:blipFill>
        <p:spPr>
          <a:xfrm>
            <a:off x="1810511" y="1889760"/>
            <a:ext cx="8570974" cy="38892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827020" y="97535"/>
            <a:ext cx="6571615" cy="1231900"/>
            <a:chOff x="2827020" y="97535"/>
            <a:chExt cx="6571615" cy="1231900"/>
          </a:xfrm>
        </p:grpSpPr>
        <p:pic>
          <p:nvPicPr>
            <p:cNvPr id="3" name="object 3"/>
            <p:cNvPicPr/>
            <p:nvPr/>
          </p:nvPicPr>
          <p:blipFill>
            <a:blip r:embed="rId2" cstate="print"/>
            <a:stretch>
              <a:fillRect/>
            </a:stretch>
          </p:blipFill>
          <p:spPr>
            <a:xfrm>
              <a:off x="2827020" y="97535"/>
              <a:ext cx="3360419" cy="1231391"/>
            </a:xfrm>
            <a:prstGeom prst="rect">
              <a:avLst/>
            </a:prstGeom>
          </p:spPr>
        </p:pic>
        <p:pic>
          <p:nvPicPr>
            <p:cNvPr id="4" name="object 4"/>
            <p:cNvPicPr/>
            <p:nvPr/>
          </p:nvPicPr>
          <p:blipFill>
            <a:blip r:embed="rId3" cstate="print"/>
            <a:stretch>
              <a:fillRect/>
            </a:stretch>
          </p:blipFill>
          <p:spPr>
            <a:xfrm>
              <a:off x="5458968" y="97535"/>
              <a:ext cx="3939540" cy="1231391"/>
            </a:xfrm>
            <a:prstGeom prst="rect">
              <a:avLst/>
            </a:prstGeom>
          </p:spPr>
        </p:pic>
      </p:grpSp>
      <p:sp>
        <p:nvSpPr>
          <p:cNvPr id="5" name="object 5"/>
          <p:cNvSpPr txBox="1">
            <a:spLocks noGrp="1"/>
          </p:cNvSpPr>
          <p:nvPr>
            <p:ph type="title"/>
          </p:nvPr>
        </p:nvSpPr>
        <p:spPr>
          <a:xfrm>
            <a:off x="3160742" y="226544"/>
            <a:ext cx="5869940" cy="696595"/>
          </a:xfrm>
          <a:prstGeom prst="rect">
            <a:avLst/>
          </a:prstGeom>
        </p:spPr>
        <p:txBody>
          <a:bodyPr vert="horz" wrap="square" lIns="0" tIns="12700" rIns="0" bIns="0" rtlCol="0">
            <a:spAutoFit/>
          </a:bodyPr>
          <a:lstStyle/>
          <a:p>
            <a:pPr marL="12700">
              <a:lnSpc>
                <a:spcPct val="100000"/>
              </a:lnSpc>
              <a:spcBef>
                <a:spcPts val="100"/>
              </a:spcBef>
            </a:pPr>
            <a:r>
              <a:rPr sz="4400" b="0" spc="-30" dirty="0">
                <a:solidFill>
                  <a:srgbClr val="2F5597"/>
                </a:solidFill>
                <a:latin typeface="Calibri"/>
                <a:cs typeface="Calibri"/>
              </a:rPr>
              <a:t>EQUITABLE</a:t>
            </a:r>
            <a:r>
              <a:rPr sz="4400" b="0" spc="-175" dirty="0">
                <a:solidFill>
                  <a:srgbClr val="2F5597"/>
                </a:solidFill>
                <a:latin typeface="Calibri"/>
                <a:cs typeface="Calibri"/>
              </a:rPr>
              <a:t> </a:t>
            </a:r>
            <a:r>
              <a:rPr sz="4400" b="1" spc="-10" dirty="0">
                <a:solidFill>
                  <a:srgbClr val="2F5597"/>
                </a:solidFill>
                <a:latin typeface="Calibri"/>
                <a:cs typeface="Calibri"/>
              </a:rPr>
              <a:t>MEMBERSHIP</a:t>
            </a:r>
            <a:endParaRPr sz="4400">
              <a:latin typeface="Calibri"/>
              <a:cs typeface="Calibri"/>
            </a:endParaRPr>
          </a:p>
        </p:txBody>
      </p:sp>
      <p:sp>
        <p:nvSpPr>
          <p:cNvPr id="6" name="object 6"/>
          <p:cNvSpPr txBox="1"/>
          <p:nvPr/>
        </p:nvSpPr>
        <p:spPr>
          <a:xfrm>
            <a:off x="831775" y="1026363"/>
            <a:ext cx="4537710" cy="3980179"/>
          </a:xfrm>
          <a:prstGeom prst="rect">
            <a:avLst/>
          </a:prstGeom>
        </p:spPr>
        <p:txBody>
          <a:bodyPr vert="horz" wrap="square" lIns="0" tIns="200660" rIns="0" bIns="0" rtlCol="0">
            <a:spAutoFit/>
          </a:bodyPr>
          <a:lstStyle/>
          <a:p>
            <a:pPr marL="12700">
              <a:lnSpc>
                <a:spcPct val="100000"/>
              </a:lnSpc>
              <a:spcBef>
                <a:spcPts val="1580"/>
              </a:spcBef>
            </a:pPr>
            <a:r>
              <a:rPr sz="3200" b="1" dirty="0">
                <a:solidFill>
                  <a:srgbClr val="548235"/>
                </a:solidFill>
                <a:latin typeface="Calibri"/>
                <a:cs typeface="Calibri"/>
              </a:rPr>
              <a:t>General</a:t>
            </a:r>
            <a:r>
              <a:rPr sz="3200" b="1" spc="-110" dirty="0">
                <a:solidFill>
                  <a:srgbClr val="548235"/>
                </a:solidFill>
                <a:latin typeface="Calibri"/>
                <a:cs typeface="Calibri"/>
              </a:rPr>
              <a:t> </a:t>
            </a:r>
            <a:r>
              <a:rPr sz="3200" b="1" spc="-10" dirty="0">
                <a:solidFill>
                  <a:srgbClr val="548235"/>
                </a:solidFill>
                <a:latin typeface="Calibri"/>
                <a:cs typeface="Calibri"/>
              </a:rPr>
              <a:t>Approach:</a:t>
            </a:r>
            <a:endParaRPr sz="3200">
              <a:latin typeface="Calibri"/>
              <a:cs typeface="Calibri"/>
            </a:endParaRPr>
          </a:p>
          <a:p>
            <a:pPr marL="241300" marR="5080" indent="-228600">
              <a:lnSpc>
                <a:spcPts val="3030"/>
              </a:lnSpc>
              <a:spcBef>
                <a:spcPts val="1665"/>
              </a:spcBef>
              <a:buFont typeface="Arial"/>
              <a:buChar char="•"/>
              <a:tabLst>
                <a:tab pos="241300" algn="l"/>
              </a:tabLst>
            </a:pPr>
            <a:r>
              <a:rPr sz="2800" dirty="0">
                <a:latin typeface="Calibri"/>
                <a:cs typeface="Calibri"/>
              </a:rPr>
              <a:t>Have</a:t>
            </a:r>
            <a:r>
              <a:rPr sz="2800" spc="-90" dirty="0">
                <a:latin typeface="Calibri"/>
                <a:cs typeface="Calibri"/>
              </a:rPr>
              <a:t> </a:t>
            </a:r>
            <a:r>
              <a:rPr sz="2800" dirty="0">
                <a:latin typeface="Calibri"/>
                <a:cs typeface="Calibri"/>
              </a:rPr>
              <a:t>little</a:t>
            </a:r>
            <a:r>
              <a:rPr sz="2800" spc="-85" dirty="0">
                <a:latin typeface="Calibri"/>
                <a:cs typeface="Calibri"/>
              </a:rPr>
              <a:t> </a:t>
            </a:r>
            <a:r>
              <a:rPr sz="2800" dirty="0">
                <a:latin typeface="Calibri"/>
                <a:cs typeface="Calibri"/>
              </a:rPr>
              <a:t>to</a:t>
            </a:r>
            <a:r>
              <a:rPr sz="2800" spc="-85" dirty="0">
                <a:latin typeface="Calibri"/>
                <a:cs typeface="Calibri"/>
              </a:rPr>
              <a:t> </a:t>
            </a:r>
            <a:r>
              <a:rPr sz="2800" dirty="0">
                <a:latin typeface="Calibri"/>
                <a:cs typeface="Calibri"/>
              </a:rPr>
              <a:t>no</a:t>
            </a:r>
            <a:r>
              <a:rPr sz="2800" spc="-75" dirty="0">
                <a:latin typeface="Calibri"/>
                <a:cs typeface="Calibri"/>
              </a:rPr>
              <a:t> </a:t>
            </a:r>
            <a:r>
              <a:rPr sz="2800" spc="-10" dirty="0">
                <a:latin typeface="Calibri"/>
                <a:cs typeface="Calibri"/>
              </a:rPr>
              <a:t>engagement </a:t>
            </a:r>
            <a:r>
              <a:rPr sz="2800" dirty="0">
                <a:latin typeface="Calibri"/>
                <a:cs typeface="Calibri"/>
              </a:rPr>
              <a:t>with</a:t>
            </a:r>
            <a:r>
              <a:rPr sz="2800" spc="-55" dirty="0">
                <a:latin typeface="Calibri"/>
                <a:cs typeface="Calibri"/>
              </a:rPr>
              <a:t> </a:t>
            </a:r>
            <a:r>
              <a:rPr sz="2800" spc="-10" dirty="0">
                <a:latin typeface="Calibri"/>
                <a:cs typeface="Calibri"/>
              </a:rPr>
              <a:t>parents/community </a:t>
            </a:r>
            <a:r>
              <a:rPr sz="2800" dirty="0">
                <a:latin typeface="Calibri"/>
                <a:cs typeface="Calibri"/>
              </a:rPr>
              <a:t>members</a:t>
            </a:r>
            <a:r>
              <a:rPr sz="2800" spc="-55" dirty="0">
                <a:latin typeface="Calibri"/>
                <a:cs typeface="Calibri"/>
              </a:rPr>
              <a:t> </a:t>
            </a:r>
            <a:r>
              <a:rPr sz="2800" dirty="0">
                <a:latin typeface="Calibri"/>
                <a:cs typeface="Calibri"/>
              </a:rPr>
              <a:t>who</a:t>
            </a:r>
            <a:r>
              <a:rPr sz="2800" spc="-60" dirty="0">
                <a:latin typeface="Calibri"/>
                <a:cs typeface="Calibri"/>
              </a:rPr>
              <a:t> </a:t>
            </a:r>
            <a:r>
              <a:rPr sz="2800" dirty="0">
                <a:latin typeface="Calibri"/>
                <a:cs typeface="Calibri"/>
              </a:rPr>
              <a:t>do</a:t>
            </a:r>
            <a:r>
              <a:rPr sz="2800" spc="-60" dirty="0">
                <a:latin typeface="Calibri"/>
                <a:cs typeface="Calibri"/>
              </a:rPr>
              <a:t> </a:t>
            </a:r>
            <a:r>
              <a:rPr sz="2800" dirty="0">
                <a:latin typeface="Calibri"/>
                <a:cs typeface="Calibri"/>
              </a:rPr>
              <a:t>not</a:t>
            </a:r>
            <a:r>
              <a:rPr sz="2800" spc="-65" dirty="0">
                <a:latin typeface="Calibri"/>
                <a:cs typeface="Calibri"/>
              </a:rPr>
              <a:t> </a:t>
            </a:r>
            <a:r>
              <a:rPr sz="2800" spc="-10" dirty="0">
                <a:latin typeface="Calibri"/>
                <a:cs typeface="Calibri"/>
              </a:rPr>
              <a:t>actively </a:t>
            </a:r>
            <a:r>
              <a:rPr sz="2800" dirty="0">
                <a:latin typeface="Calibri"/>
                <a:cs typeface="Calibri"/>
              </a:rPr>
              <a:t>seek</a:t>
            </a:r>
            <a:r>
              <a:rPr sz="2800" spc="-50" dirty="0">
                <a:latin typeface="Calibri"/>
                <a:cs typeface="Calibri"/>
              </a:rPr>
              <a:t> </a:t>
            </a:r>
            <a:r>
              <a:rPr sz="2800" dirty="0">
                <a:latin typeface="Calibri"/>
                <a:cs typeface="Calibri"/>
              </a:rPr>
              <a:t>out</a:t>
            </a:r>
            <a:r>
              <a:rPr sz="2800" spc="-35" dirty="0">
                <a:latin typeface="Calibri"/>
                <a:cs typeface="Calibri"/>
              </a:rPr>
              <a:t> </a:t>
            </a:r>
            <a:r>
              <a:rPr sz="2800" spc="-10" dirty="0">
                <a:latin typeface="Calibri"/>
                <a:cs typeface="Calibri"/>
              </a:rPr>
              <a:t>organization</a:t>
            </a:r>
            <a:endParaRPr sz="2800">
              <a:latin typeface="Calibri"/>
              <a:cs typeface="Calibri"/>
            </a:endParaRPr>
          </a:p>
          <a:p>
            <a:pPr marL="240665" indent="-227965">
              <a:lnSpc>
                <a:spcPts val="2795"/>
              </a:lnSpc>
              <a:buFont typeface="Arial"/>
              <a:buChar char="•"/>
              <a:tabLst>
                <a:tab pos="240665" algn="l"/>
              </a:tabLst>
            </a:pPr>
            <a:r>
              <a:rPr sz="2800" dirty="0">
                <a:latin typeface="Calibri"/>
                <a:cs typeface="Calibri"/>
              </a:rPr>
              <a:t>Assuming</a:t>
            </a:r>
            <a:r>
              <a:rPr sz="2800" spc="-90" dirty="0">
                <a:latin typeface="Calibri"/>
                <a:cs typeface="Calibri"/>
              </a:rPr>
              <a:t> </a:t>
            </a:r>
            <a:r>
              <a:rPr sz="2800" spc="-10" dirty="0">
                <a:latin typeface="Calibri"/>
                <a:cs typeface="Calibri"/>
              </a:rPr>
              <a:t>everyone</a:t>
            </a:r>
            <a:r>
              <a:rPr sz="2800" spc="-125" dirty="0">
                <a:latin typeface="Calibri"/>
                <a:cs typeface="Calibri"/>
              </a:rPr>
              <a:t> </a:t>
            </a:r>
            <a:r>
              <a:rPr sz="2800" spc="-10" dirty="0">
                <a:latin typeface="Calibri"/>
                <a:cs typeface="Calibri"/>
              </a:rPr>
              <a:t>knows</a:t>
            </a:r>
            <a:endParaRPr sz="2800">
              <a:latin typeface="Calibri"/>
              <a:cs typeface="Calibri"/>
            </a:endParaRPr>
          </a:p>
          <a:p>
            <a:pPr marL="241300">
              <a:lnSpc>
                <a:spcPts val="3025"/>
              </a:lnSpc>
            </a:pPr>
            <a:r>
              <a:rPr sz="2800" dirty="0">
                <a:latin typeface="Calibri"/>
                <a:cs typeface="Calibri"/>
              </a:rPr>
              <a:t>what</a:t>
            </a:r>
            <a:r>
              <a:rPr sz="2800" spc="-75" dirty="0">
                <a:latin typeface="Calibri"/>
                <a:cs typeface="Calibri"/>
              </a:rPr>
              <a:t> </a:t>
            </a:r>
            <a:r>
              <a:rPr sz="2800" spc="-55" dirty="0">
                <a:latin typeface="Calibri"/>
                <a:cs typeface="Calibri"/>
              </a:rPr>
              <a:t>PTA</a:t>
            </a:r>
            <a:r>
              <a:rPr sz="2800" spc="-60" dirty="0">
                <a:latin typeface="Calibri"/>
                <a:cs typeface="Calibri"/>
              </a:rPr>
              <a:t> </a:t>
            </a:r>
            <a:r>
              <a:rPr sz="2800" dirty="0">
                <a:latin typeface="Calibri"/>
                <a:cs typeface="Calibri"/>
              </a:rPr>
              <a:t>is</a:t>
            </a:r>
            <a:r>
              <a:rPr sz="2800" spc="-60" dirty="0">
                <a:latin typeface="Calibri"/>
                <a:cs typeface="Calibri"/>
              </a:rPr>
              <a:t> </a:t>
            </a:r>
            <a:r>
              <a:rPr sz="2800" spc="-20" dirty="0">
                <a:latin typeface="Calibri"/>
                <a:cs typeface="Calibri"/>
              </a:rPr>
              <a:t>about</a:t>
            </a:r>
            <a:endParaRPr sz="2800">
              <a:latin typeface="Calibri"/>
              <a:cs typeface="Calibri"/>
            </a:endParaRPr>
          </a:p>
          <a:p>
            <a:pPr marL="241300" marR="321945" indent="-228600">
              <a:lnSpc>
                <a:spcPts val="3030"/>
              </a:lnSpc>
              <a:spcBef>
                <a:spcPts val="204"/>
              </a:spcBef>
              <a:buFont typeface="Arial"/>
              <a:buChar char="•"/>
              <a:tabLst>
                <a:tab pos="241300" algn="l"/>
              </a:tabLst>
            </a:pPr>
            <a:r>
              <a:rPr sz="2800" dirty="0">
                <a:latin typeface="Calibri"/>
                <a:cs typeface="Calibri"/>
              </a:rPr>
              <a:t>Not</a:t>
            </a:r>
            <a:r>
              <a:rPr sz="2800" spc="-70" dirty="0">
                <a:latin typeface="Calibri"/>
                <a:cs typeface="Calibri"/>
              </a:rPr>
              <a:t> </a:t>
            </a:r>
            <a:r>
              <a:rPr sz="2800" dirty="0">
                <a:latin typeface="Calibri"/>
                <a:cs typeface="Calibri"/>
              </a:rPr>
              <a:t>collecting</a:t>
            </a:r>
            <a:r>
              <a:rPr sz="2800" spc="-60" dirty="0">
                <a:latin typeface="Calibri"/>
                <a:cs typeface="Calibri"/>
              </a:rPr>
              <a:t> </a:t>
            </a:r>
            <a:r>
              <a:rPr sz="2800" dirty="0">
                <a:latin typeface="Calibri"/>
                <a:cs typeface="Calibri"/>
              </a:rPr>
              <a:t>or</a:t>
            </a:r>
            <a:r>
              <a:rPr sz="2800" spc="-80" dirty="0">
                <a:latin typeface="Calibri"/>
                <a:cs typeface="Calibri"/>
              </a:rPr>
              <a:t> </a:t>
            </a:r>
            <a:r>
              <a:rPr sz="2800" spc="-10" dirty="0">
                <a:latin typeface="Calibri"/>
                <a:cs typeface="Calibri"/>
              </a:rPr>
              <a:t>analyzing </a:t>
            </a:r>
            <a:r>
              <a:rPr sz="2800" dirty="0">
                <a:latin typeface="Calibri"/>
                <a:cs typeface="Calibri"/>
              </a:rPr>
              <a:t>data</a:t>
            </a:r>
            <a:r>
              <a:rPr sz="2800" spc="-95" dirty="0">
                <a:latin typeface="Calibri"/>
                <a:cs typeface="Calibri"/>
              </a:rPr>
              <a:t> </a:t>
            </a:r>
            <a:r>
              <a:rPr sz="2800" dirty="0">
                <a:latin typeface="Calibri"/>
                <a:cs typeface="Calibri"/>
              </a:rPr>
              <a:t>by</a:t>
            </a:r>
            <a:r>
              <a:rPr sz="2800" spc="-90" dirty="0">
                <a:latin typeface="Calibri"/>
                <a:cs typeface="Calibri"/>
              </a:rPr>
              <a:t> </a:t>
            </a:r>
            <a:r>
              <a:rPr sz="2800" spc="-10" dirty="0">
                <a:latin typeface="Calibri"/>
                <a:cs typeface="Calibri"/>
              </a:rPr>
              <a:t>demographic</a:t>
            </a:r>
            <a:r>
              <a:rPr sz="2800" spc="-70" dirty="0">
                <a:latin typeface="Calibri"/>
                <a:cs typeface="Calibri"/>
              </a:rPr>
              <a:t> </a:t>
            </a:r>
            <a:r>
              <a:rPr sz="2800" spc="-10" dirty="0">
                <a:latin typeface="Calibri"/>
                <a:cs typeface="Calibri"/>
              </a:rPr>
              <a:t>group</a:t>
            </a:r>
            <a:endParaRPr sz="2800">
              <a:latin typeface="Calibri"/>
              <a:cs typeface="Calibri"/>
            </a:endParaRPr>
          </a:p>
        </p:txBody>
      </p:sp>
      <p:sp>
        <p:nvSpPr>
          <p:cNvPr id="7" name="object 7"/>
          <p:cNvSpPr txBox="1"/>
          <p:nvPr/>
        </p:nvSpPr>
        <p:spPr>
          <a:xfrm>
            <a:off x="6437339" y="1017486"/>
            <a:ext cx="5069205" cy="3973195"/>
          </a:xfrm>
          <a:prstGeom prst="rect">
            <a:avLst/>
          </a:prstGeom>
        </p:spPr>
        <p:txBody>
          <a:bodyPr vert="horz" wrap="square" lIns="0" tIns="196850" rIns="0" bIns="0" rtlCol="0">
            <a:spAutoFit/>
          </a:bodyPr>
          <a:lstStyle/>
          <a:p>
            <a:pPr marL="12700">
              <a:lnSpc>
                <a:spcPct val="100000"/>
              </a:lnSpc>
              <a:spcBef>
                <a:spcPts val="1550"/>
              </a:spcBef>
            </a:pPr>
            <a:r>
              <a:rPr sz="3200" b="1" dirty="0">
                <a:solidFill>
                  <a:srgbClr val="548235"/>
                </a:solidFill>
                <a:latin typeface="Calibri"/>
                <a:cs typeface="Calibri"/>
              </a:rPr>
              <a:t>With</a:t>
            </a:r>
            <a:r>
              <a:rPr sz="3200" b="1" spc="-65" dirty="0">
                <a:solidFill>
                  <a:srgbClr val="548235"/>
                </a:solidFill>
                <a:latin typeface="Calibri"/>
                <a:cs typeface="Calibri"/>
              </a:rPr>
              <a:t> </a:t>
            </a:r>
            <a:r>
              <a:rPr sz="3200" b="1" dirty="0">
                <a:solidFill>
                  <a:srgbClr val="548235"/>
                </a:solidFill>
                <a:latin typeface="Calibri"/>
                <a:cs typeface="Calibri"/>
              </a:rPr>
              <a:t>a</a:t>
            </a:r>
            <a:r>
              <a:rPr sz="3200" b="1" spc="-40" dirty="0">
                <a:solidFill>
                  <a:srgbClr val="548235"/>
                </a:solidFill>
                <a:latin typeface="Calibri"/>
                <a:cs typeface="Calibri"/>
              </a:rPr>
              <a:t> </a:t>
            </a:r>
            <a:r>
              <a:rPr sz="3200" b="1" dirty="0">
                <a:solidFill>
                  <a:srgbClr val="548235"/>
                </a:solidFill>
                <a:latin typeface="Calibri"/>
                <a:cs typeface="Calibri"/>
              </a:rPr>
              <a:t>More</a:t>
            </a:r>
            <a:r>
              <a:rPr sz="3200" b="1" spc="-45" dirty="0">
                <a:solidFill>
                  <a:srgbClr val="548235"/>
                </a:solidFill>
                <a:latin typeface="Calibri"/>
                <a:cs typeface="Calibri"/>
              </a:rPr>
              <a:t> </a:t>
            </a:r>
            <a:r>
              <a:rPr sz="3200" b="1" spc="-25" dirty="0">
                <a:solidFill>
                  <a:srgbClr val="548235"/>
                </a:solidFill>
                <a:latin typeface="Calibri"/>
                <a:cs typeface="Calibri"/>
              </a:rPr>
              <a:t>EQUITABLE</a:t>
            </a:r>
            <a:r>
              <a:rPr sz="3200" b="1" spc="-30" dirty="0">
                <a:solidFill>
                  <a:srgbClr val="548235"/>
                </a:solidFill>
                <a:latin typeface="Calibri"/>
                <a:cs typeface="Calibri"/>
              </a:rPr>
              <a:t> </a:t>
            </a:r>
            <a:r>
              <a:rPr sz="3200" b="1" spc="-10" dirty="0">
                <a:solidFill>
                  <a:srgbClr val="548235"/>
                </a:solidFill>
                <a:latin typeface="Calibri"/>
                <a:cs typeface="Calibri"/>
              </a:rPr>
              <a:t>Lens:</a:t>
            </a:r>
            <a:endParaRPr sz="3200">
              <a:latin typeface="Calibri"/>
              <a:cs typeface="Calibri"/>
            </a:endParaRPr>
          </a:p>
          <a:p>
            <a:pPr marL="244475" marR="379730" indent="-228600">
              <a:lnSpc>
                <a:spcPts val="3030"/>
              </a:lnSpc>
              <a:spcBef>
                <a:spcPts val="1640"/>
              </a:spcBef>
              <a:buFont typeface="Arial"/>
              <a:buChar char="•"/>
              <a:tabLst>
                <a:tab pos="244475" algn="l"/>
              </a:tabLst>
            </a:pPr>
            <a:r>
              <a:rPr sz="2800" dirty="0">
                <a:latin typeface="Calibri"/>
                <a:cs typeface="Calibri"/>
              </a:rPr>
              <a:t>Asking</a:t>
            </a:r>
            <a:r>
              <a:rPr sz="2800" spc="-65" dirty="0">
                <a:latin typeface="Calibri"/>
                <a:cs typeface="Calibri"/>
              </a:rPr>
              <a:t> </a:t>
            </a:r>
            <a:r>
              <a:rPr sz="2800" b="1" i="1" dirty="0">
                <a:latin typeface="Calibri"/>
                <a:cs typeface="Calibri"/>
              </a:rPr>
              <a:t>every</a:t>
            </a:r>
            <a:r>
              <a:rPr sz="2800" b="1" i="1" spc="-60" dirty="0">
                <a:latin typeface="Calibri"/>
                <a:cs typeface="Calibri"/>
              </a:rPr>
              <a:t> </a:t>
            </a:r>
            <a:r>
              <a:rPr sz="2800" dirty="0">
                <a:latin typeface="Calibri"/>
                <a:cs typeface="Calibri"/>
              </a:rPr>
              <a:t>parent</a:t>
            </a:r>
            <a:r>
              <a:rPr sz="2800" spc="-75" dirty="0">
                <a:latin typeface="Calibri"/>
                <a:cs typeface="Calibri"/>
              </a:rPr>
              <a:t> </a:t>
            </a:r>
            <a:r>
              <a:rPr sz="2800" dirty="0">
                <a:latin typeface="Calibri"/>
                <a:cs typeface="Calibri"/>
              </a:rPr>
              <a:t>to</a:t>
            </a:r>
            <a:r>
              <a:rPr sz="2800" spc="-85" dirty="0">
                <a:latin typeface="Calibri"/>
                <a:cs typeface="Calibri"/>
              </a:rPr>
              <a:t> </a:t>
            </a:r>
            <a:r>
              <a:rPr sz="2800" dirty="0">
                <a:latin typeface="Calibri"/>
                <a:cs typeface="Calibri"/>
              </a:rPr>
              <a:t>join</a:t>
            </a:r>
            <a:r>
              <a:rPr sz="2800" spc="-80" dirty="0">
                <a:latin typeface="Calibri"/>
                <a:cs typeface="Calibri"/>
              </a:rPr>
              <a:t> </a:t>
            </a:r>
            <a:r>
              <a:rPr sz="2800" spc="-25" dirty="0">
                <a:latin typeface="Calibri"/>
                <a:cs typeface="Calibri"/>
              </a:rPr>
              <a:t>the </a:t>
            </a:r>
            <a:r>
              <a:rPr sz="2800" spc="-20" dirty="0">
                <a:latin typeface="Calibri"/>
                <a:cs typeface="Calibri"/>
              </a:rPr>
              <a:t>PTSA</a:t>
            </a:r>
            <a:endParaRPr sz="2800">
              <a:latin typeface="Calibri"/>
              <a:cs typeface="Calibri"/>
            </a:endParaRPr>
          </a:p>
          <a:p>
            <a:pPr marL="243840" indent="-227965">
              <a:lnSpc>
                <a:spcPts val="2805"/>
              </a:lnSpc>
              <a:buFont typeface="Arial"/>
              <a:buChar char="•"/>
              <a:tabLst>
                <a:tab pos="243840" algn="l"/>
              </a:tabLst>
            </a:pPr>
            <a:r>
              <a:rPr sz="2800" spc="-10" dirty="0">
                <a:latin typeface="Calibri"/>
                <a:cs typeface="Calibri"/>
              </a:rPr>
              <a:t>Partnering</a:t>
            </a:r>
            <a:r>
              <a:rPr sz="2800" spc="-65" dirty="0">
                <a:latin typeface="Calibri"/>
                <a:cs typeface="Calibri"/>
              </a:rPr>
              <a:t> </a:t>
            </a:r>
            <a:r>
              <a:rPr sz="2800" dirty="0">
                <a:latin typeface="Calibri"/>
                <a:cs typeface="Calibri"/>
              </a:rPr>
              <a:t>with</a:t>
            </a:r>
            <a:r>
              <a:rPr sz="2800" spc="-80" dirty="0">
                <a:latin typeface="Calibri"/>
                <a:cs typeface="Calibri"/>
              </a:rPr>
              <a:t> </a:t>
            </a:r>
            <a:r>
              <a:rPr sz="2800" spc="-10" dirty="0">
                <a:latin typeface="Calibri"/>
                <a:cs typeface="Calibri"/>
              </a:rPr>
              <a:t>community</a:t>
            </a:r>
            <a:endParaRPr sz="2800">
              <a:latin typeface="Calibri"/>
              <a:cs typeface="Calibri"/>
            </a:endParaRPr>
          </a:p>
          <a:p>
            <a:pPr marL="244475" marR="669925">
              <a:lnSpc>
                <a:spcPts val="3030"/>
              </a:lnSpc>
              <a:spcBef>
                <a:spcPts val="204"/>
              </a:spcBef>
            </a:pPr>
            <a:r>
              <a:rPr sz="2800" spc="-20" dirty="0">
                <a:latin typeface="Calibri"/>
                <a:cs typeface="Calibri"/>
              </a:rPr>
              <a:t>organizations</a:t>
            </a:r>
            <a:r>
              <a:rPr sz="2800" spc="-70" dirty="0">
                <a:latin typeface="Calibri"/>
                <a:cs typeface="Calibri"/>
              </a:rPr>
              <a:t> </a:t>
            </a:r>
            <a:r>
              <a:rPr sz="2800" dirty="0">
                <a:latin typeface="Calibri"/>
                <a:cs typeface="Calibri"/>
              </a:rPr>
              <a:t>to</a:t>
            </a:r>
            <a:r>
              <a:rPr sz="2800" spc="-70" dirty="0">
                <a:latin typeface="Calibri"/>
                <a:cs typeface="Calibri"/>
              </a:rPr>
              <a:t> </a:t>
            </a:r>
            <a:r>
              <a:rPr sz="2800" dirty="0">
                <a:latin typeface="Calibri"/>
                <a:cs typeface="Calibri"/>
              </a:rPr>
              <a:t>reach</a:t>
            </a:r>
            <a:r>
              <a:rPr sz="2800" spc="-60" dirty="0">
                <a:latin typeface="Calibri"/>
                <a:cs typeface="Calibri"/>
              </a:rPr>
              <a:t> </a:t>
            </a:r>
            <a:r>
              <a:rPr sz="2800" dirty="0">
                <a:latin typeface="Calibri"/>
                <a:cs typeface="Calibri"/>
              </a:rPr>
              <a:t>out</a:t>
            </a:r>
            <a:r>
              <a:rPr sz="2800" spc="-55" dirty="0">
                <a:latin typeface="Calibri"/>
                <a:cs typeface="Calibri"/>
              </a:rPr>
              <a:t> </a:t>
            </a:r>
            <a:r>
              <a:rPr sz="2800" spc="-25" dirty="0">
                <a:latin typeface="Calibri"/>
                <a:cs typeface="Calibri"/>
              </a:rPr>
              <a:t>to </a:t>
            </a:r>
            <a:r>
              <a:rPr sz="2800" spc="-10" dirty="0">
                <a:latin typeface="Calibri"/>
                <a:cs typeface="Calibri"/>
              </a:rPr>
              <a:t>potential</a:t>
            </a:r>
            <a:r>
              <a:rPr sz="2800" spc="-90" dirty="0">
                <a:latin typeface="Calibri"/>
                <a:cs typeface="Calibri"/>
              </a:rPr>
              <a:t> </a:t>
            </a:r>
            <a:r>
              <a:rPr sz="2800" spc="-10" dirty="0">
                <a:latin typeface="Calibri"/>
                <a:cs typeface="Calibri"/>
              </a:rPr>
              <a:t>members</a:t>
            </a:r>
            <a:endParaRPr sz="2800">
              <a:latin typeface="Calibri"/>
              <a:cs typeface="Calibri"/>
            </a:endParaRPr>
          </a:p>
          <a:p>
            <a:pPr marL="243840" indent="-227965">
              <a:lnSpc>
                <a:spcPts val="2805"/>
              </a:lnSpc>
              <a:buFont typeface="Arial"/>
              <a:buChar char="•"/>
              <a:tabLst>
                <a:tab pos="243840" algn="l"/>
              </a:tabLst>
            </a:pPr>
            <a:r>
              <a:rPr sz="2800" dirty="0">
                <a:latin typeface="Calibri"/>
                <a:cs typeface="Calibri"/>
              </a:rPr>
              <a:t>Sharing</a:t>
            </a:r>
            <a:r>
              <a:rPr sz="2800" spc="-100" dirty="0">
                <a:latin typeface="Calibri"/>
                <a:cs typeface="Calibri"/>
              </a:rPr>
              <a:t> </a:t>
            </a:r>
            <a:r>
              <a:rPr sz="2800" dirty="0">
                <a:latin typeface="Calibri"/>
                <a:cs typeface="Calibri"/>
              </a:rPr>
              <a:t>messages</a:t>
            </a:r>
            <a:r>
              <a:rPr sz="2800" spc="-95" dirty="0">
                <a:latin typeface="Calibri"/>
                <a:cs typeface="Calibri"/>
              </a:rPr>
              <a:t> </a:t>
            </a:r>
            <a:r>
              <a:rPr sz="2800" dirty="0">
                <a:latin typeface="Calibri"/>
                <a:cs typeface="Calibri"/>
              </a:rPr>
              <a:t>that</a:t>
            </a:r>
            <a:r>
              <a:rPr sz="2800" spc="-95" dirty="0">
                <a:latin typeface="Calibri"/>
                <a:cs typeface="Calibri"/>
              </a:rPr>
              <a:t> </a:t>
            </a:r>
            <a:r>
              <a:rPr sz="2800" spc="-10" dirty="0">
                <a:latin typeface="Calibri"/>
                <a:cs typeface="Calibri"/>
              </a:rPr>
              <a:t>conveys</a:t>
            </a:r>
            <a:endParaRPr sz="2800">
              <a:latin typeface="Calibri"/>
              <a:cs typeface="Calibri"/>
            </a:endParaRPr>
          </a:p>
          <a:p>
            <a:pPr marL="244475">
              <a:lnSpc>
                <a:spcPts val="3025"/>
              </a:lnSpc>
            </a:pPr>
            <a:r>
              <a:rPr sz="2800" dirty="0">
                <a:latin typeface="Calibri"/>
                <a:cs typeface="Calibri"/>
              </a:rPr>
              <a:t>that</a:t>
            </a:r>
            <a:r>
              <a:rPr sz="2800" spc="-70" dirty="0">
                <a:latin typeface="Calibri"/>
                <a:cs typeface="Calibri"/>
              </a:rPr>
              <a:t> </a:t>
            </a:r>
            <a:r>
              <a:rPr sz="2800" i="1" dirty="0">
                <a:latin typeface="Calibri"/>
                <a:cs typeface="Calibri"/>
              </a:rPr>
              <a:t>every</a:t>
            </a:r>
            <a:r>
              <a:rPr sz="2800" i="1" spc="-65" dirty="0">
                <a:latin typeface="Calibri"/>
                <a:cs typeface="Calibri"/>
              </a:rPr>
              <a:t> </a:t>
            </a:r>
            <a:r>
              <a:rPr sz="2800" i="1" dirty="0">
                <a:latin typeface="Calibri"/>
                <a:cs typeface="Calibri"/>
              </a:rPr>
              <a:t>parent</a:t>
            </a:r>
            <a:r>
              <a:rPr sz="2800" i="1" spc="-85" dirty="0">
                <a:latin typeface="Calibri"/>
                <a:cs typeface="Calibri"/>
              </a:rPr>
              <a:t> </a:t>
            </a:r>
            <a:r>
              <a:rPr sz="2800" dirty="0">
                <a:latin typeface="Calibri"/>
                <a:cs typeface="Calibri"/>
              </a:rPr>
              <a:t>belongs</a:t>
            </a:r>
            <a:r>
              <a:rPr sz="2800" spc="-55" dirty="0">
                <a:latin typeface="Calibri"/>
                <a:cs typeface="Calibri"/>
              </a:rPr>
              <a:t> </a:t>
            </a:r>
            <a:r>
              <a:rPr sz="2800" dirty="0">
                <a:latin typeface="Calibri"/>
                <a:cs typeface="Calibri"/>
              </a:rPr>
              <a:t>in</a:t>
            </a:r>
            <a:r>
              <a:rPr sz="2800" spc="-70" dirty="0">
                <a:latin typeface="Calibri"/>
                <a:cs typeface="Calibri"/>
              </a:rPr>
              <a:t> </a:t>
            </a:r>
            <a:r>
              <a:rPr sz="2800" spc="-25" dirty="0">
                <a:latin typeface="Calibri"/>
                <a:cs typeface="Calibri"/>
              </a:rPr>
              <a:t>PTA</a:t>
            </a:r>
            <a:endParaRPr sz="2800">
              <a:latin typeface="Calibri"/>
              <a:cs typeface="Calibri"/>
            </a:endParaRPr>
          </a:p>
          <a:p>
            <a:pPr marL="243840" indent="-227965">
              <a:lnSpc>
                <a:spcPts val="3190"/>
              </a:lnSpc>
              <a:buFont typeface="Arial"/>
              <a:buChar char="•"/>
              <a:tabLst>
                <a:tab pos="243840" algn="l"/>
              </a:tabLst>
            </a:pPr>
            <a:r>
              <a:rPr sz="2800" spc="-10" dirty="0">
                <a:latin typeface="Calibri"/>
                <a:cs typeface="Calibri"/>
              </a:rPr>
              <a:t>Membership</a:t>
            </a:r>
            <a:r>
              <a:rPr sz="2800" spc="-85" dirty="0">
                <a:latin typeface="Calibri"/>
                <a:cs typeface="Calibri"/>
              </a:rPr>
              <a:t> </a:t>
            </a:r>
            <a:r>
              <a:rPr sz="2800" spc="-10" dirty="0">
                <a:latin typeface="Calibri"/>
                <a:cs typeface="Calibri"/>
              </a:rPr>
              <a:t>sponsorships</a:t>
            </a:r>
            <a:endParaRPr sz="2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33372" y="358140"/>
            <a:ext cx="7976615" cy="1118615"/>
          </a:xfrm>
          <a:prstGeom prst="rect">
            <a:avLst/>
          </a:prstGeom>
        </p:spPr>
      </p:pic>
      <p:sp>
        <p:nvSpPr>
          <p:cNvPr id="3" name="object 3"/>
          <p:cNvSpPr txBox="1">
            <a:spLocks noGrp="1"/>
          </p:cNvSpPr>
          <p:nvPr>
            <p:ph type="title"/>
          </p:nvPr>
        </p:nvSpPr>
        <p:spPr>
          <a:prstGeom prst="rect">
            <a:avLst/>
          </a:prstGeom>
        </p:spPr>
        <p:txBody>
          <a:bodyPr vert="horz" wrap="square" lIns="0" tIns="565828" rIns="0" bIns="0" rtlCol="0">
            <a:spAutoFit/>
          </a:bodyPr>
          <a:lstStyle/>
          <a:p>
            <a:pPr marL="770890">
              <a:lnSpc>
                <a:spcPct val="100000"/>
              </a:lnSpc>
              <a:spcBef>
                <a:spcPts val="95"/>
              </a:spcBef>
            </a:pPr>
            <a:r>
              <a:rPr sz="4000" b="0" spc="-60" dirty="0">
                <a:solidFill>
                  <a:srgbClr val="2F5597"/>
                </a:solidFill>
                <a:latin typeface="Calibri"/>
                <a:cs typeface="Calibri"/>
              </a:rPr>
              <a:t>CREATE</a:t>
            </a:r>
            <a:r>
              <a:rPr sz="4000" b="0" spc="-170" dirty="0">
                <a:solidFill>
                  <a:srgbClr val="2F5597"/>
                </a:solidFill>
                <a:latin typeface="Calibri"/>
                <a:cs typeface="Calibri"/>
              </a:rPr>
              <a:t> </a:t>
            </a:r>
            <a:r>
              <a:rPr sz="4000" b="0" dirty="0">
                <a:solidFill>
                  <a:srgbClr val="2F5597"/>
                </a:solidFill>
                <a:latin typeface="Calibri"/>
                <a:cs typeface="Calibri"/>
              </a:rPr>
              <a:t>EFFECTIVE</a:t>
            </a:r>
            <a:r>
              <a:rPr sz="4000" b="0" spc="-160" dirty="0">
                <a:solidFill>
                  <a:srgbClr val="2F5597"/>
                </a:solidFill>
                <a:latin typeface="Calibri"/>
                <a:cs typeface="Calibri"/>
              </a:rPr>
              <a:t> </a:t>
            </a:r>
            <a:r>
              <a:rPr sz="4000" b="0" spc="-95" dirty="0">
                <a:solidFill>
                  <a:srgbClr val="2F5597"/>
                </a:solidFill>
                <a:latin typeface="Calibri"/>
                <a:cs typeface="Calibri"/>
              </a:rPr>
              <a:t>PTA</a:t>
            </a:r>
            <a:r>
              <a:rPr sz="4000" b="0" spc="-130" dirty="0">
                <a:solidFill>
                  <a:srgbClr val="2F5597"/>
                </a:solidFill>
                <a:latin typeface="Calibri"/>
                <a:cs typeface="Calibri"/>
              </a:rPr>
              <a:t> </a:t>
            </a:r>
            <a:r>
              <a:rPr sz="4000" b="0" spc="-10" dirty="0">
                <a:solidFill>
                  <a:srgbClr val="2F5597"/>
                </a:solidFill>
                <a:latin typeface="Calibri"/>
                <a:cs typeface="Calibri"/>
              </a:rPr>
              <a:t>MESSAGING</a:t>
            </a:r>
            <a:endParaRPr sz="4000">
              <a:latin typeface="Calibri"/>
              <a:cs typeface="Calibri"/>
            </a:endParaRPr>
          </a:p>
        </p:txBody>
      </p:sp>
      <p:sp>
        <p:nvSpPr>
          <p:cNvPr id="4" name="object 4"/>
          <p:cNvSpPr txBox="1">
            <a:spLocks noGrp="1"/>
          </p:cNvSpPr>
          <p:nvPr>
            <p:ph type="body" idx="1"/>
          </p:nvPr>
        </p:nvSpPr>
        <p:spPr>
          <a:prstGeom prst="rect">
            <a:avLst/>
          </a:prstGeom>
        </p:spPr>
        <p:txBody>
          <a:bodyPr vert="horz" wrap="square" lIns="0" tIns="58419" rIns="0" bIns="0" rtlCol="0">
            <a:spAutoFit/>
          </a:bodyPr>
          <a:lstStyle/>
          <a:p>
            <a:pPr marL="469900" marR="5080" indent="-457834">
              <a:lnSpc>
                <a:spcPts val="2880"/>
              </a:lnSpc>
              <a:spcBef>
                <a:spcPts val="459"/>
              </a:spcBef>
              <a:buFont typeface="Wingdings"/>
              <a:buChar char=""/>
              <a:tabLst>
                <a:tab pos="469900" algn="l"/>
              </a:tabLst>
            </a:pPr>
            <a:r>
              <a:rPr dirty="0"/>
              <a:t>Why</a:t>
            </a:r>
            <a:r>
              <a:rPr spc="-50" dirty="0"/>
              <a:t> </a:t>
            </a:r>
            <a:r>
              <a:rPr spc="-45" dirty="0"/>
              <a:t>PTA</a:t>
            </a:r>
            <a:r>
              <a:rPr spc="-40" dirty="0"/>
              <a:t> </a:t>
            </a:r>
            <a:r>
              <a:rPr dirty="0"/>
              <a:t>exists</a:t>
            </a:r>
            <a:r>
              <a:rPr spc="-45" dirty="0"/>
              <a:t> </a:t>
            </a:r>
            <a:r>
              <a:rPr dirty="0"/>
              <a:t>–</a:t>
            </a:r>
            <a:r>
              <a:rPr spc="-45" dirty="0"/>
              <a:t> </a:t>
            </a:r>
            <a:r>
              <a:rPr dirty="0"/>
              <a:t>what</a:t>
            </a:r>
            <a:r>
              <a:rPr spc="-40" dirty="0"/>
              <a:t> </a:t>
            </a:r>
            <a:r>
              <a:rPr dirty="0"/>
              <a:t>are</a:t>
            </a:r>
            <a:r>
              <a:rPr spc="-30" dirty="0"/>
              <a:t> </a:t>
            </a:r>
            <a:r>
              <a:rPr dirty="0"/>
              <a:t>the</a:t>
            </a:r>
            <a:r>
              <a:rPr spc="-45" dirty="0"/>
              <a:t> </a:t>
            </a:r>
            <a:r>
              <a:rPr dirty="0"/>
              <a:t>goals,</a:t>
            </a:r>
            <a:r>
              <a:rPr spc="-55" dirty="0"/>
              <a:t> </a:t>
            </a:r>
            <a:r>
              <a:rPr dirty="0"/>
              <a:t>what</a:t>
            </a:r>
            <a:r>
              <a:rPr spc="-30" dirty="0"/>
              <a:t> </a:t>
            </a:r>
            <a:r>
              <a:rPr dirty="0"/>
              <a:t>do</a:t>
            </a:r>
            <a:r>
              <a:rPr spc="-40" dirty="0"/>
              <a:t> </a:t>
            </a:r>
            <a:r>
              <a:rPr spc="-25" dirty="0"/>
              <a:t>you </a:t>
            </a:r>
            <a:r>
              <a:rPr dirty="0"/>
              <a:t>stand</a:t>
            </a:r>
            <a:r>
              <a:rPr spc="-85" dirty="0"/>
              <a:t> </a:t>
            </a:r>
            <a:r>
              <a:rPr spc="-25" dirty="0"/>
              <a:t>for</a:t>
            </a:r>
          </a:p>
          <a:p>
            <a:pPr marL="469265" indent="-456565">
              <a:lnSpc>
                <a:spcPts val="2690"/>
              </a:lnSpc>
              <a:buFont typeface="Wingdings"/>
              <a:buChar char=""/>
              <a:tabLst>
                <a:tab pos="469265" algn="l"/>
              </a:tabLst>
            </a:pPr>
            <a:r>
              <a:rPr dirty="0"/>
              <a:t>What</a:t>
            </a:r>
            <a:r>
              <a:rPr spc="-40" dirty="0"/>
              <a:t> </a:t>
            </a:r>
            <a:r>
              <a:rPr dirty="0"/>
              <a:t>your</a:t>
            </a:r>
            <a:r>
              <a:rPr spc="-15" dirty="0"/>
              <a:t> </a:t>
            </a:r>
            <a:r>
              <a:rPr spc="-50" dirty="0"/>
              <a:t>PTA</a:t>
            </a:r>
            <a:r>
              <a:rPr spc="-55" dirty="0"/>
              <a:t> </a:t>
            </a:r>
            <a:r>
              <a:rPr dirty="0"/>
              <a:t>has</a:t>
            </a:r>
            <a:r>
              <a:rPr spc="-35" dirty="0"/>
              <a:t> </a:t>
            </a:r>
            <a:r>
              <a:rPr b="1" spc="-10" dirty="0">
                <a:latin typeface="Calibri"/>
                <a:cs typeface="Calibri"/>
              </a:rPr>
              <a:t>achieved</a:t>
            </a:r>
          </a:p>
          <a:p>
            <a:pPr marL="469900" marR="657860" indent="-457200">
              <a:lnSpc>
                <a:spcPts val="2880"/>
              </a:lnSpc>
              <a:spcBef>
                <a:spcPts val="200"/>
              </a:spcBef>
              <a:buFont typeface="Wingdings"/>
              <a:buChar char=""/>
              <a:tabLst>
                <a:tab pos="469900" algn="l"/>
              </a:tabLst>
            </a:pPr>
            <a:r>
              <a:rPr dirty="0"/>
              <a:t>How</a:t>
            </a:r>
            <a:r>
              <a:rPr spc="-55" dirty="0"/>
              <a:t> </a:t>
            </a:r>
            <a:r>
              <a:rPr dirty="0"/>
              <a:t>parents’</a:t>
            </a:r>
            <a:r>
              <a:rPr spc="-70" dirty="0"/>
              <a:t> </a:t>
            </a:r>
            <a:r>
              <a:rPr dirty="0"/>
              <a:t>engagement</a:t>
            </a:r>
            <a:r>
              <a:rPr spc="-85" dirty="0"/>
              <a:t> </a:t>
            </a:r>
            <a:r>
              <a:rPr dirty="0"/>
              <a:t>with</a:t>
            </a:r>
            <a:r>
              <a:rPr spc="-65" dirty="0"/>
              <a:t> </a:t>
            </a:r>
            <a:r>
              <a:rPr spc="-45" dirty="0"/>
              <a:t>PTA</a:t>
            </a:r>
            <a:r>
              <a:rPr spc="-75" dirty="0"/>
              <a:t> </a:t>
            </a:r>
            <a:r>
              <a:rPr b="1" spc="-10" dirty="0">
                <a:latin typeface="Calibri"/>
                <a:cs typeface="Calibri"/>
              </a:rPr>
              <a:t>benefits </a:t>
            </a:r>
            <a:r>
              <a:rPr dirty="0"/>
              <a:t>themselves,</a:t>
            </a:r>
            <a:r>
              <a:rPr spc="-55" dirty="0"/>
              <a:t> </a:t>
            </a:r>
            <a:r>
              <a:rPr dirty="0"/>
              <a:t>their</a:t>
            </a:r>
            <a:r>
              <a:rPr spc="-40" dirty="0"/>
              <a:t> </a:t>
            </a:r>
            <a:r>
              <a:rPr dirty="0"/>
              <a:t>children</a:t>
            </a:r>
            <a:r>
              <a:rPr spc="-35" dirty="0"/>
              <a:t> </a:t>
            </a:r>
            <a:r>
              <a:rPr dirty="0"/>
              <a:t>and</a:t>
            </a:r>
            <a:r>
              <a:rPr spc="-45" dirty="0"/>
              <a:t> </a:t>
            </a:r>
            <a:r>
              <a:rPr dirty="0"/>
              <a:t>the</a:t>
            </a:r>
            <a:r>
              <a:rPr spc="-40" dirty="0"/>
              <a:t> </a:t>
            </a:r>
            <a:r>
              <a:rPr spc="-10" dirty="0"/>
              <a:t>school community</a:t>
            </a:r>
          </a:p>
          <a:p>
            <a:pPr marL="469900" marR="262890" indent="-457200">
              <a:lnSpc>
                <a:spcPts val="2880"/>
              </a:lnSpc>
              <a:buFont typeface="Wingdings"/>
              <a:buChar char=""/>
              <a:tabLst>
                <a:tab pos="469900" algn="l"/>
              </a:tabLst>
            </a:pPr>
            <a:r>
              <a:rPr dirty="0"/>
              <a:t>Address</a:t>
            </a:r>
            <a:r>
              <a:rPr spc="-55" dirty="0"/>
              <a:t> </a:t>
            </a:r>
            <a:r>
              <a:rPr b="1" dirty="0">
                <a:latin typeface="Calibri"/>
                <a:cs typeface="Calibri"/>
              </a:rPr>
              <a:t>issues</a:t>
            </a:r>
            <a:r>
              <a:rPr b="1" spc="-65" dirty="0">
                <a:latin typeface="Calibri"/>
                <a:cs typeface="Calibri"/>
              </a:rPr>
              <a:t> </a:t>
            </a:r>
            <a:r>
              <a:rPr b="1" dirty="0">
                <a:latin typeface="Calibri"/>
                <a:cs typeface="Calibri"/>
              </a:rPr>
              <a:t>that</a:t>
            </a:r>
            <a:r>
              <a:rPr b="1" spc="-50" dirty="0">
                <a:latin typeface="Calibri"/>
                <a:cs typeface="Calibri"/>
              </a:rPr>
              <a:t> </a:t>
            </a:r>
            <a:r>
              <a:rPr b="1" dirty="0">
                <a:latin typeface="Calibri"/>
                <a:cs typeface="Calibri"/>
              </a:rPr>
              <a:t>matter</a:t>
            </a:r>
            <a:r>
              <a:rPr b="1" spc="-40" dirty="0">
                <a:latin typeface="Calibri"/>
                <a:cs typeface="Calibri"/>
              </a:rPr>
              <a:t> </a:t>
            </a:r>
            <a:r>
              <a:rPr dirty="0"/>
              <a:t>most</a:t>
            </a:r>
            <a:r>
              <a:rPr spc="-40" dirty="0"/>
              <a:t> </a:t>
            </a:r>
            <a:r>
              <a:rPr dirty="0"/>
              <a:t>to</a:t>
            </a:r>
            <a:r>
              <a:rPr spc="-40" dirty="0"/>
              <a:t> </a:t>
            </a:r>
            <a:r>
              <a:rPr dirty="0"/>
              <a:t>the</a:t>
            </a:r>
            <a:r>
              <a:rPr spc="-30" dirty="0"/>
              <a:t> </a:t>
            </a:r>
            <a:r>
              <a:rPr spc="-10" dirty="0"/>
              <a:t>families </a:t>
            </a:r>
            <a:r>
              <a:rPr dirty="0"/>
              <a:t>and</a:t>
            </a:r>
            <a:r>
              <a:rPr spc="-40" dirty="0"/>
              <a:t> </a:t>
            </a:r>
            <a:r>
              <a:rPr dirty="0"/>
              <a:t>communities</a:t>
            </a:r>
            <a:r>
              <a:rPr spc="-25" dirty="0"/>
              <a:t> </a:t>
            </a:r>
            <a:r>
              <a:rPr dirty="0"/>
              <a:t>whom</a:t>
            </a:r>
            <a:r>
              <a:rPr spc="-30" dirty="0"/>
              <a:t> </a:t>
            </a:r>
            <a:r>
              <a:rPr dirty="0"/>
              <a:t>you seek</a:t>
            </a:r>
            <a:r>
              <a:rPr spc="-15" dirty="0"/>
              <a:t> </a:t>
            </a:r>
            <a:r>
              <a:rPr dirty="0"/>
              <a:t>to</a:t>
            </a:r>
            <a:r>
              <a:rPr spc="-30" dirty="0"/>
              <a:t> </a:t>
            </a:r>
            <a:r>
              <a:rPr spc="-10" dirty="0"/>
              <a:t>engage</a:t>
            </a:r>
          </a:p>
          <a:p>
            <a:pPr marL="469265" marR="817880" indent="-457200">
              <a:lnSpc>
                <a:spcPts val="2880"/>
              </a:lnSpc>
              <a:buFont typeface="Wingdings"/>
              <a:buChar char=""/>
              <a:tabLst>
                <a:tab pos="469265" algn="l"/>
              </a:tabLst>
            </a:pPr>
            <a:r>
              <a:rPr dirty="0"/>
              <a:t>What</a:t>
            </a:r>
            <a:r>
              <a:rPr spc="-65" dirty="0"/>
              <a:t> </a:t>
            </a:r>
            <a:r>
              <a:rPr dirty="0"/>
              <a:t>your</a:t>
            </a:r>
            <a:r>
              <a:rPr spc="-25" dirty="0"/>
              <a:t> </a:t>
            </a:r>
            <a:r>
              <a:rPr spc="-45" dirty="0"/>
              <a:t>PTA</a:t>
            </a:r>
            <a:r>
              <a:rPr spc="-60" dirty="0"/>
              <a:t> </a:t>
            </a:r>
            <a:r>
              <a:rPr dirty="0"/>
              <a:t>expects</a:t>
            </a:r>
            <a:r>
              <a:rPr spc="-55" dirty="0"/>
              <a:t> </a:t>
            </a:r>
            <a:r>
              <a:rPr dirty="0"/>
              <a:t>of</a:t>
            </a:r>
            <a:r>
              <a:rPr spc="-35" dirty="0"/>
              <a:t> </a:t>
            </a:r>
            <a:r>
              <a:rPr dirty="0"/>
              <a:t>members</a:t>
            </a:r>
            <a:r>
              <a:rPr spc="-40" dirty="0"/>
              <a:t> </a:t>
            </a:r>
            <a:r>
              <a:rPr dirty="0"/>
              <a:t>–</a:t>
            </a:r>
            <a:r>
              <a:rPr spc="-40" dirty="0"/>
              <a:t> </a:t>
            </a:r>
            <a:r>
              <a:rPr spc="-10" dirty="0"/>
              <a:t>dues, </a:t>
            </a:r>
            <a:r>
              <a:rPr dirty="0"/>
              <a:t>volunteering,</a:t>
            </a:r>
            <a:r>
              <a:rPr spc="-110" dirty="0"/>
              <a:t> </a:t>
            </a:r>
            <a:r>
              <a:rPr spc="-20" dirty="0"/>
              <a:t>advocacy,</a:t>
            </a:r>
            <a:r>
              <a:rPr spc="-70" dirty="0"/>
              <a:t> </a:t>
            </a:r>
            <a:r>
              <a:rPr spc="-10" dirty="0"/>
              <a:t>meetings</a:t>
            </a:r>
          </a:p>
        </p:txBody>
      </p:sp>
      <p:pic>
        <p:nvPicPr>
          <p:cNvPr id="5" name="object 5"/>
          <p:cNvPicPr/>
          <p:nvPr/>
        </p:nvPicPr>
        <p:blipFill>
          <a:blip r:embed="rId3" cstate="print"/>
          <a:stretch>
            <a:fillRect/>
          </a:stretch>
        </p:blipFill>
        <p:spPr>
          <a:xfrm>
            <a:off x="54093" y="2224768"/>
            <a:ext cx="3857311" cy="29178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A76493-6BA7-5C2C-9C3D-3A5FE0DBEA5F}"/>
              </a:ext>
            </a:extLst>
          </p:cNvPr>
          <p:cNvSpPr txBox="1"/>
          <p:nvPr/>
        </p:nvSpPr>
        <p:spPr>
          <a:xfrm>
            <a:off x="2057400" y="1143000"/>
            <a:ext cx="8001000" cy="34801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42852"/>
                </a:solidFill>
                <a:effectLst/>
                <a:uLnTx/>
                <a:uFillTx/>
                <a:latin typeface="Congenial Light" panose="02000503040000020004" pitchFamily="2" charset="0"/>
                <a:ea typeface="+mn-ea"/>
                <a:cs typeface="+mn-cs"/>
              </a:rPr>
              <a:t>Why are we here?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42852"/>
                </a:solidFill>
                <a:effectLst/>
                <a:uLnTx/>
                <a:uFillTx/>
                <a:latin typeface="Congenial Light" panose="02000503040000020004" pitchFamily="2" charset="0"/>
                <a:ea typeface="+mn-ea"/>
                <a:cs typeface="+mn-cs"/>
              </a:rPr>
              <a:t>Why do you PTA?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42852"/>
                </a:solidFill>
                <a:effectLst/>
                <a:uLnTx/>
                <a:uFillTx/>
                <a:latin typeface="Congenial Light" panose="02000503040000020004" pitchFamily="2"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ongenial Light" panose="02000503040000020004" pitchFamily="2" charset="0"/>
              <a:ea typeface="+mn-ea"/>
              <a:cs typeface="+mn-cs"/>
            </a:endParaRPr>
          </a:p>
          <a:p>
            <a:pPr marL="0" marR="0" lvl="0" indent="0" algn="ctr" defTabSz="914400" rtl="0" eaLnBrk="1" fontAlgn="auto" latinLnBrk="0" hangingPunct="1">
              <a:lnSpc>
                <a:spcPct val="90000"/>
              </a:lnSpc>
              <a:spcBef>
                <a:spcPts val="0"/>
              </a:spcBef>
              <a:spcAft>
                <a:spcPts val="600"/>
              </a:spcAft>
              <a:buClr>
                <a:srgbClr val="4A66AC"/>
              </a:buClr>
              <a:buSzTx/>
              <a:buFontTx/>
              <a:buNone/>
              <a:tabLst/>
              <a:defRPr/>
            </a:pPr>
            <a:r>
              <a:rPr kumimoji="0" lang="en-US" sz="3200" b="1" i="0" u="none" strike="noStrike" kern="1200" cap="none" spc="0" normalizeH="0" baseline="0" noProof="0" dirty="0">
                <a:ln>
                  <a:noFill/>
                </a:ln>
                <a:solidFill>
                  <a:prstClr val="black"/>
                </a:solidFill>
                <a:effectLst/>
                <a:uLnTx/>
                <a:uFillTx/>
                <a:latin typeface="Congenial Light" panose="02000503040000020004" pitchFamily="2" charset="0"/>
                <a:ea typeface="+mn-ea"/>
                <a:cs typeface="+mn-cs"/>
              </a:rPr>
              <a:t>To make every child’s potential a reality</a:t>
            </a:r>
          </a:p>
          <a:p>
            <a:pPr marL="0" marR="0" lvl="0" indent="0" algn="ctr" defTabSz="914400" rtl="0" eaLnBrk="1" fontAlgn="auto" latinLnBrk="0" hangingPunct="1">
              <a:lnSpc>
                <a:spcPct val="90000"/>
              </a:lnSpc>
              <a:spcBef>
                <a:spcPts val="0"/>
              </a:spcBef>
              <a:spcAft>
                <a:spcPts val="600"/>
              </a:spcAft>
              <a:buClr>
                <a:srgbClr val="4A66AC"/>
              </a:buClr>
              <a:buSzTx/>
              <a:buFontTx/>
              <a:buNone/>
              <a:tabLst/>
              <a:defRPr/>
            </a:pPr>
            <a:r>
              <a:rPr kumimoji="0" lang="en-US" sz="3200" b="1" i="0" u="none" strike="noStrike" kern="1200" cap="none" spc="0" normalizeH="0" baseline="0" noProof="0" dirty="0">
                <a:ln>
                  <a:noFill/>
                </a:ln>
                <a:solidFill>
                  <a:prstClr val="black"/>
                </a:solidFill>
                <a:effectLst/>
                <a:uLnTx/>
                <a:uFillTx/>
                <a:latin typeface="Congenial Light" panose="02000503040000020004" pitchFamily="2" charset="0"/>
                <a:ea typeface="+mn-ea"/>
                <a:cs typeface="+mn-cs"/>
              </a:rPr>
              <a:t>by engaging and empowering families and communities to advocate for </a:t>
            </a:r>
            <a:r>
              <a:rPr kumimoji="0" lang="en-US" sz="3200" b="1" i="0" u="none" strike="noStrike" kern="1200" cap="none" spc="0" normalizeH="0" baseline="0" noProof="0" dirty="0">
                <a:ln>
                  <a:noFill/>
                </a:ln>
                <a:solidFill>
                  <a:prstClr val="black"/>
                </a:solidFill>
                <a:effectLst/>
                <a:uLnTx/>
                <a:uFillTx/>
                <a:latin typeface="Congenial" panose="02000503040000020004" pitchFamily="2" charset="0"/>
                <a:ea typeface="+mn-ea"/>
                <a:cs typeface="+mn-cs"/>
              </a:rPr>
              <a:t>all children.</a:t>
            </a:r>
            <a:endParaRPr kumimoji="0" lang="en-US" sz="32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2616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3860" y="473963"/>
            <a:ext cx="11384279" cy="50825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1251203"/>
          </a:xfrm>
          <a:prstGeom prst="rect">
            <a:avLst/>
          </a:prstGeom>
        </p:spPr>
      </p:pic>
      <p:sp>
        <p:nvSpPr>
          <p:cNvPr id="3" name="object 3"/>
          <p:cNvSpPr txBox="1">
            <a:spLocks noGrp="1"/>
          </p:cNvSpPr>
          <p:nvPr>
            <p:ph type="title"/>
          </p:nvPr>
        </p:nvSpPr>
        <p:spPr>
          <a:xfrm>
            <a:off x="112903" y="-93471"/>
            <a:ext cx="11971655" cy="848360"/>
          </a:xfrm>
          <a:prstGeom prst="rect">
            <a:avLst/>
          </a:prstGeom>
        </p:spPr>
        <p:txBody>
          <a:bodyPr vert="horz" wrap="square" lIns="0" tIns="12700" rIns="0" bIns="0" rtlCol="0">
            <a:spAutoFit/>
          </a:bodyPr>
          <a:lstStyle/>
          <a:p>
            <a:pPr marL="12700">
              <a:lnSpc>
                <a:spcPct val="100000"/>
              </a:lnSpc>
              <a:spcBef>
                <a:spcPts val="100"/>
              </a:spcBef>
            </a:pPr>
            <a:r>
              <a:rPr sz="5400" spc="-25" dirty="0">
                <a:solidFill>
                  <a:srgbClr val="FFFFFF"/>
                </a:solidFill>
              </a:rPr>
              <a:t>EQUITY</a:t>
            </a:r>
            <a:r>
              <a:rPr sz="5400" spc="-220" dirty="0">
                <a:solidFill>
                  <a:srgbClr val="FFFFFF"/>
                </a:solidFill>
              </a:rPr>
              <a:t> </a:t>
            </a:r>
            <a:r>
              <a:rPr sz="5400" dirty="0">
                <a:solidFill>
                  <a:srgbClr val="FFFFFF"/>
                </a:solidFill>
              </a:rPr>
              <a:t>IN</a:t>
            </a:r>
            <a:r>
              <a:rPr sz="5400" spc="-155" dirty="0">
                <a:solidFill>
                  <a:srgbClr val="FFFFFF"/>
                </a:solidFill>
              </a:rPr>
              <a:t> </a:t>
            </a:r>
            <a:r>
              <a:rPr sz="5400" spc="-175" dirty="0">
                <a:solidFill>
                  <a:srgbClr val="FFFFFF"/>
                </a:solidFill>
              </a:rPr>
              <a:t>PTA</a:t>
            </a:r>
            <a:r>
              <a:rPr sz="5400" spc="-130" dirty="0">
                <a:solidFill>
                  <a:srgbClr val="FFFFFF"/>
                </a:solidFill>
              </a:rPr>
              <a:t> </a:t>
            </a:r>
            <a:r>
              <a:rPr sz="5400" spc="-45" dirty="0">
                <a:solidFill>
                  <a:srgbClr val="FFFFFF"/>
                </a:solidFill>
              </a:rPr>
              <a:t>GOVERNANCE</a:t>
            </a:r>
            <a:r>
              <a:rPr sz="5400" spc="-165" dirty="0">
                <a:solidFill>
                  <a:srgbClr val="FFFFFF"/>
                </a:solidFill>
              </a:rPr>
              <a:t> </a:t>
            </a:r>
            <a:r>
              <a:rPr sz="5400" dirty="0">
                <a:solidFill>
                  <a:srgbClr val="FFFFFF"/>
                </a:solidFill>
              </a:rPr>
              <a:t>&amp;</a:t>
            </a:r>
            <a:r>
              <a:rPr sz="5400" spc="-155" dirty="0">
                <a:solidFill>
                  <a:srgbClr val="FFFFFF"/>
                </a:solidFill>
              </a:rPr>
              <a:t> </a:t>
            </a:r>
            <a:r>
              <a:rPr sz="5400" spc="-50" dirty="0">
                <a:solidFill>
                  <a:srgbClr val="FFFFFF"/>
                </a:solidFill>
              </a:rPr>
              <a:t>LEADERSHIP</a:t>
            </a:r>
            <a:endParaRPr sz="5400"/>
          </a:p>
        </p:txBody>
      </p:sp>
      <p:pic>
        <p:nvPicPr>
          <p:cNvPr id="4" name="object 4"/>
          <p:cNvPicPr/>
          <p:nvPr/>
        </p:nvPicPr>
        <p:blipFill>
          <a:blip r:embed="rId3" cstate="print"/>
          <a:stretch>
            <a:fillRect/>
          </a:stretch>
        </p:blipFill>
        <p:spPr>
          <a:xfrm>
            <a:off x="2317176" y="2162555"/>
            <a:ext cx="7839573" cy="33585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3603" y="245364"/>
            <a:ext cx="9197340" cy="1118870"/>
            <a:chOff x="1403603" y="245364"/>
            <a:chExt cx="9197340" cy="1118870"/>
          </a:xfrm>
        </p:grpSpPr>
        <p:pic>
          <p:nvPicPr>
            <p:cNvPr id="3" name="object 3"/>
            <p:cNvPicPr/>
            <p:nvPr/>
          </p:nvPicPr>
          <p:blipFill>
            <a:blip r:embed="rId2" cstate="print"/>
            <a:stretch>
              <a:fillRect/>
            </a:stretch>
          </p:blipFill>
          <p:spPr>
            <a:xfrm>
              <a:off x="1403603" y="245376"/>
              <a:ext cx="3051047" cy="1118603"/>
            </a:xfrm>
            <a:prstGeom prst="rect">
              <a:avLst/>
            </a:prstGeom>
          </p:spPr>
        </p:pic>
        <p:pic>
          <p:nvPicPr>
            <p:cNvPr id="4" name="object 4"/>
            <p:cNvPicPr/>
            <p:nvPr/>
          </p:nvPicPr>
          <p:blipFill>
            <a:blip r:embed="rId3" cstate="print"/>
            <a:stretch>
              <a:fillRect/>
            </a:stretch>
          </p:blipFill>
          <p:spPr>
            <a:xfrm>
              <a:off x="3793236" y="245364"/>
              <a:ext cx="6807706" cy="1118615"/>
            </a:xfrm>
            <a:prstGeom prst="rect">
              <a:avLst/>
            </a:prstGeom>
          </p:spPr>
        </p:pic>
      </p:grpSp>
      <p:sp>
        <p:nvSpPr>
          <p:cNvPr id="5" name="object 5"/>
          <p:cNvSpPr txBox="1">
            <a:spLocks noGrp="1"/>
          </p:cNvSpPr>
          <p:nvPr>
            <p:ph type="title"/>
          </p:nvPr>
        </p:nvSpPr>
        <p:spPr>
          <a:xfrm>
            <a:off x="1704339" y="362172"/>
            <a:ext cx="8562340" cy="635000"/>
          </a:xfrm>
          <a:prstGeom prst="rect">
            <a:avLst/>
          </a:prstGeom>
        </p:spPr>
        <p:txBody>
          <a:bodyPr vert="horz" wrap="square" lIns="0" tIns="12065" rIns="0" bIns="0" rtlCol="0">
            <a:spAutoFit/>
          </a:bodyPr>
          <a:lstStyle/>
          <a:p>
            <a:pPr marL="12700">
              <a:lnSpc>
                <a:spcPct val="100000"/>
              </a:lnSpc>
              <a:spcBef>
                <a:spcPts val="95"/>
              </a:spcBef>
            </a:pPr>
            <a:r>
              <a:rPr sz="4000" b="0" spc="-45" dirty="0">
                <a:solidFill>
                  <a:srgbClr val="2F5597"/>
                </a:solidFill>
                <a:latin typeface="Calibri"/>
                <a:cs typeface="Calibri"/>
              </a:rPr>
              <a:t>EQUITABLE</a:t>
            </a:r>
            <a:r>
              <a:rPr sz="4000" b="0" spc="-145" dirty="0">
                <a:solidFill>
                  <a:srgbClr val="2F5597"/>
                </a:solidFill>
                <a:latin typeface="Calibri"/>
                <a:cs typeface="Calibri"/>
              </a:rPr>
              <a:t> </a:t>
            </a:r>
            <a:r>
              <a:rPr sz="4000" b="1" spc="-10" dirty="0">
                <a:solidFill>
                  <a:srgbClr val="2F5597"/>
                </a:solidFill>
                <a:latin typeface="Calibri"/>
                <a:cs typeface="Calibri"/>
              </a:rPr>
              <a:t>GOVERNANCE</a:t>
            </a:r>
            <a:r>
              <a:rPr sz="4000" b="1" spc="-120" dirty="0">
                <a:solidFill>
                  <a:srgbClr val="2F5597"/>
                </a:solidFill>
                <a:latin typeface="Calibri"/>
                <a:cs typeface="Calibri"/>
              </a:rPr>
              <a:t> </a:t>
            </a:r>
            <a:r>
              <a:rPr sz="4000" b="1" dirty="0">
                <a:solidFill>
                  <a:srgbClr val="2F5597"/>
                </a:solidFill>
                <a:latin typeface="Calibri"/>
                <a:cs typeface="Calibri"/>
              </a:rPr>
              <a:t>&amp;</a:t>
            </a:r>
            <a:r>
              <a:rPr sz="4000" b="1" spc="-160" dirty="0">
                <a:solidFill>
                  <a:srgbClr val="2F5597"/>
                </a:solidFill>
                <a:latin typeface="Calibri"/>
                <a:cs typeface="Calibri"/>
              </a:rPr>
              <a:t> </a:t>
            </a:r>
            <a:r>
              <a:rPr sz="4000" b="1" spc="-10" dirty="0">
                <a:solidFill>
                  <a:srgbClr val="2F5597"/>
                </a:solidFill>
                <a:latin typeface="Calibri"/>
                <a:cs typeface="Calibri"/>
              </a:rPr>
              <a:t>LEADERSHIP</a:t>
            </a:r>
            <a:endParaRPr sz="4000">
              <a:latin typeface="Calibri"/>
              <a:cs typeface="Calibri"/>
            </a:endParaRPr>
          </a:p>
        </p:txBody>
      </p:sp>
      <p:sp>
        <p:nvSpPr>
          <p:cNvPr id="6" name="object 6"/>
          <p:cNvSpPr txBox="1">
            <a:spLocks noGrp="1"/>
          </p:cNvSpPr>
          <p:nvPr>
            <p:ph sz="half" idx="2"/>
          </p:nvPr>
        </p:nvSpPr>
        <p:spPr>
          <a:prstGeom prst="rect">
            <a:avLst/>
          </a:prstGeom>
        </p:spPr>
        <p:txBody>
          <a:bodyPr vert="horz" wrap="square" lIns="0" tIns="196850" rIns="0" bIns="0" rtlCol="0">
            <a:spAutoFit/>
          </a:bodyPr>
          <a:lstStyle/>
          <a:p>
            <a:pPr marL="12700">
              <a:lnSpc>
                <a:spcPct val="100000"/>
              </a:lnSpc>
              <a:spcBef>
                <a:spcPts val="1550"/>
              </a:spcBef>
            </a:pPr>
            <a:r>
              <a:rPr dirty="0"/>
              <a:t>General</a:t>
            </a:r>
            <a:r>
              <a:rPr spc="-110" dirty="0"/>
              <a:t> </a:t>
            </a:r>
            <a:r>
              <a:rPr spc="-10" dirty="0"/>
              <a:t>Approach:</a:t>
            </a:r>
          </a:p>
          <a:p>
            <a:pPr marL="309880" marR="857885" indent="-228600">
              <a:lnSpc>
                <a:spcPts val="3030"/>
              </a:lnSpc>
              <a:spcBef>
                <a:spcPts val="1639"/>
              </a:spcBef>
              <a:buFont typeface="Arial"/>
              <a:buChar char="•"/>
              <a:tabLst>
                <a:tab pos="309880" algn="l"/>
              </a:tabLst>
            </a:pPr>
            <a:r>
              <a:rPr sz="2800" b="0" spc="-10" dirty="0">
                <a:solidFill>
                  <a:srgbClr val="000000"/>
                </a:solidFill>
                <a:latin typeface="Calibri"/>
                <a:cs typeface="Calibri"/>
              </a:rPr>
              <a:t>Rotation</a:t>
            </a:r>
            <a:r>
              <a:rPr sz="2800" b="0" spc="-75" dirty="0">
                <a:solidFill>
                  <a:srgbClr val="000000"/>
                </a:solidFill>
                <a:latin typeface="Calibri"/>
                <a:cs typeface="Calibri"/>
              </a:rPr>
              <a:t> </a:t>
            </a:r>
            <a:r>
              <a:rPr sz="2800" b="0" dirty="0">
                <a:solidFill>
                  <a:srgbClr val="000000"/>
                </a:solidFill>
                <a:latin typeface="Calibri"/>
                <a:cs typeface="Calibri"/>
              </a:rPr>
              <a:t>of</a:t>
            </a:r>
            <a:r>
              <a:rPr sz="2800" b="0" spc="-70" dirty="0">
                <a:solidFill>
                  <a:srgbClr val="000000"/>
                </a:solidFill>
                <a:latin typeface="Calibri"/>
                <a:cs typeface="Calibri"/>
              </a:rPr>
              <a:t> </a:t>
            </a:r>
            <a:r>
              <a:rPr sz="2800" b="0" dirty="0">
                <a:solidFill>
                  <a:srgbClr val="000000"/>
                </a:solidFill>
                <a:latin typeface="Calibri"/>
                <a:cs typeface="Calibri"/>
              </a:rPr>
              <a:t>the</a:t>
            </a:r>
            <a:r>
              <a:rPr sz="2800" b="0" spc="-55" dirty="0">
                <a:solidFill>
                  <a:srgbClr val="000000"/>
                </a:solidFill>
                <a:latin typeface="Calibri"/>
                <a:cs typeface="Calibri"/>
              </a:rPr>
              <a:t> </a:t>
            </a:r>
            <a:r>
              <a:rPr sz="2800" b="0" dirty="0">
                <a:solidFill>
                  <a:srgbClr val="000000"/>
                </a:solidFill>
                <a:latin typeface="Calibri"/>
                <a:cs typeface="Calibri"/>
              </a:rPr>
              <a:t>same</a:t>
            </a:r>
            <a:r>
              <a:rPr sz="2800" b="0" spc="-70" dirty="0">
                <a:solidFill>
                  <a:srgbClr val="000000"/>
                </a:solidFill>
                <a:latin typeface="Calibri"/>
                <a:cs typeface="Calibri"/>
              </a:rPr>
              <a:t> </a:t>
            </a:r>
            <a:r>
              <a:rPr sz="2800" b="0" spc="-25" dirty="0">
                <a:solidFill>
                  <a:srgbClr val="000000"/>
                </a:solidFill>
                <a:latin typeface="Calibri"/>
                <a:cs typeface="Calibri"/>
              </a:rPr>
              <a:t>PTA </a:t>
            </a:r>
            <a:r>
              <a:rPr sz="2800" b="0" spc="-10" dirty="0">
                <a:solidFill>
                  <a:srgbClr val="000000"/>
                </a:solidFill>
                <a:latin typeface="Calibri"/>
                <a:cs typeface="Calibri"/>
              </a:rPr>
              <a:t>leaders</a:t>
            </a:r>
            <a:endParaRPr sz="2800">
              <a:latin typeface="Calibri"/>
              <a:cs typeface="Calibri"/>
            </a:endParaRPr>
          </a:p>
          <a:p>
            <a:pPr marL="309245" indent="-227965">
              <a:lnSpc>
                <a:spcPts val="2805"/>
              </a:lnSpc>
              <a:buFont typeface="Arial"/>
              <a:buChar char="•"/>
              <a:tabLst>
                <a:tab pos="309245" algn="l"/>
              </a:tabLst>
            </a:pPr>
            <a:r>
              <a:rPr sz="2800" b="0" spc="-10" dirty="0">
                <a:solidFill>
                  <a:srgbClr val="000000"/>
                </a:solidFill>
                <a:latin typeface="Calibri"/>
                <a:cs typeface="Calibri"/>
              </a:rPr>
              <a:t>Nomination</a:t>
            </a:r>
            <a:r>
              <a:rPr sz="2800" b="0" spc="-90" dirty="0">
                <a:solidFill>
                  <a:srgbClr val="000000"/>
                </a:solidFill>
                <a:latin typeface="Calibri"/>
                <a:cs typeface="Calibri"/>
              </a:rPr>
              <a:t> </a:t>
            </a:r>
            <a:r>
              <a:rPr sz="2800" b="0" spc="-10" dirty="0">
                <a:solidFill>
                  <a:srgbClr val="000000"/>
                </a:solidFill>
                <a:latin typeface="Calibri"/>
                <a:cs typeface="Calibri"/>
              </a:rPr>
              <a:t>Committee</a:t>
            </a:r>
            <a:r>
              <a:rPr sz="2800" b="0" spc="-110" dirty="0">
                <a:solidFill>
                  <a:srgbClr val="000000"/>
                </a:solidFill>
                <a:latin typeface="Calibri"/>
                <a:cs typeface="Calibri"/>
              </a:rPr>
              <a:t> </a:t>
            </a:r>
            <a:r>
              <a:rPr sz="2800" b="0" spc="-20" dirty="0">
                <a:solidFill>
                  <a:srgbClr val="000000"/>
                </a:solidFill>
                <a:latin typeface="Calibri"/>
                <a:cs typeface="Calibri"/>
              </a:rPr>
              <a:t>asks</a:t>
            </a:r>
            <a:endParaRPr sz="2800">
              <a:latin typeface="Calibri"/>
              <a:cs typeface="Calibri"/>
            </a:endParaRPr>
          </a:p>
          <a:p>
            <a:pPr marL="309880" marR="447675">
              <a:lnSpc>
                <a:spcPts val="3030"/>
              </a:lnSpc>
              <a:spcBef>
                <a:spcPts val="209"/>
              </a:spcBef>
            </a:pPr>
            <a:r>
              <a:rPr sz="2800" b="0" dirty="0">
                <a:solidFill>
                  <a:srgbClr val="000000"/>
                </a:solidFill>
                <a:latin typeface="Calibri"/>
                <a:cs typeface="Calibri"/>
              </a:rPr>
              <a:t>people</a:t>
            </a:r>
            <a:r>
              <a:rPr sz="2800" b="0" spc="-60" dirty="0">
                <a:solidFill>
                  <a:srgbClr val="000000"/>
                </a:solidFill>
                <a:latin typeface="Calibri"/>
                <a:cs typeface="Calibri"/>
              </a:rPr>
              <a:t> </a:t>
            </a:r>
            <a:r>
              <a:rPr sz="2800" b="0" dirty="0">
                <a:solidFill>
                  <a:srgbClr val="000000"/>
                </a:solidFill>
                <a:latin typeface="Calibri"/>
                <a:cs typeface="Calibri"/>
              </a:rPr>
              <a:t>they</a:t>
            </a:r>
            <a:r>
              <a:rPr sz="2800" b="0" spc="-55" dirty="0">
                <a:solidFill>
                  <a:srgbClr val="000000"/>
                </a:solidFill>
                <a:latin typeface="Calibri"/>
                <a:cs typeface="Calibri"/>
              </a:rPr>
              <a:t> </a:t>
            </a:r>
            <a:r>
              <a:rPr sz="2800" b="0" dirty="0">
                <a:solidFill>
                  <a:srgbClr val="000000"/>
                </a:solidFill>
                <a:latin typeface="Calibri"/>
                <a:cs typeface="Calibri"/>
              </a:rPr>
              <a:t>know</a:t>
            </a:r>
            <a:r>
              <a:rPr sz="2800" b="0" spc="-55" dirty="0">
                <a:solidFill>
                  <a:srgbClr val="000000"/>
                </a:solidFill>
                <a:latin typeface="Calibri"/>
                <a:cs typeface="Calibri"/>
              </a:rPr>
              <a:t> </a:t>
            </a:r>
            <a:r>
              <a:rPr sz="2800" b="0" dirty="0">
                <a:solidFill>
                  <a:srgbClr val="000000"/>
                </a:solidFill>
                <a:latin typeface="Calibri"/>
                <a:cs typeface="Calibri"/>
              </a:rPr>
              <a:t>to</a:t>
            </a:r>
            <a:r>
              <a:rPr sz="2800" b="0" spc="-65" dirty="0">
                <a:solidFill>
                  <a:srgbClr val="000000"/>
                </a:solidFill>
                <a:latin typeface="Calibri"/>
                <a:cs typeface="Calibri"/>
              </a:rPr>
              <a:t> </a:t>
            </a:r>
            <a:r>
              <a:rPr sz="2800" b="0" dirty="0">
                <a:solidFill>
                  <a:srgbClr val="000000"/>
                </a:solidFill>
                <a:latin typeface="Calibri"/>
                <a:cs typeface="Calibri"/>
              </a:rPr>
              <a:t>run</a:t>
            </a:r>
            <a:r>
              <a:rPr sz="2800" b="0" spc="-50" dirty="0">
                <a:solidFill>
                  <a:srgbClr val="000000"/>
                </a:solidFill>
                <a:latin typeface="Calibri"/>
                <a:cs typeface="Calibri"/>
              </a:rPr>
              <a:t> </a:t>
            </a:r>
            <a:r>
              <a:rPr sz="2800" b="0" spc="-25" dirty="0">
                <a:solidFill>
                  <a:srgbClr val="000000"/>
                </a:solidFill>
                <a:latin typeface="Calibri"/>
                <a:cs typeface="Calibri"/>
              </a:rPr>
              <a:t>for </a:t>
            </a:r>
            <a:r>
              <a:rPr sz="2800" b="0" spc="-10" dirty="0">
                <a:solidFill>
                  <a:srgbClr val="000000"/>
                </a:solidFill>
                <a:latin typeface="Calibri"/>
                <a:cs typeface="Calibri"/>
              </a:rPr>
              <a:t>office</a:t>
            </a:r>
            <a:endParaRPr sz="2800">
              <a:latin typeface="Calibri"/>
              <a:cs typeface="Calibri"/>
            </a:endParaRPr>
          </a:p>
          <a:p>
            <a:pPr marL="309245" indent="-227965">
              <a:lnSpc>
                <a:spcPts val="2805"/>
              </a:lnSpc>
              <a:buFont typeface="Arial"/>
              <a:buChar char="•"/>
              <a:tabLst>
                <a:tab pos="309245" algn="l"/>
              </a:tabLst>
            </a:pPr>
            <a:r>
              <a:rPr sz="2800" b="0" dirty="0">
                <a:solidFill>
                  <a:srgbClr val="000000"/>
                </a:solidFill>
                <a:latin typeface="Calibri"/>
                <a:cs typeface="Calibri"/>
              </a:rPr>
              <a:t>Plan</a:t>
            </a:r>
            <a:r>
              <a:rPr sz="2800" b="0" spc="-80" dirty="0">
                <a:solidFill>
                  <a:srgbClr val="000000"/>
                </a:solidFill>
                <a:latin typeface="Calibri"/>
                <a:cs typeface="Calibri"/>
              </a:rPr>
              <a:t> </a:t>
            </a:r>
            <a:r>
              <a:rPr sz="2800" b="0" dirty="0">
                <a:solidFill>
                  <a:srgbClr val="000000"/>
                </a:solidFill>
                <a:latin typeface="Calibri"/>
                <a:cs typeface="Calibri"/>
              </a:rPr>
              <a:t>a</a:t>
            </a:r>
            <a:r>
              <a:rPr sz="2800" b="0" spc="-75" dirty="0">
                <a:solidFill>
                  <a:srgbClr val="000000"/>
                </a:solidFill>
                <a:latin typeface="Calibri"/>
                <a:cs typeface="Calibri"/>
              </a:rPr>
              <a:t> </a:t>
            </a:r>
            <a:r>
              <a:rPr sz="2800" b="0" dirty="0">
                <a:solidFill>
                  <a:srgbClr val="000000"/>
                </a:solidFill>
                <a:latin typeface="Calibri"/>
                <a:cs typeface="Calibri"/>
              </a:rPr>
              <a:t>couple</a:t>
            </a:r>
            <a:r>
              <a:rPr sz="2800" b="0" spc="-55" dirty="0">
                <a:solidFill>
                  <a:srgbClr val="000000"/>
                </a:solidFill>
                <a:latin typeface="Calibri"/>
                <a:cs typeface="Calibri"/>
              </a:rPr>
              <a:t> </a:t>
            </a:r>
            <a:r>
              <a:rPr sz="2800" b="0" dirty="0">
                <a:solidFill>
                  <a:srgbClr val="000000"/>
                </a:solidFill>
                <a:latin typeface="Calibri"/>
                <a:cs typeface="Calibri"/>
              </a:rPr>
              <a:t>activities</a:t>
            </a:r>
            <a:r>
              <a:rPr sz="2800" b="0" spc="-80" dirty="0">
                <a:solidFill>
                  <a:srgbClr val="000000"/>
                </a:solidFill>
                <a:latin typeface="Calibri"/>
                <a:cs typeface="Calibri"/>
              </a:rPr>
              <a:t> </a:t>
            </a:r>
            <a:r>
              <a:rPr sz="2800" b="0" spc="-10" dirty="0">
                <a:solidFill>
                  <a:srgbClr val="000000"/>
                </a:solidFill>
                <a:latin typeface="Calibri"/>
                <a:cs typeface="Calibri"/>
              </a:rPr>
              <a:t>focused</a:t>
            </a:r>
            <a:endParaRPr sz="2800">
              <a:latin typeface="Calibri"/>
              <a:cs typeface="Calibri"/>
            </a:endParaRPr>
          </a:p>
          <a:p>
            <a:pPr marL="309880">
              <a:lnSpc>
                <a:spcPts val="3195"/>
              </a:lnSpc>
            </a:pPr>
            <a:r>
              <a:rPr sz="2800" b="0" dirty="0">
                <a:solidFill>
                  <a:srgbClr val="000000"/>
                </a:solidFill>
                <a:latin typeface="Calibri"/>
                <a:cs typeface="Calibri"/>
              </a:rPr>
              <a:t>on</a:t>
            </a:r>
            <a:r>
              <a:rPr sz="2800" b="0" spc="-20" dirty="0">
                <a:solidFill>
                  <a:srgbClr val="000000"/>
                </a:solidFill>
                <a:latin typeface="Calibri"/>
                <a:cs typeface="Calibri"/>
              </a:rPr>
              <a:t> </a:t>
            </a:r>
            <a:r>
              <a:rPr sz="2800" b="0" spc="-10" dirty="0">
                <a:solidFill>
                  <a:srgbClr val="000000"/>
                </a:solidFill>
                <a:latin typeface="Calibri"/>
                <a:cs typeface="Calibri"/>
              </a:rPr>
              <a:t>diversity</a:t>
            </a:r>
            <a:endParaRPr sz="2800">
              <a:latin typeface="Calibri"/>
              <a:cs typeface="Calibri"/>
            </a:endParaRPr>
          </a:p>
        </p:txBody>
      </p:sp>
      <p:sp>
        <p:nvSpPr>
          <p:cNvPr id="7" name="object 7"/>
          <p:cNvSpPr txBox="1"/>
          <p:nvPr/>
        </p:nvSpPr>
        <p:spPr>
          <a:xfrm>
            <a:off x="6402853" y="1150652"/>
            <a:ext cx="5312410" cy="4357370"/>
          </a:xfrm>
          <a:prstGeom prst="rect">
            <a:avLst/>
          </a:prstGeom>
        </p:spPr>
        <p:txBody>
          <a:bodyPr vert="horz" wrap="square" lIns="0" tIns="196850" rIns="0" bIns="0" rtlCol="0">
            <a:spAutoFit/>
          </a:bodyPr>
          <a:lstStyle/>
          <a:p>
            <a:pPr marL="74930">
              <a:lnSpc>
                <a:spcPct val="100000"/>
              </a:lnSpc>
              <a:spcBef>
                <a:spcPts val="1550"/>
              </a:spcBef>
            </a:pPr>
            <a:r>
              <a:rPr sz="3200" b="1" dirty="0">
                <a:solidFill>
                  <a:srgbClr val="548235"/>
                </a:solidFill>
                <a:latin typeface="Calibri"/>
                <a:cs typeface="Calibri"/>
              </a:rPr>
              <a:t>With</a:t>
            </a:r>
            <a:r>
              <a:rPr sz="3200" b="1" spc="-65" dirty="0">
                <a:solidFill>
                  <a:srgbClr val="548235"/>
                </a:solidFill>
                <a:latin typeface="Calibri"/>
                <a:cs typeface="Calibri"/>
              </a:rPr>
              <a:t> </a:t>
            </a:r>
            <a:r>
              <a:rPr sz="3200" b="1" dirty="0">
                <a:solidFill>
                  <a:srgbClr val="548235"/>
                </a:solidFill>
                <a:latin typeface="Calibri"/>
                <a:cs typeface="Calibri"/>
              </a:rPr>
              <a:t>a</a:t>
            </a:r>
            <a:r>
              <a:rPr sz="3200" b="1" spc="-40" dirty="0">
                <a:solidFill>
                  <a:srgbClr val="548235"/>
                </a:solidFill>
                <a:latin typeface="Calibri"/>
                <a:cs typeface="Calibri"/>
              </a:rPr>
              <a:t> </a:t>
            </a:r>
            <a:r>
              <a:rPr sz="3200" b="1" dirty="0">
                <a:solidFill>
                  <a:srgbClr val="548235"/>
                </a:solidFill>
                <a:latin typeface="Calibri"/>
                <a:cs typeface="Calibri"/>
              </a:rPr>
              <a:t>More</a:t>
            </a:r>
            <a:r>
              <a:rPr sz="3200" b="1" spc="-45" dirty="0">
                <a:solidFill>
                  <a:srgbClr val="548235"/>
                </a:solidFill>
                <a:latin typeface="Calibri"/>
                <a:cs typeface="Calibri"/>
              </a:rPr>
              <a:t> </a:t>
            </a:r>
            <a:r>
              <a:rPr sz="3200" b="1" spc="-25" dirty="0">
                <a:solidFill>
                  <a:srgbClr val="548235"/>
                </a:solidFill>
                <a:latin typeface="Calibri"/>
                <a:cs typeface="Calibri"/>
              </a:rPr>
              <a:t>EQUITABLE</a:t>
            </a:r>
            <a:r>
              <a:rPr sz="3200" b="1" spc="-30" dirty="0">
                <a:solidFill>
                  <a:srgbClr val="548235"/>
                </a:solidFill>
                <a:latin typeface="Calibri"/>
                <a:cs typeface="Calibri"/>
              </a:rPr>
              <a:t> </a:t>
            </a:r>
            <a:r>
              <a:rPr sz="3200" b="1" spc="-10" dirty="0">
                <a:solidFill>
                  <a:srgbClr val="548235"/>
                </a:solidFill>
                <a:latin typeface="Calibri"/>
                <a:cs typeface="Calibri"/>
              </a:rPr>
              <a:t>Lens:</a:t>
            </a:r>
            <a:endParaRPr sz="3200">
              <a:latin typeface="Calibri"/>
              <a:cs typeface="Calibri"/>
            </a:endParaRPr>
          </a:p>
          <a:p>
            <a:pPr marL="241300" marR="20320" indent="-228600">
              <a:lnSpc>
                <a:spcPts val="3030"/>
              </a:lnSpc>
              <a:spcBef>
                <a:spcPts val="1639"/>
              </a:spcBef>
              <a:buFont typeface="Arial"/>
              <a:buChar char="•"/>
              <a:tabLst>
                <a:tab pos="241300" algn="l"/>
              </a:tabLst>
            </a:pPr>
            <a:r>
              <a:rPr sz="2800" spc="-10" dirty="0">
                <a:latin typeface="Calibri"/>
                <a:cs typeface="Calibri"/>
              </a:rPr>
              <a:t>Diversity</a:t>
            </a:r>
            <a:r>
              <a:rPr sz="2800" spc="-105" dirty="0">
                <a:latin typeface="Calibri"/>
                <a:cs typeface="Calibri"/>
              </a:rPr>
              <a:t> </a:t>
            </a:r>
            <a:r>
              <a:rPr sz="2800" spc="-10" dirty="0">
                <a:latin typeface="Calibri"/>
                <a:cs typeface="Calibri"/>
              </a:rPr>
              <a:t>committee</a:t>
            </a:r>
            <a:r>
              <a:rPr sz="2800" spc="-120" dirty="0">
                <a:latin typeface="Calibri"/>
                <a:cs typeface="Calibri"/>
              </a:rPr>
              <a:t> </a:t>
            </a:r>
            <a:r>
              <a:rPr sz="2800" dirty="0">
                <a:latin typeface="Calibri"/>
                <a:cs typeface="Calibri"/>
              </a:rPr>
              <a:t>helps</a:t>
            </a:r>
            <a:r>
              <a:rPr sz="2800" spc="-95" dirty="0">
                <a:latin typeface="Calibri"/>
                <a:cs typeface="Calibri"/>
              </a:rPr>
              <a:t> </a:t>
            </a:r>
            <a:r>
              <a:rPr sz="2800" spc="-10" dirty="0">
                <a:latin typeface="Calibri"/>
                <a:cs typeface="Calibri"/>
              </a:rPr>
              <a:t>every committee</a:t>
            </a:r>
            <a:r>
              <a:rPr sz="2800" spc="-60" dirty="0">
                <a:latin typeface="Calibri"/>
                <a:cs typeface="Calibri"/>
              </a:rPr>
              <a:t> </a:t>
            </a:r>
            <a:r>
              <a:rPr sz="2800" dirty="0">
                <a:latin typeface="Calibri"/>
                <a:cs typeface="Calibri"/>
              </a:rPr>
              <a:t>use</a:t>
            </a:r>
            <a:r>
              <a:rPr sz="2800" spc="-45" dirty="0">
                <a:latin typeface="Calibri"/>
                <a:cs typeface="Calibri"/>
              </a:rPr>
              <a:t> </a:t>
            </a:r>
            <a:r>
              <a:rPr sz="2800" dirty="0">
                <a:latin typeface="Calibri"/>
                <a:cs typeface="Calibri"/>
              </a:rPr>
              <a:t>a</a:t>
            </a:r>
            <a:r>
              <a:rPr sz="2800" spc="-55" dirty="0">
                <a:latin typeface="Calibri"/>
                <a:cs typeface="Calibri"/>
              </a:rPr>
              <a:t> </a:t>
            </a:r>
            <a:r>
              <a:rPr sz="2800" dirty="0">
                <a:latin typeface="Calibri"/>
                <a:cs typeface="Calibri"/>
              </a:rPr>
              <a:t>“DEI</a:t>
            </a:r>
            <a:r>
              <a:rPr sz="2800" spc="-70" dirty="0">
                <a:latin typeface="Calibri"/>
                <a:cs typeface="Calibri"/>
              </a:rPr>
              <a:t> </a:t>
            </a:r>
            <a:r>
              <a:rPr sz="2800" dirty="0">
                <a:latin typeface="Calibri"/>
                <a:cs typeface="Calibri"/>
              </a:rPr>
              <a:t>lens”</a:t>
            </a:r>
            <a:r>
              <a:rPr sz="2800" spc="-30" dirty="0">
                <a:latin typeface="Calibri"/>
                <a:cs typeface="Calibri"/>
              </a:rPr>
              <a:t> </a:t>
            </a:r>
            <a:r>
              <a:rPr sz="2800" dirty="0">
                <a:latin typeface="Calibri"/>
                <a:cs typeface="Calibri"/>
              </a:rPr>
              <a:t>in</a:t>
            </a:r>
            <a:r>
              <a:rPr sz="2800" spc="-55" dirty="0">
                <a:latin typeface="Calibri"/>
                <a:cs typeface="Calibri"/>
              </a:rPr>
              <a:t> </a:t>
            </a:r>
            <a:r>
              <a:rPr sz="2800" spc="-10" dirty="0">
                <a:latin typeface="Calibri"/>
                <a:cs typeface="Calibri"/>
              </a:rPr>
              <a:t>their workplans</a:t>
            </a:r>
            <a:endParaRPr sz="2800">
              <a:latin typeface="Calibri"/>
              <a:cs typeface="Calibri"/>
            </a:endParaRPr>
          </a:p>
          <a:p>
            <a:pPr marL="240665" indent="-227965">
              <a:lnSpc>
                <a:spcPts val="2800"/>
              </a:lnSpc>
              <a:buFont typeface="Arial"/>
              <a:buChar char="•"/>
              <a:tabLst>
                <a:tab pos="240665" algn="l"/>
              </a:tabLst>
            </a:pPr>
            <a:r>
              <a:rPr sz="2800" dirty="0">
                <a:latin typeface="Calibri"/>
                <a:cs typeface="Calibri"/>
              </a:rPr>
              <a:t>Measure</a:t>
            </a:r>
            <a:r>
              <a:rPr sz="2800" spc="-90" dirty="0">
                <a:latin typeface="Calibri"/>
                <a:cs typeface="Calibri"/>
              </a:rPr>
              <a:t> </a:t>
            </a:r>
            <a:r>
              <a:rPr sz="2800" dirty="0">
                <a:latin typeface="Calibri"/>
                <a:cs typeface="Calibri"/>
              </a:rPr>
              <a:t>your</a:t>
            </a:r>
            <a:r>
              <a:rPr sz="2800" spc="-90" dirty="0">
                <a:latin typeface="Calibri"/>
                <a:cs typeface="Calibri"/>
              </a:rPr>
              <a:t> </a:t>
            </a:r>
            <a:r>
              <a:rPr sz="2800" spc="-10" dirty="0">
                <a:latin typeface="Calibri"/>
                <a:cs typeface="Calibri"/>
              </a:rPr>
              <a:t>progress</a:t>
            </a:r>
            <a:r>
              <a:rPr sz="2800" spc="-80" dirty="0">
                <a:latin typeface="Calibri"/>
                <a:cs typeface="Calibri"/>
              </a:rPr>
              <a:t> </a:t>
            </a:r>
            <a:r>
              <a:rPr sz="2800" dirty="0">
                <a:latin typeface="Calibri"/>
                <a:cs typeface="Calibri"/>
              </a:rPr>
              <a:t>on</a:t>
            </a:r>
            <a:r>
              <a:rPr sz="2800" spc="-90" dirty="0">
                <a:latin typeface="Calibri"/>
                <a:cs typeface="Calibri"/>
              </a:rPr>
              <a:t> </a:t>
            </a:r>
            <a:r>
              <a:rPr sz="2800" spc="-25" dirty="0">
                <a:latin typeface="Calibri"/>
                <a:cs typeface="Calibri"/>
              </a:rPr>
              <a:t>DEI</a:t>
            </a:r>
            <a:endParaRPr sz="2800">
              <a:latin typeface="Calibri"/>
              <a:cs typeface="Calibri"/>
            </a:endParaRPr>
          </a:p>
          <a:p>
            <a:pPr marL="241300" marR="5080">
              <a:lnSpc>
                <a:spcPts val="3030"/>
              </a:lnSpc>
              <a:spcBef>
                <a:spcPts val="209"/>
              </a:spcBef>
            </a:pPr>
            <a:r>
              <a:rPr sz="2800" spc="-10" dirty="0">
                <a:latin typeface="Calibri"/>
                <a:cs typeface="Calibri"/>
              </a:rPr>
              <a:t>efforts</a:t>
            </a:r>
            <a:r>
              <a:rPr sz="2800" spc="-85" dirty="0">
                <a:latin typeface="Calibri"/>
                <a:cs typeface="Calibri"/>
              </a:rPr>
              <a:t> </a:t>
            </a:r>
            <a:r>
              <a:rPr sz="2800" dirty="0">
                <a:latin typeface="Calibri"/>
                <a:cs typeface="Calibri"/>
              </a:rPr>
              <a:t>–</a:t>
            </a:r>
            <a:r>
              <a:rPr sz="2800" spc="-65" dirty="0">
                <a:latin typeface="Calibri"/>
                <a:cs typeface="Calibri"/>
              </a:rPr>
              <a:t> </a:t>
            </a:r>
            <a:r>
              <a:rPr sz="2800" dirty="0">
                <a:latin typeface="Calibri"/>
                <a:cs typeface="Calibri"/>
              </a:rPr>
              <a:t>both</a:t>
            </a:r>
            <a:r>
              <a:rPr sz="2800" spc="-65" dirty="0">
                <a:latin typeface="Calibri"/>
                <a:cs typeface="Calibri"/>
              </a:rPr>
              <a:t> </a:t>
            </a:r>
            <a:r>
              <a:rPr sz="2800" dirty="0">
                <a:latin typeface="Calibri"/>
                <a:cs typeface="Calibri"/>
              </a:rPr>
              <a:t>in</a:t>
            </a:r>
            <a:r>
              <a:rPr sz="2800" spc="-70" dirty="0">
                <a:latin typeface="Calibri"/>
                <a:cs typeface="Calibri"/>
              </a:rPr>
              <a:t> </a:t>
            </a:r>
            <a:r>
              <a:rPr sz="2800" dirty="0">
                <a:latin typeface="Calibri"/>
                <a:cs typeface="Calibri"/>
              </a:rPr>
              <a:t>headcounts</a:t>
            </a:r>
            <a:r>
              <a:rPr sz="2800" spc="-40" dirty="0">
                <a:latin typeface="Calibri"/>
                <a:cs typeface="Calibri"/>
              </a:rPr>
              <a:t> </a:t>
            </a:r>
            <a:r>
              <a:rPr sz="2800" dirty="0">
                <a:latin typeface="Calibri"/>
                <a:cs typeface="Calibri"/>
              </a:rPr>
              <a:t>and</a:t>
            </a:r>
            <a:r>
              <a:rPr sz="2800" spc="-75" dirty="0">
                <a:latin typeface="Calibri"/>
                <a:cs typeface="Calibri"/>
              </a:rPr>
              <a:t> </a:t>
            </a:r>
            <a:r>
              <a:rPr sz="2800" spc="-25" dirty="0">
                <a:latin typeface="Calibri"/>
                <a:cs typeface="Calibri"/>
              </a:rPr>
              <a:t>in </a:t>
            </a:r>
            <a:r>
              <a:rPr sz="2800" spc="-10" dirty="0">
                <a:latin typeface="Calibri"/>
                <a:cs typeface="Calibri"/>
              </a:rPr>
              <a:t>impacts</a:t>
            </a:r>
            <a:endParaRPr sz="2800">
              <a:latin typeface="Calibri"/>
              <a:cs typeface="Calibri"/>
            </a:endParaRPr>
          </a:p>
          <a:p>
            <a:pPr marL="240665" indent="-227965">
              <a:lnSpc>
                <a:spcPts val="2805"/>
              </a:lnSpc>
              <a:buFont typeface="Arial"/>
              <a:buChar char="•"/>
              <a:tabLst>
                <a:tab pos="240665" algn="l"/>
              </a:tabLst>
            </a:pPr>
            <a:r>
              <a:rPr sz="2800" spc="-10" dirty="0">
                <a:latin typeface="Calibri"/>
                <a:cs typeface="Calibri"/>
              </a:rPr>
              <a:t>Review</a:t>
            </a:r>
            <a:r>
              <a:rPr sz="2800" spc="-125" dirty="0">
                <a:latin typeface="Calibri"/>
                <a:cs typeface="Calibri"/>
              </a:rPr>
              <a:t> </a:t>
            </a:r>
            <a:r>
              <a:rPr sz="2800" dirty="0">
                <a:latin typeface="Calibri"/>
                <a:cs typeface="Calibri"/>
              </a:rPr>
              <a:t>bylaws</a:t>
            </a:r>
            <a:r>
              <a:rPr sz="2800" spc="-100" dirty="0">
                <a:latin typeface="Calibri"/>
                <a:cs typeface="Calibri"/>
              </a:rPr>
              <a:t> </a:t>
            </a:r>
            <a:r>
              <a:rPr sz="2800" dirty="0">
                <a:latin typeface="Calibri"/>
                <a:cs typeface="Calibri"/>
              </a:rPr>
              <a:t>for</a:t>
            </a:r>
            <a:r>
              <a:rPr sz="2800" spc="-120" dirty="0">
                <a:latin typeface="Calibri"/>
                <a:cs typeface="Calibri"/>
              </a:rPr>
              <a:t> </a:t>
            </a:r>
            <a:r>
              <a:rPr sz="2800" spc="-10" dirty="0">
                <a:latin typeface="Calibri"/>
                <a:cs typeface="Calibri"/>
              </a:rPr>
              <a:t>leadership</a:t>
            </a:r>
            <a:endParaRPr sz="2800">
              <a:latin typeface="Calibri"/>
              <a:cs typeface="Calibri"/>
            </a:endParaRPr>
          </a:p>
          <a:p>
            <a:pPr marL="241300" marR="1026160">
              <a:lnSpc>
                <a:spcPts val="3030"/>
              </a:lnSpc>
              <a:spcBef>
                <a:spcPts val="204"/>
              </a:spcBef>
            </a:pPr>
            <a:r>
              <a:rPr sz="2800" spc="-20" dirty="0">
                <a:latin typeface="Calibri"/>
                <a:cs typeface="Calibri"/>
              </a:rPr>
              <a:t>requirements</a:t>
            </a:r>
            <a:r>
              <a:rPr sz="2800" spc="-50" dirty="0">
                <a:latin typeface="Calibri"/>
                <a:cs typeface="Calibri"/>
              </a:rPr>
              <a:t> </a:t>
            </a:r>
            <a:r>
              <a:rPr sz="2800" dirty="0">
                <a:latin typeface="Calibri"/>
                <a:cs typeface="Calibri"/>
              </a:rPr>
              <a:t>that</a:t>
            </a:r>
            <a:r>
              <a:rPr sz="2800" spc="-70" dirty="0">
                <a:latin typeface="Calibri"/>
                <a:cs typeface="Calibri"/>
              </a:rPr>
              <a:t> </a:t>
            </a:r>
            <a:r>
              <a:rPr sz="2800" dirty="0">
                <a:latin typeface="Calibri"/>
                <a:cs typeface="Calibri"/>
              </a:rPr>
              <a:t>may</a:t>
            </a:r>
            <a:r>
              <a:rPr sz="2800" spc="-80" dirty="0">
                <a:latin typeface="Calibri"/>
                <a:cs typeface="Calibri"/>
              </a:rPr>
              <a:t> </a:t>
            </a:r>
            <a:r>
              <a:rPr sz="2800" spc="-10" dirty="0">
                <a:latin typeface="Calibri"/>
                <a:cs typeface="Calibri"/>
              </a:rPr>
              <a:t>limit diversity</a:t>
            </a:r>
            <a:r>
              <a:rPr sz="2800" spc="-60" dirty="0">
                <a:latin typeface="Calibri"/>
                <a:cs typeface="Calibri"/>
              </a:rPr>
              <a:t> </a:t>
            </a:r>
            <a:r>
              <a:rPr sz="2800" dirty="0">
                <a:latin typeface="Calibri"/>
                <a:cs typeface="Calibri"/>
              </a:rPr>
              <a:t>in</a:t>
            </a:r>
            <a:r>
              <a:rPr sz="2800" spc="-65" dirty="0">
                <a:latin typeface="Calibri"/>
                <a:cs typeface="Calibri"/>
              </a:rPr>
              <a:t> </a:t>
            </a:r>
            <a:r>
              <a:rPr sz="2800" spc="-10" dirty="0">
                <a:latin typeface="Calibri"/>
                <a:cs typeface="Calibri"/>
              </a:rPr>
              <a:t>leadership</a:t>
            </a:r>
            <a:endParaRPr sz="2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86285" cy="6858000"/>
            <a:chOff x="0" y="0"/>
            <a:chExt cx="12186285" cy="6858000"/>
          </a:xfrm>
        </p:grpSpPr>
        <p:sp>
          <p:nvSpPr>
            <p:cNvPr id="3" name="object 3"/>
            <p:cNvSpPr/>
            <p:nvPr/>
          </p:nvSpPr>
          <p:spPr>
            <a:xfrm>
              <a:off x="0" y="0"/>
              <a:ext cx="6096000" cy="5930265"/>
            </a:xfrm>
            <a:custGeom>
              <a:avLst/>
              <a:gdLst/>
              <a:ahLst/>
              <a:cxnLst/>
              <a:rect l="l" t="t" r="r" b="b"/>
              <a:pathLst>
                <a:path w="6096000" h="5930265">
                  <a:moveTo>
                    <a:pt x="6096000" y="0"/>
                  </a:moveTo>
                  <a:lnTo>
                    <a:pt x="0" y="0"/>
                  </a:lnTo>
                  <a:lnTo>
                    <a:pt x="0" y="5929884"/>
                  </a:lnTo>
                  <a:lnTo>
                    <a:pt x="6096000" y="5929884"/>
                  </a:lnTo>
                  <a:lnTo>
                    <a:pt x="6096000" y="0"/>
                  </a:lnTo>
                  <a:close/>
                </a:path>
              </a:pathLst>
            </a:custGeom>
            <a:solidFill>
              <a:srgbClr val="003C71"/>
            </a:solidFill>
          </p:spPr>
          <p:txBody>
            <a:bodyPr wrap="square" lIns="0" tIns="0" rIns="0" bIns="0" rtlCol="0"/>
            <a:lstStyle/>
            <a:p>
              <a:endParaRPr/>
            </a:p>
          </p:txBody>
        </p:sp>
        <p:pic>
          <p:nvPicPr>
            <p:cNvPr id="4" name="object 4"/>
            <p:cNvPicPr/>
            <p:nvPr/>
          </p:nvPicPr>
          <p:blipFill>
            <a:blip r:embed="rId2" cstate="print"/>
            <a:stretch>
              <a:fillRect/>
            </a:stretch>
          </p:blipFill>
          <p:spPr>
            <a:xfrm>
              <a:off x="592836" y="1804416"/>
              <a:ext cx="5108447" cy="1504187"/>
            </a:xfrm>
            <a:prstGeom prst="rect">
              <a:avLst/>
            </a:prstGeom>
          </p:spPr>
        </p:pic>
        <p:pic>
          <p:nvPicPr>
            <p:cNvPr id="5" name="object 5"/>
            <p:cNvPicPr/>
            <p:nvPr/>
          </p:nvPicPr>
          <p:blipFill>
            <a:blip r:embed="rId3" cstate="print"/>
            <a:stretch>
              <a:fillRect/>
            </a:stretch>
          </p:blipFill>
          <p:spPr>
            <a:xfrm>
              <a:off x="755904" y="2545079"/>
              <a:ext cx="4779263" cy="1504187"/>
            </a:xfrm>
            <a:prstGeom prst="rect">
              <a:avLst/>
            </a:prstGeom>
          </p:spPr>
        </p:pic>
        <p:pic>
          <p:nvPicPr>
            <p:cNvPr id="6" name="object 6"/>
            <p:cNvPicPr/>
            <p:nvPr/>
          </p:nvPicPr>
          <p:blipFill>
            <a:blip r:embed="rId4" cstate="print"/>
            <a:stretch>
              <a:fillRect/>
            </a:stretch>
          </p:blipFill>
          <p:spPr>
            <a:xfrm>
              <a:off x="1231391" y="3285744"/>
              <a:ext cx="3674363" cy="1504187"/>
            </a:xfrm>
            <a:prstGeom prst="rect">
              <a:avLst/>
            </a:prstGeom>
          </p:spPr>
        </p:pic>
      </p:grpSp>
      <p:sp>
        <p:nvSpPr>
          <p:cNvPr id="8" name="object 8"/>
          <p:cNvSpPr txBox="1"/>
          <p:nvPr/>
        </p:nvSpPr>
        <p:spPr>
          <a:xfrm>
            <a:off x="6704202" y="914400"/>
            <a:ext cx="5009450" cy="2782813"/>
          </a:xfrm>
          <a:prstGeom prst="rect">
            <a:avLst/>
          </a:prstGeom>
        </p:spPr>
        <p:txBody>
          <a:bodyPr vert="horz" wrap="square" lIns="0" tIns="12700" rIns="0" bIns="0" rtlCol="0">
            <a:spAutoFit/>
          </a:bodyPr>
          <a:lstStyle/>
          <a:p>
            <a:pPr marL="12065" marR="5080" algn="ctr">
              <a:lnSpc>
                <a:spcPct val="100000"/>
              </a:lnSpc>
              <a:spcBef>
                <a:spcPts val="100"/>
              </a:spcBef>
            </a:pPr>
            <a:r>
              <a:rPr sz="3600" dirty="0">
                <a:latin typeface="Calibri"/>
                <a:cs typeface="Calibri"/>
              </a:rPr>
              <a:t>How</a:t>
            </a:r>
            <a:r>
              <a:rPr sz="3600" spc="-55" dirty="0">
                <a:latin typeface="Calibri"/>
                <a:cs typeface="Calibri"/>
              </a:rPr>
              <a:t> </a:t>
            </a:r>
            <a:r>
              <a:rPr sz="3600" dirty="0">
                <a:latin typeface="Calibri"/>
                <a:cs typeface="Calibri"/>
              </a:rPr>
              <a:t>would</a:t>
            </a:r>
            <a:r>
              <a:rPr sz="3600" spc="-55" dirty="0">
                <a:latin typeface="Calibri"/>
                <a:cs typeface="Calibri"/>
              </a:rPr>
              <a:t> </a:t>
            </a:r>
            <a:r>
              <a:rPr sz="3600" dirty="0">
                <a:latin typeface="Calibri"/>
                <a:cs typeface="Calibri"/>
              </a:rPr>
              <a:t>you</a:t>
            </a:r>
            <a:r>
              <a:rPr sz="3600" spc="-65" dirty="0">
                <a:latin typeface="Calibri"/>
                <a:cs typeface="Calibri"/>
              </a:rPr>
              <a:t> </a:t>
            </a:r>
            <a:r>
              <a:rPr sz="3600" dirty="0">
                <a:latin typeface="Calibri"/>
                <a:cs typeface="Calibri"/>
              </a:rPr>
              <a:t>refine</a:t>
            </a:r>
            <a:r>
              <a:rPr sz="3600" spc="-75" dirty="0">
                <a:latin typeface="Calibri"/>
                <a:cs typeface="Calibri"/>
              </a:rPr>
              <a:t> </a:t>
            </a:r>
            <a:r>
              <a:rPr sz="3600" spc="-25" dirty="0">
                <a:latin typeface="Calibri"/>
                <a:cs typeface="Calibri"/>
              </a:rPr>
              <a:t>or </a:t>
            </a:r>
            <a:r>
              <a:rPr sz="3600" spc="-10" dirty="0">
                <a:latin typeface="Calibri"/>
                <a:cs typeface="Calibri"/>
              </a:rPr>
              <a:t>revolutionize</a:t>
            </a:r>
            <a:r>
              <a:rPr sz="3600" spc="-120" dirty="0">
                <a:latin typeface="Calibri"/>
                <a:cs typeface="Calibri"/>
              </a:rPr>
              <a:t> </a:t>
            </a:r>
            <a:r>
              <a:rPr sz="3600" spc="-10" dirty="0">
                <a:latin typeface="Calibri"/>
                <a:cs typeface="Calibri"/>
              </a:rPr>
              <a:t>PTA’s </a:t>
            </a:r>
            <a:r>
              <a:rPr sz="3600" dirty="0">
                <a:latin typeface="Calibri"/>
                <a:cs typeface="Calibri"/>
              </a:rPr>
              <a:t>governance</a:t>
            </a:r>
            <a:r>
              <a:rPr sz="3600" spc="-135" dirty="0">
                <a:latin typeface="Calibri"/>
                <a:cs typeface="Calibri"/>
              </a:rPr>
              <a:t> </a:t>
            </a:r>
            <a:r>
              <a:rPr sz="3600" spc="-10" dirty="0">
                <a:latin typeface="Calibri"/>
                <a:cs typeface="Calibri"/>
              </a:rPr>
              <a:t>structures </a:t>
            </a:r>
            <a:r>
              <a:rPr sz="3600" dirty="0">
                <a:latin typeface="Calibri"/>
                <a:cs typeface="Calibri"/>
              </a:rPr>
              <a:t>to</a:t>
            </a:r>
            <a:r>
              <a:rPr sz="3600" spc="-55" dirty="0">
                <a:latin typeface="Calibri"/>
                <a:cs typeface="Calibri"/>
              </a:rPr>
              <a:t> </a:t>
            </a:r>
            <a:r>
              <a:rPr sz="3600" dirty="0">
                <a:latin typeface="Calibri"/>
                <a:cs typeface="Calibri"/>
              </a:rPr>
              <a:t>advance</a:t>
            </a:r>
            <a:r>
              <a:rPr sz="3600" spc="-80" dirty="0">
                <a:latin typeface="Calibri"/>
                <a:cs typeface="Calibri"/>
              </a:rPr>
              <a:t> </a:t>
            </a:r>
            <a:r>
              <a:rPr sz="3600" spc="-10" dirty="0">
                <a:latin typeface="Calibri"/>
                <a:cs typeface="Calibri"/>
              </a:rPr>
              <a:t>diversity, </a:t>
            </a:r>
            <a:r>
              <a:rPr sz="3600" spc="-20" dirty="0">
                <a:latin typeface="Calibri"/>
                <a:cs typeface="Calibri"/>
              </a:rPr>
              <a:t>equity,</a:t>
            </a:r>
            <a:r>
              <a:rPr sz="3600" spc="-100" dirty="0">
                <a:latin typeface="Calibri"/>
                <a:cs typeface="Calibri"/>
              </a:rPr>
              <a:t> </a:t>
            </a:r>
            <a:r>
              <a:rPr sz="3600" dirty="0">
                <a:latin typeface="Calibri"/>
                <a:cs typeface="Calibri"/>
              </a:rPr>
              <a:t>and</a:t>
            </a:r>
            <a:r>
              <a:rPr sz="3600" spc="-80" dirty="0">
                <a:latin typeface="Calibri"/>
                <a:cs typeface="Calibri"/>
              </a:rPr>
              <a:t> </a:t>
            </a:r>
            <a:r>
              <a:rPr sz="3600" spc="-10" dirty="0">
                <a:latin typeface="Calibri"/>
                <a:cs typeface="Calibri"/>
              </a:rPr>
              <a:t>inclusion?</a:t>
            </a:r>
            <a:endParaRPr sz="3600" dirty="0">
              <a:latin typeface="Calibri"/>
              <a:cs typeface="Calibri"/>
            </a:endParaRPr>
          </a:p>
        </p:txBody>
      </p:sp>
      <p:sp>
        <p:nvSpPr>
          <p:cNvPr id="9" name="object 9"/>
          <p:cNvSpPr txBox="1"/>
          <p:nvPr/>
        </p:nvSpPr>
        <p:spPr>
          <a:xfrm>
            <a:off x="1002919" y="1963926"/>
            <a:ext cx="4088765" cy="2329815"/>
          </a:xfrm>
          <a:prstGeom prst="rect">
            <a:avLst/>
          </a:prstGeom>
        </p:spPr>
        <p:txBody>
          <a:bodyPr vert="horz" wrap="square" lIns="0" tIns="106045" rIns="0" bIns="0" rtlCol="0">
            <a:spAutoFit/>
          </a:bodyPr>
          <a:lstStyle/>
          <a:p>
            <a:pPr marL="12700" marR="5080" algn="ctr">
              <a:lnSpc>
                <a:spcPts val="5830"/>
              </a:lnSpc>
              <a:spcBef>
                <a:spcPts val="835"/>
              </a:spcBef>
            </a:pPr>
            <a:r>
              <a:rPr sz="5400" b="1" spc="-30" dirty="0">
                <a:solidFill>
                  <a:srgbClr val="FFFFFF"/>
                </a:solidFill>
                <a:latin typeface="Calibri"/>
                <a:cs typeface="Calibri"/>
              </a:rPr>
              <a:t>OVERCOMING </a:t>
            </a:r>
            <a:r>
              <a:rPr sz="5400" b="1" spc="-10" dirty="0">
                <a:solidFill>
                  <a:srgbClr val="FFFFFF"/>
                </a:solidFill>
                <a:latin typeface="Calibri"/>
                <a:cs typeface="Calibri"/>
              </a:rPr>
              <a:t>STRUCTURAL BARRIERS</a:t>
            </a:r>
            <a:endParaRPr sz="54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26463" y="0"/>
            <a:ext cx="9378694" cy="1251203"/>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474345">
              <a:lnSpc>
                <a:spcPct val="100000"/>
              </a:lnSpc>
              <a:spcBef>
                <a:spcPts val="100"/>
              </a:spcBef>
            </a:pPr>
            <a:r>
              <a:rPr sz="5400" spc="-25" dirty="0">
                <a:solidFill>
                  <a:srgbClr val="FFFFFF"/>
                </a:solidFill>
              </a:rPr>
              <a:t>EQUITY</a:t>
            </a:r>
            <a:r>
              <a:rPr sz="5400" spc="-200" dirty="0">
                <a:solidFill>
                  <a:srgbClr val="FFFFFF"/>
                </a:solidFill>
              </a:rPr>
              <a:t> </a:t>
            </a:r>
            <a:r>
              <a:rPr sz="5400" dirty="0">
                <a:solidFill>
                  <a:srgbClr val="FFFFFF"/>
                </a:solidFill>
              </a:rPr>
              <a:t>IN</a:t>
            </a:r>
            <a:r>
              <a:rPr sz="5400" spc="-155" dirty="0">
                <a:solidFill>
                  <a:srgbClr val="FFFFFF"/>
                </a:solidFill>
              </a:rPr>
              <a:t> </a:t>
            </a:r>
            <a:r>
              <a:rPr sz="5400" spc="-175" dirty="0">
                <a:solidFill>
                  <a:srgbClr val="FFFFFF"/>
                </a:solidFill>
              </a:rPr>
              <a:t>PTA</a:t>
            </a:r>
            <a:r>
              <a:rPr sz="5400" spc="-130" dirty="0">
                <a:solidFill>
                  <a:srgbClr val="FFFFFF"/>
                </a:solidFill>
              </a:rPr>
              <a:t> </a:t>
            </a:r>
            <a:r>
              <a:rPr sz="5400" spc="-55" dirty="0">
                <a:solidFill>
                  <a:srgbClr val="FFFFFF"/>
                </a:solidFill>
              </a:rPr>
              <a:t>PROGRAMMING</a:t>
            </a:r>
            <a:endParaRPr sz="5400"/>
          </a:p>
        </p:txBody>
      </p:sp>
      <p:pic>
        <p:nvPicPr>
          <p:cNvPr id="4" name="object 4"/>
          <p:cNvPicPr/>
          <p:nvPr/>
        </p:nvPicPr>
        <p:blipFill>
          <a:blip r:embed="rId3" cstate="print"/>
          <a:stretch>
            <a:fillRect/>
          </a:stretch>
        </p:blipFill>
        <p:spPr>
          <a:xfrm>
            <a:off x="2130551" y="1688592"/>
            <a:ext cx="7930895" cy="34808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42388" y="35052"/>
            <a:ext cx="7487920" cy="1504315"/>
            <a:chOff x="2342388" y="35052"/>
            <a:chExt cx="7487920" cy="1504315"/>
          </a:xfrm>
        </p:grpSpPr>
        <p:pic>
          <p:nvPicPr>
            <p:cNvPr id="3" name="object 3"/>
            <p:cNvPicPr/>
            <p:nvPr/>
          </p:nvPicPr>
          <p:blipFill>
            <a:blip r:embed="rId2" cstate="print"/>
            <a:stretch>
              <a:fillRect/>
            </a:stretch>
          </p:blipFill>
          <p:spPr>
            <a:xfrm>
              <a:off x="2342388" y="35052"/>
              <a:ext cx="4116323" cy="1504187"/>
            </a:xfrm>
            <a:prstGeom prst="rect">
              <a:avLst/>
            </a:prstGeom>
          </p:spPr>
        </p:pic>
        <p:pic>
          <p:nvPicPr>
            <p:cNvPr id="4" name="object 4"/>
            <p:cNvPicPr/>
            <p:nvPr/>
          </p:nvPicPr>
          <p:blipFill>
            <a:blip r:embed="rId3" cstate="print"/>
            <a:stretch>
              <a:fillRect/>
            </a:stretch>
          </p:blipFill>
          <p:spPr>
            <a:xfrm>
              <a:off x="5571744" y="35052"/>
              <a:ext cx="4258055" cy="1504187"/>
            </a:xfrm>
            <a:prstGeom prst="rect">
              <a:avLst/>
            </a:prstGeom>
          </p:spPr>
        </p:pic>
      </p:grpSp>
      <p:sp>
        <p:nvSpPr>
          <p:cNvPr id="5" name="object 5"/>
          <p:cNvSpPr txBox="1">
            <a:spLocks noGrp="1"/>
          </p:cNvSpPr>
          <p:nvPr>
            <p:ph type="title"/>
          </p:nvPr>
        </p:nvSpPr>
        <p:spPr>
          <a:xfrm>
            <a:off x="2752089" y="195326"/>
            <a:ext cx="6624955" cy="848360"/>
          </a:xfrm>
          <a:prstGeom prst="rect">
            <a:avLst/>
          </a:prstGeom>
        </p:spPr>
        <p:txBody>
          <a:bodyPr vert="horz" wrap="square" lIns="0" tIns="12700" rIns="0" bIns="0" rtlCol="0">
            <a:spAutoFit/>
          </a:bodyPr>
          <a:lstStyle/>
          <a:p>
            <a:pPr marL="12700">
              <a:lnSpc>
                <a:spcPct val="100000"/>
              </a:lnSpc>
              <a:spcBef>
                <a:spcPts val="100"/>
              </a:spcBef>
            </a:pPr>
            <a:r>
              <a:rPr sz="5400" b="0" spc="-30" dirty="0">
                <a:solidFill>
                  <a:srgbClr val="2F5597"/>
                </a:solidFill>
                <a:latin typeface="Calibri"/>
                <a:cs typeface="Calibri"/>
              </a:rPr>
              <a:t>EQUITABLE</a:t>
            </a:r>
            <a:r>
              <a:rPr sz="5400" b="0" spc="-240" dirty="0">
                <a:solidFill>
                  <a:srgbClr val="2F5597"/>
                </a:solidFill>
                <a:latin typeface="Calibri"/>
                <a:cs typeface="Calibri"/>
              </a:rPr>
              <a:t> </a:t>
            </a:r>
            <a:r>
              <a:rPr sz="5400" b="1" spc="-10" dirty="0">
                <a:solidFill>
                  <a:srgbClr val="2F5597"/>
                </a:solidFill>
                <a:latin typeface="Calibri"/>
                <a:cs typeface="Calibri"/>
              </a:rPr>
              <a:t>PROGRAMS</a:t>
            </a:r>
            <a:endParaRPr sz="5400">
              <a:latin typeface="Calibri"/>
              <a:cs typeface="Calibri"/>
            </a:endParaRPr>
          </a:p>
        </p:txBody>
      </p:sp>
      <p:sp>
        <p:nvSpPr>
          <p:cNvPr id="6" name="object 6"/>
          <p:cNvSpPr txBox="1"/>
          <p:nvPr/>
        </p:nvSpPr>
        <p:spPr>
          <a:xfrm>
            <a:off x="627380" y="1239129"/>
            <a:ext cx="4582160" cy="2905760"/>
          </a:xfrm>
          <a:prstGeom prst="rect">
            <a:avLst/>
          </a:prstGeom>
        </p:spPr>
        <p:txBody>
          <a:bodyPr vert="horz" wrap="square" lIns="0" tIns="250825" rIns="0" bIns="0" rtlCol="0">
            <a:spAutoFit/>
          </a:bodyPr>
          <a:lstStyle/>
          <a:p>
            <a:pPr marL="12700">
              <a:lnSpc>
                <a:spcPct val="100000"/>
              </a:lnSpc>
              <a:spcBef>
                <a:spcPts val="1975"/>
              </a:spcBef>
            </a:pPr>
            <a:r>
              <a:rPr sz="3000" b="1" dirty="0">
                <a:solidFill>
                  <a:srgbClr val="548235"/>
                </a:solidFill>
                <a:latin typeface="Calibri"/>
                <a:cs typeface="Calibri"/>
              </a:rPr>
              <a:t>GENERAL</a:t>
            </a:r>
            <a:r>
              <a:rPr sz="3000" b="1" spc="-40" dirty="0">
                <a:solidFill>
                  <a:srgbClr val="548235"/>
                </a:solidFill>
                <a:latin typeface="Calibri"/>
                <a:cs typeface="Calibri"/>
              </a:rPr>
              <a:t> </a:t>
            </a:r>
            <a:r>
              <a:rPr sz="3000" b="1" spc="-10" dirty="0">
                <a:solidFill>
                  <a:srgbClr val="548235"/>
                </a:solidFill>
                <a:latin typeface="Calibri"/>
                <a:cs typeface="Calibri"/>
              </a:rPr>
              <a:t>Approach:</a:t>
            </a:r>
            <a:endParaRPr sz="3000">
              <a:latin typeface="Calibri"/>
              <a:cs typeface="Calibri"/>
            </a:endParaRPr>
          </a:p>
          <a:p>
            <a:pPr marL="241300" marR="5080" indent="-228600">
              <a:lnSpc>
                <a:spcPts val="3030"/>
              </a:lnSpc>
              <a:spcBef>
                <a:spcPts val="2120"/>
              </a:spcBef>
              <a:buFont typeface="Arial"/>
              <a:buChar char="•"/>
              <a:tabLst>
                <a:tab pos="241300" algn="l"/>
              </a:tabLst>
            </a:pPr>
            <a:r>
              <a:rPr sz="2800" spc="-10" dirty="0">
                <a:latin typeface="Calibri"/>
                <a:cs typeface="Calibri"/>
              </a:rPr>
              <a:t>Program</a:t>
            </a:r>
            <a:r>
              <a:rPr sz="2800" spc="-120" dirty="0">
                <a:latin typeface="Calibri"/>
                <a:cs typeface="Calibri"/>
              </a:rPr>
              <a:t> </a:t>
            </a:r>
            <a:r>
              <a:rPr sz="2800" spc="-10" dirty="0">
                <a:latin typeface="Calibri"/>
                <a:cs typeface="Calibri"/>
              </a:rPr>
              <a:t>Committee</a:t>
            </a:r>
            <a:r>
              <a:rPr sz="2800" spc="-130" dirty="0">
                <a:latin typeface="Calibri"/>
                <a:cs typeface="Calibri"/>
              </a:rPr>
              <a:t> </a:t>
            </a:r>
            <a:r>
              <a:rPr sz="2800" dirty="0">
                <a:latin typeface="Calibri"/>
                <a:cs typeface="Calibri"/>
              </a:rPr>
              <a:t>hosts</a:t>
            </a:r>
            <a:r>
              <a:rPr sz="2800" spc="-100" dirty="0">
                <a:latin typeface="Calibri"/>
                <a:cs typeface="Calibri"/>
              </a:rPr>
              <a:t> </a:t>
            </a:r>
            <a:r>
              <a:rPr sz="2800" spc="-25" dirty="0">
                <a:latin typeface="Calibri"/>
                <a:cs typeface="Calibri"/>
              </a:rPr>
              <a:t>the </a:t>
            </a:r>
            <a:r>
              <a:rPr sz="2800" dirty="0">
                <a:latin typeface="Calibri"/>
                <a:cs typeface="Calibri"/>
              </a:rPr>
              <a:t>same</a:t>
            </a:r>
            <a:r>
              <a:rPr sz="2800" spc="-114" dirty="0">
                <a:latin typeface="Calibri"/>
                <a:cs typeface="Calibri"/>
              </a:rPr>
              <a:t> </a:t>
            </a:r>
            <a:r>
              <a:rPr sz="2800" spc="-10" dirty="0">
                <a:latin typeface="Calibri"/>
                <a:cs typeface="Calibri"/>
              </a:rPr>
              <a:t>program(s)</a:t>
            </a:r>
            <a:r>
              <a:rPr sz="2800" spc="-90" dirty="0">
                <a:latin typeface="Calibri"/>
                <a:cs typeface="Calibri"/>
              </a:rPr>
              <a:t> </a:t>
            </a:r>
            <a:r>
              <a:rPr sz="2800" spc="-10" dirty="0">
                <a:latin typeface="Calibri"/>
                <a:cs typeface="Calibri"/>
              </a:rPr>
              <a:t>annually</a:t>
            </a:r>
            <a:endParaRPr sz="2800">
              <a:latin typeface="Calibri"/>
              <a:cs typeface="Calibri"/>
            </a:endParaRPr>
          </a:p>
          <a:p>
            <a:pPr marL="240665" indent="-227965">
              <a:lnSpc>
                <a:spcPts val="2805"/>
              </a:lnSpc>
              <a:buFont typeface="Arial"/>
              <a:buChar char="•"/>
              <a:tabLst>
                <a:tab pos="240665" algn="l"/>
              </a:tabLst>
            </a:pPr>
            <a:r>
              <a:rPr sz="2800" dirty="0">
                <a:latin typeface="Calibri"/>
                <a:cs typeface="Calibri"/>
              </a:rPr>
              <a:t>Family</a:t>
            </a:r>
            <a:r>
              <a:rPr sz="2800" spc="-155" dirty="0">
                <a:latin typeface="Calibri"/>
                <a:cs typeface="Calibri"/>
              </a:rPr>
              <a:t> </a:t>
            </a:r>
            <a:r>
              <a:rPr sz="2800" dirty="0">
                <a:latin typeface="Calibri"/>
                <a:cs typeface="Calibri"/>
              </a:rPr>
              <a:t>Reading</a:t>
            </a:r>
            <a:r>
              <a:rPr sz="2800" spc="-155" dirty="0">
                <a:latin typeface="Calibri"/>
                <a:cs typeface="Calibri"/>
              </a:rPr>
              <a:t> </a:t>
            </a:r>
            <a:r>
              <a:rPr sz="2800" spc="-20" dirty="0">
                <a:latin typeface="Calibri"/>
                <a:cs typeface="Calibri"/>
              </a:rPr>
              <a:t>Night</a:t>
            </a:r>
            <a:endParaRPr sz="2800">
              <a:latin typeface="Calibri"/>
              <a:cs typeface="Calibri"/>
            </a:endParaRPr>
          </a:p>
          <a:p>
            <a:pPr marL="241300" marR="69850" indent="-228600">
              <a:lnSpc>
                <a:spcPts val="3030"/>
              </a:lnSpc>
              <a:spcBef>
                <a:spcPts val="209"/>
              </a:spcBef>
              <a:buFont typeface="Arial"/>
              <a:buChar char="•"/>
              <a:tabLst>
                <a:tab pos="241300" algn="l"/>
              </a:tabLst>
            </a:pPr>
            <a:r>
              <a:rPr sz="2800" spc="-10" dirty="0">
                <a:latin typeface="Calibri"/>
                <a:cs typeface="Calibri"/>
              </a:rPr>
              <a:t>Program</a:t>
            </a:r>
            <a:r>
              <a:rPr sz="2800" spc="-100" dirty="0">
                <a:latin typeface="Calibri"/>
                <a:cs typeface="Calibri"/>
              </a:rPr>
              <a:t> </a:t>
            </a:r>
            <a:r>
              <a:rPr sz="2800" spc="-35" dirty="0">
                <a:latin typeface="Calibri"/>
                <a:cs typeface="Calibri"/>
              </a:rPr>
              <a:t>Topic:</a:t>
            </a:r>
            <a:r>
              <a:rPr sz="2800" spc="-100" dirty="0">
                <a:latin typeface="Calibri"/>
                <a:cs typeface="Calibri"/>
              </a:rPr>
              <a:t> </a:t>
            </a:r>
            <a:r>
              <a:rPr sz="2800" dirty="0">
                <a:latin typeface="Calibri"/>
                <a:cs typeface="Calibri"/>
              </a:rPr>
              <a:t>Tips</a:t>
            </a:r>
            <a:r>
              <a:rPr sz="2800" spc="-90" dirty="0">
                <a:latin typeface="Calibri"/>
                <a:cs typeface="Calibri"/>
              </a:rPr>
              <a:t> </a:t>
            </a:r>
            <a:r>
              <a:rPr sz="2800" dirty="0">
                <a:latin typeface="Calibri"/>
                <a:cs typeface="Calibri"/>
              </a:rPr>
              <a:t>for</a:t>
            </a:r>
            <a:r>
              <a:rPr sz="2800" spc="-110" dirty="0">
                <a:latin typeface="Calibri"/>
                <a:cs typeface="Calibri"/>
              </a:rPr>
              <a:t> </a:t>
            </a:r>
            <a:r>
              <a:rPr sz="2800" spc="-10" dirty="0">
                <a:latin typeface="Calibri"/>
                <a:cs typeface="Calibri"/>
              </a:rPr>
              <a:t>Beach Week!</a:t>
            </a:r>
            <a:endParaRPr sz="2800">
              <a:latin typeface="Calibri"/>
              <a:cs typeface="Calibri"/>
            </a:endParaRPr>
          </a:p>
        </p:txBody>
      </p:sp>
      <p:sp>
        <p:nvSpPr>
          <p:cNvPr id="7" name="object 7"/>
          <p:cNvSpPr txBox="1">
            <a:spLocks noGrp="1"/>
          </p:cNvSpPr>
          <p:nvPr>
            <p:ph sz="half" idx="3"/>
          </p:nvPr>
        </p:nvSpPr>
        <p:spPr>
          <a:prstGeom prst="rect">
            <a:avLst/>
          </a:prstGeom>
        </p:spPr>
        <p:txBody>
          <a:bodyPr vert="horz" wrap="square" lIns="0" tIns="209550" rIns="0" bIns="0" rtlCol="0">
            <a:spAutoFit/>
          </a:bodyPr>
          <a:lstStyle/>
          <a:p>
            <a:pPr>
              <a:lnSpc>
                <a:spcPct val="100000"/>
              </a:lnSpc>
              <a:spcBef>
                <a:spcPts val="1650"/>
              </a:spcBef>
            </a:pPr>
            <a:r>
              <a:rPr dirty="0"/>
              <a:t>With</a:t>
            </a:r>
            <a:r>
              <a:rPr spc="-65" dirty="0"/>
              <a:t> </a:t>
            </a:r>
            <a:r>
              <a:rPr dirty="0"/>
              <a:t>a</a:t>
            </a:r>
            <a:r>
              <a:rPr spc="-40" dirty="0"/>
              <a:t> </a:t>
            </a:r>
            <a:r>
              <a:rPr dirty="0"/>
              <a:t>More</a:t>
            </a:r>
            <a:r>
              <a:rPr spc="-45" dirty="0"/>
              <a:t> </a:t>
            </a:r>
            <a:r>
              <a:rPr spc="-25" dirty="0"/>
              <a:t>EQUITABLE</a:t>
            </a:r>
            <a:r>
              <a:rPr spc="-30" dirty="0"/>
              <a:t> </a:t>
            </a:r>
            <a:r>
              <a:rPr spc="-10" dirty="0"/>
              <a:t>Lens:</a:t>
            </a:r>
          </a:p>
          <a:p>
            <a:pPr marL="431800" marR="5080" indent="-228600">
              <a:lnSpc>
                <a:spcPts val="3030"/>
              </a:lnSpc>
              <a:spcBef>
                <a:spcPts val="1725"/>
              </a:spcBef>
              <a:buFont typeface="Arial"/>
              <a:buChar char="•"/>
              <a:tabLst>
                <a:tab pos="432434" algn="l"/>
              </a:tabLst>
            </a:pPr>
            <a:r>
              <a:rPr sz="2800" b="0" dirty="0">
                <a:solidFill>
                  <a:srgbClr val="000000"/>
                </a:solidFill>
                <a:latin typeface="Calibri"/>
                <a:cs typeface="Calibri"/>
              </a:rPr>
              <a:t>Family</a:t>
            </a:r>
            <a:r>
              <a:rPr sz="2800" b="0" spc="-114" dirty="0">
                <a:solidFill>
                  <a:srgbClr val="000000"/>
                </a:solidFill>
                <a:latin typeface="Calibri"/>
                <a:cs typeface="Calibri"/>
              </a:rPr>
              <a:t> </a:t>
            </a:r>
            <a:r>
              <a:rPr sz="2800" b="0" dirty="0">
                <a:solidFill>
                  <a:srgbClr val="000000"/>
                </a:solidFill>
                <a:latin typeface="Calibri"/>
                <a:cs typeface="Calibri"/>
              </a:rPr>
              <a:t>Reading</a:t>
            </a:r>
            <a:r>
              <a:rPr sz="2800" b="0" spc="-110" dirty="0">
                <a:solidFill>
                  <a:srgbClr val="000000"/>
                </a:solidFill>
                <a:latin typeface="Calibri"/>
                <a:cs typeface="Calibri"/>
              </a:rPr>
              <a:t> </a:t>
            </a:r>
            <a:r>
              <a:rPr sz="2800" b="0" dirty="0">
                <a:solidFill>
                  <a:srgbClr val="000000"/>
                </a:solidFill>
                <a:latin typeface="Calibri"/>
                <a:cs typeface="Calibri"/>
              </a:rPr>
              <a:t>Night</a:t>
            </a:r>
            <a:r>
              <a:rPr sz="2800" b="0" spc="-100" dirty="0">
                <a:solidFill>
                  <a:srgbClr val="000000"/>
                </a:solidFill>
                <a:latin typeface="Calibri"/>
                <a:cs typeface="Calibri"/>
              </a:rPr>
              <a:t> </a:t>
            </a:r>
            <a:r>
              <a:rPr sz="2800" b="0" dirty="0">
                <a:solidFill>
                  <a:srgbClr val="000000"/>
                </a:solidFill>
                <a:latin typeface="Calibri"/>
                <a:cs typeface="Calibri"/>
              </a:rPr>
              <a:t>with</a:t>
            </a:r>
            <a:r>
              <a:rPr sz="2800" b="0" spc="-110" dirty="0">
                <a:solidFill>
                  <a:srgbClr val="000000"/>
                </a:solidFill>
                <a:latin typeface="Calibri"/>
                <a:cs typeface="Calibri"/>
              </a:rPr>
              <a:t> </a:t>
            </a:r>
            <a:r>
              <a:rPr sz="2800" b="0" spc="-10" dirty="0">
                <a:solidFill>
                  <a:srgbClr val="000000"/>
                </a:solidFill>
                <a:latin typeface="Calibri"/>
                <a:cs typeface="Calibri"/>
              </a:rPr>
              <a:t>active </a:t>
            </a:r>
            <a:r>
              <a:rPr sz="2800" b="0" dirty="0">
                <a:solidFill>
                  <a:srgbClr val="000000"/>
                </a:solidFill>
                <a:latin typeface="Calibri"/>
                <a:cs typeface="Calibri"/>
              </a:rPr>
              <a:t>parent</a:t>
            </a:r>
            <a:r>
              <a:rPr sz="2800" b="0" spc="-105" dirty="0">
                <a:solidFill>
                  <a:srgbClr val="000000"/>
                </a:solidFill>
                <a:latin typeface="Calibri"/>
                <a:cs typeface="Calibri"/>
              </a:rPr>
              <a:t> </a:t>
            </a:r>
            <a:r>
              <a:rPr sz="2800" b="0" spc="-10" dirty="0">
                <a:solidFill>
                  <a:srgbClr val="000000"/>
                </a:solidFill>
                <a:latin typeface="Calibri"/>
                <a:cs typeface="Calibri"/>
              </a:rPr>
              <a:t>participation,</a:t>
            </a:r>
            <a:r>
              <a:rPr sz="2800" b="0" spc="-85" dirty="0">
                <a:solidFill>
                  <a:srgbClr val="000000"/>
                </a:solidFill>
                <a:latin typeface="Calibri"/>
                <a:cs typeface="Calibri"/>
              </a:rPr>
              <a:t> </a:t>
            </a:r>
            <a:r>
              <a:rPr sz="2800" b="0" spc="-25" dirty="0">
                <a:solidFill>
                  <a:srgbClr val="000000"/>
                </a:solidFill>
                <a:latin typeface="Calibri"/>
                <a:cs typeface="Calibri"/>
              </a:rPr>
              <a:t>ELL </a:t>
            </a:r>
            <a:r>
              <a:rPr sz="2800" b="0" dirty="0">
                <a:solidFill>
                  <a:srgbClr val="000000"/>
                </a:solidFill>
                <a:latin typeface="Calibri"/>
                <a:cs typeface="Calibri"/>
              </a:rPr>
              <a:t>supports,</a:t>
            </a:r>
            <a:r>
              <a:rPr sz="2800" b="0" spc="-65" dirty="0">
                <a:solidFill>
                  <a:srgbClr val="000000"/>
                </a:solidFill>
                <a:latin typeface="Calibri"/>
                <a:cs typeface="Calibri"/>
              </a:rPr>
              <a:t> </a:t>
            </a:r>
            <a:r>
              <a:rPr sz="2800" b="0" dirty="0">
                <a:solidFill>
                  <a:srgbClr val="000000"/>
                </a:solidFill>
                <a:latin typeface="Calibri"/>
                <a:cs typeface="Calibri"/>
              </a:rPr>
              <a:t>activities</a:t>
            </a:r>
            <a:r>
              <a:rPr sz="2800" b="0" spc="-105" dirty="0">
                <a:solidFill>
                  <a:srgbClr val="000000"/>
                </a:solidFill>
                <a:latin typeface="Calibri"/>
                <a:cs typeface="Calibri"/>
              </a:rPr>
              <a:t> </a:t>
            </a:r>
            <a:r>
              <a:rPr sz="2800" b="0" dirty="0">
                <a:solidFill>
                  <a:srgbClr val="000000"/>
                </a:solidFill>
                <a:latin typeface="Calibri"/>
                <a:cs typeface="Calibri"/>
              </a:rPr>
              <a:t>to</a:t>
            </a:r>
            <a:r>
              <a:rPr sz="2800" b="0" spc="-114" dirty="0">
                <a:solidFill>
                  <a:srgbClr val="000000"/>
                </a:solidFill>
                <a:latin typeface="Calibri"/>
                <a:cs typeface="Calibri"/>
              </a:rPr>
              <a:t> </a:t>
            </a:r>
            <a:r>
              <a:rPr sz="2800" b="0" spc="-10" dirty="0">
                <a:solidFill>
                  <a:srgbClr val="000000"/>
                </a:solidFill>
                <a:latin typeface="Calibri"/>
                <a:cs typeface="Calibri"/>
              </a:rPr>
              <a:t>take</a:t>
            </a:r>
            <a:r>
              <a:rPr sz="2800" b="0" spc="-114" dirty="0">
                <a:solidFill>
                  <a:srgbClr val="000000"/>
                </a:solidFill>
                <a:latin typeface="Calibri"/>
                <a:cs typeface="Calibri"/>
              </a:rPr>
              <a:t> </a:t>
            </a:r>
            <a:r>
              <a:rPr sz="2800" b="0" spc="-10" dirty="0">
                <a:solidFill>
                  <a:srgbClr val="000000"/>
                </a:solidFill>
                <a:latin typeface="Calibri"/>
                <a:cs typeface="Calibri"/>
              </a:rPr>
              <a:t>home, </a:t>
            </a:r>
            <a:r>
              <a:rPr sz="2800" b="0" dirty="0">
                <a:solidFill>
                  <a:srgbClr val="000000"/>
                </a:solidFill>
                <a:latin typeface="Calibri"/>
                <a:cs typeface="Calibri"/>
              </a:rPr>
              <a:t>and</a:t>
            </a:r>
            <a:r>
              <a:rPr sz="2800" b="0" spc="-70" dirty="0">
                <a:solidFill>
                  <a:srgbClr val="000000"/>
                </a:solidFill>
                <a:latin typeface="Calibri"/>
                <a:cs typeface="Calibri"/>
              </a:rPr>
              <a:t> </a:t>
            </a:r>
            <a:r>
              <a:rPr sz="2800" b="0" spc="-10" dirty="0">
                <a:solidFill>
                  <a:srgbClr val="000000"/>
                </a:solidFill>
                <a:latin typeface="Calibri"/>
                <a:cs typeface="Calibri"/>
              </a:rPr>
              <a:t>feedback</a:t>
            </a:r>
            <a:r>
              <a:rPr sz="2800" b="0" spc="-60" dirty="0">
                <a:solidFill>
                  <a:srgbClr val="000000"/>
                </a:solidFill>
                <a:latin typeface="Calibri"/>
                <a:cs typeface="Calibri"/>
              </a:rPr>
              <a:t> </a:t>
            </a:r>
            <a:r>
              <a:rPr sz="2800" b="0" spc="-10" dirty="0">
                <a:solidFill>
                  <a:srgbClr val="000000"/>
                </a:solidFill>
                <a:latin typeface="Calibri"/>
                <a:cs typeface="Calibri"/>
              </a:rPr>
              <a:t>opportunities</a:t>
            </a:r>
            <a:endParaRPr sz="2800">
              <a:latin typeface="Calibri"/>
              <a:cs typeface="Calibri"/>
            </a:endParaRPr>
          </a:p>
          <a:p>
            <a:pPr marL="431165" indent="-227965">
              <a:lnSpc>
                <a:spcPts val="2830"/>
              </a:lnSpc>
              <a:buFont typeface="Arial"/>
              <a:buChar char="•"/>
              <a:tabLst>
                <a:tab pos="431800" algn="l"/>
              </a:tabLst>
            </a:pPr>
            <a:r>
              <a:rPr sz="2800" b="0" spc="-10" dirty="0">
                <a:solidFill>
                  <a:srgbClr val="000000"/>
                </a:solidFill>
                <a:latin typeface="Calibri"/>
                <a:cs typeface="Calibri"/>
              </a:rPr>
              <a:t>Program</a:t>
            </a:r>
            <a:r>
              <a:rPr sz="2800" b="0" spc="-145" dirty="0">
                <a:solidFill>
                  <a:srgbClr val="000000"/>
                </a:solidFill>
                <a:latin typeface="Calibri"/>
                <a:cs typeface="Calibri"/>
              </a:rPr>
              <a:t> </a:t>
            </a:r>
            <a:r>
              <a:rPr sz="2800" b="0" spc="-10" dirty="0">
                <a:solidFill>
                  <a:srgbClr val="000000"/>
                </a:solidFill>
                <a:latin typeface="Calibri"/>
                <a:cs typeface="Calibri"/>
              </a:rPr>
              <a:t>Topics:</a:t>
            </a:r>
            <a:endParaRPr sz="2800">
              <a:latin typeface="Calibri"/>
              <a:cs typeface="Calibri"/>
            </a:endParaRPr>
          </a:p>
          <a:p>
            <a:pPr marL="812165" lvl="1" indent="-227965">
              <a:lnSpc>
                <a:spcPts val="2605"/>
              </a:lnSpc>
              <a:buFont typeface="Arial"/>
              <a:buChar char="•"/>
              <a:tabLst>
                <a:tab pos="812800" algn="l"/>
              </a:tabLst>
            </a:pPr>
            <a:r>
              <a:rPr sz="2400" dirty="0">
                <a:latin typeface="Calibri"/>
                <a:cs typeface="Calibri"/>
              </a:rPr>
              <a:t>College</a:t>
            </a:r>
            <a:r>
              <a:rPr sz="2400" spc="-65" dirty="0">
                <a:latin typeface="Calibri"/>
                <a:cs typeface="Calibri"/>
              </a:rPr>
              <a:t> </a:t>
            </a:r>
            <a:r>
              <a:rPr sz="2400" dirty="0">
                <a:latin typeface="Calibri"/>
                <a:cs typeface="Calibri"/>
              </a:rPr>
              <a:t>Application</a:t>
            </a:r>
            <a:r>
              <a:rPr sz="2400" spc="-65" dirty="0">
                <a:latin typeface="Calibri"/>
                <a:cs typeface="Calibri"/>
              </a:rPr>
              <a:t> </a:t>
            </a:r>
            <a:r>
              <a:rPr sz="2400" spc="-20" dirty="0">
                <a:latin typeface="Calibri"/>
                <a:cs typeface="Calibri"/>
              </a:rPr>
              <a:t>Prep</a:t>
            </a:r>
            <a:endParaRPr sz="2400">
              <a:latin typeface="Calibri"/>
              <a:cs typeface="Calibri"/>
            </a:endParaRPr>
          </a:p>
          <a:p>
            <a:pPr marL="812165" lvl="1" indent="-227965">
              <a:lnSpc>
                <a:spcPts val="2555"/>
              </a:lnSpc>
              <a:buFont typeface="Arial"/>
              <a:buChar char="•"/>
              <a:tabLst>
                <a:tab pos="812800" algn="l"/>
                <a:tab pos="3635375" algn="l"/>
              </a:tabLst>
            </a:pPr>
            <a:r>
              <a:rPr sz="2400" dirty="0">
                <a:latin typeface="Calibri"/>
                <a:cs typeface="Calibri"/>
              </a:rPr>
              <a:t>Summer</a:t>
            </a:r>
            <a:r>
              <a:rPr sz="2400" spc="-25" dirty="0">
                <a:latin typeface="Calibri"/>
                <a:cs typeface="Calibri"/>
              </a:rPr>
              <a:t> </a:t>
            </a:r>
            <a:r>
              <a:rPr sz="2400" spc="-10" dirty="0">
                <a:latin typeface="Calibri"/>
                <a:cs typeface="Calibri"/>
              </a:rPr>
              <a:t>Employment</a:t>
            </a:r>
            <a:r>
              <a:rPr sz="2400" dirty="0">
                <a:latin typeface="Calibri"/>
                <a:cs typeface="Calibri"/>
              </a:rPr>
              <a:t>	</a:t>
            </a:r>
            <a:r>
              <a:rPr sz="2400" spc="-10" dirty="0">
                <a:latin typeface="Calibri"/>
                <a:cs typeface="Calibri"/>
              </a:rPr>
              <a:t>Options</a:t>
            </a:r>
            <a:endParaRPr sz="2400">
              <a:latin typeface="Calibri"/>
              <a:cs typeface="Calibri"/>
            </a:endParaRPr>
          </a:p>
          <a:p>
            <a:pPr marL="431800" marR="993775" indent="-228600">
              <a:lnSpc>
                <a:spcPts val="3030"/>
              </a:lnSpc>
              <a:spcBef>
                <a:spcPts val="195"/>
              </a:spcBef>
              <a:buFont typeface="Arial"/>
              <a:buChar char="•"/>
              <a:tabLst>
                <a:tab pos="432434" algn="l"/>
              </a:tabLst>
            </a:pPr>
            <a:r>
              <a:rPr sz="2800" b="0" dirty="0">
                <a:solidFill>
                  <a:srgbClr val="000000"/>
                </a:solidFill>
                <a:latin typeface="Calibri"/>
                <a:cs typeface="Calibri"/>
              </a:rPr>
              <a:t>Keep</a:t>
            </a:r>
            <a:r>
              <a:rPr sz="2800" b="0" spc="-125" dirty="0">
                <a:solidFill>
                  <a:srgbClr val="000000"/>
                </a:solidFill>
                <a:latin typeface="Calibri"/>
                <a:cs typeface="Calibri"/>
              </a:rPr>
              <a:t> </a:t>
            </a:r>
            <a:r>
              <a:rPr sz="2800" b="0" spc="-10" dirty="0">
                <a:solidFill>
                  <a:srgbClr val="000000"/>
                </a:solidFill>
                <a:latin typeface="Calibri"/>
                <a:cs typeface="Calibri"/>
              </a:rPr>
              <a:t>programs</a:t>
            </a:r>
            <a:r>
              <a:rPr sz="2800" b="0" spc="-95" dirty="0">
                <a:solidFill>
                  <a:srgbClr val="000000"/>
                </a:solidFill>
                <a:latin typeface="Calibri"/>
                <a:cs typeface="Calibri"/>
              </a:rPr>
              <a:t> </a:t>
            </a:r>
            <a:r>
              <a:rPr sz="2800" b="0" spc="-20" dirty="0">
                <a:solidFill>
                  <a:srgbClr val="000000"/>
                </a:solidFill>
                <a:latin typeface="Calibri"/>
                <a:cs typeface="Calibri"/>
              </a:rPr>
              <a:t>relevant</a:t>
            </a:r>
            <a:r>
              <a:rPr sz="2800" b="0" spc="-125" dirty="0">
                <a:solidFill>
                  <a:srgbClr val="000000"/>
                </a:solidFill>
                <a:latin typeface="Calibri"/>
                <a:cs typeface="Calibri"/>
              </a:rPr>
              <a:t> </a:t>
            </a:r>
            <a:r>
              <a:rPr sz="2800" b="0" spc="-25" dirty="0">
                <a:solidFill>
                  <a:srgbClr val="000000"/>
                </a:solidFill>
                <a:latin typeface="Calibri"/>
                <a:cs typeface="Calibri"/>
              </a:rPr>
              <a:t>to </a:t>
            </a:r>
            <a:r>
              <a:rPr sz="2800" b="0" spc="-10" dirty="0">
                <a:solidFill>
                  <a:srgbClr val="000000"/>
                </a:solidFill>
                <a:latin typeface="Calibri"/>
                <a:cs typeface="Calibri"/>
              </a:rPr>
              <a:t>families’</a:t>
            </a:r>
            <a:r>
              <a:rPr sz="2800" b="0" spc="-90" dirty="0">
                <a:solidFill>
                  <a:srgbClr val="000000"/>
                </a:solidFill>
                <a:latin typeface="Calibri"/>
                <a:cs typeface="Calibri"/>
              </a:rPr>
              <a:t> </a:t>
            </a:r>
            <a:r>
              <a:rPr sz="2800" b="0" spc="-10" dirty="0">
                <a:solidFill>
                  <a:srgbClr val="000000"/>
                </a:solidFill>
                <a:latin typeface="Calibri"/>
                <a:cs typeface="Calibri"/>
              </a:rPr>
              <a:t>needs</a:t>
            </a:r>
            <a:endParaRPr sz="2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50364" y="0"/>
            <a:ext cx="7932418" cy="1251203"/>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198245">
              <a:lnSpc>
                <a:spcPct val="100000"/>
              </a:lnSpc>
              <a:spcBef>
                <a:spcPts val="100"/>
              </a:spcBef>
            </a:pPr>
            <a:r>
              <a:rPr sz="5400" spc="-25" dirty="0">
                <a:solidFill>
                  <a:srgbClr val="FFFFFF"/>
                </a:solidFill>
              </a:rPr>
              <a:t>EQUITY</a:t>
            </a:r>
            <a:r>
              <a:rPr sz="5400" spc="-204" dirty="0">
                <a:solidFill>
                  <a:srgbClr val="FFFFFF"/>
                </a:solidFill>
              </a:rPr>
              <a:t> </a:t>
            </a:r>
            <a:r>
              <a:rPr sz="5400" dirty="0">
                <a:solidFill>
                  <a:srgbClr val="FFFFFF"/>
                </a:solidFill>
              </a:rPr>
              <a:t>IN</a:t>
            </a:r>
            <a:r>
              <a:rPr sz="5400" spc="-165" dirty="0">
                <a:solidFill>
                  <a:srgbClr val="FFFFFF"/>
                </a:solidFill>
              </a:rPr>
              <a:t> PTA</a:t>
            </a:r>
            <a:r>
              <a:rPr sz="5400" spc="-140" dirty="0">
                <a:solidFill>
                  <a:srgbClr val="FFFFFF"/>
                </a:solidFill>
              </a:rPr>
              <a:t> </a:t>
            </a:r>
            <a:r>
              <a:rPr sz="5400" spc="-65" dirty="0">
                <a:solidFill>
                  <a:srgbClr val="FFFFFF"/>
                </a:solidFill>
              </a:rPr>
              <a:t>ADVOCACY</a:t>
            </a:r>
            <a:endParaRPr sz="5400"/>
          </a:p>
        </p:txBody>
      </p:sp>
      <p:pic>
        <p:nvPicPr>
          <p:cNvPr id="4" name="object 4"/>
          <p:cNvPicPr/>
          <p:nvPr/>
        </p:nvPicPr>
        <p:blipFill>
          <a:blip r:embed="rId3" cstate="print"/>
          <a:stretch>
            <a:fillRect/>
          </a:stretch>
        </p:blipFill>
        <p:spPr>
          <a:xfrm>
            <a:off x="1537716" y="1958340"/>
            <a:ext cx="9337546" cy="333451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67355" y="39623"/>
            <a:ext cx="7299959" cy="1504315"/>
            <a:chOff x="2467355" y="39623"/>
            <a:chExt cx="7299959" cy="1504315"/>
          </a:xfrm>
        </p:grpSpPr>
        <p:pic>
          <p:nvPicPr>
            <p:cNvPr id="3" name="object 3"/>
            <p:cNvPicPr/>
            <p:nvPr/>
          </p:nvPicPr>
          <p:blipFill>
            <a:blip r:embed="rId2" cstate="print"/>
            <a:stretch>
              <a:fillRect/>
            </a:stretch>
          </p:blipFill>
          <p:spPr>
            <a:xfrm>
              <a:off x="2467355" y="39623"/>
              <a:ext cx="4116323" cy="1504187"/>
            </a:xfrm>
            <a:prstGeom prst="rect">
              <a:avLst/>
            </a:prstGeom>
          </p:spPr>
        </p:pic>
        <p:pic>
          <p:nvPicPr>
            <p:cNvPr id="4" name="object 4"/>
            <p:cNvPicPr/>
            <p:nvPr/>
          </p:nvPicPr>
          <p:blipFill>
            <a:blip r:embed="rId3" cstate="print"/>
            <a:stretch>
              <a:fillRect/>
            </a:stretch>
          </p:blipFill>
          <p:spPr>
            <a:xfrm>
              <a:off x="5696711" y="39623"/>
              <a:ext cx="4070603" cy="1504187"/>
            </a:xfrm>
            <a:prstGeom prst="rect">
              <a:avLst/>
            </a:prstGeom>
          </p:spPr>
        </p:pic>
      </p:grpSp>
      <p:sp>
        <p:nvSpPr>
          <p:cNvPr id="5" name="object 5"/>
          <p:cNvSpPr txBox="1">
            <a:spLocks noGrp="1"/>
          </p:cNvSpPr>
          <p:nvPr>
            <p:ph type="title"/>
          </p:nvPr>
        </p:nvSpPr>
        <p:spPr>
          <a:xfrm>
            <a:off x="2877216" y="199294"/>
            <a:ext cx="6440170" cy="848360"/>
          </a:xfrm>
          <a:prstGeom prst="rect">
            <a:avLst/>
          </a:prstGeom>
        </p:spPr>
        <p:txBody>
          <a:bodyPr vert="horz" wrap="square" lIns="0" tIns="12700" rIns="0" bIns="0" rtlCol="0">
            <a:spAutoFit/>
          </a:bodyPr>
          <a:lstStyle/>
          <a:p>
            <a:pPr marL="12700">
              <a:lnSpc>
                <a:spcPct val="100000"/>
              </a:lnSpc>
              <a:spcBef>
                <a:spcPts val="100"/>
              </a:spcBef>
            </a:pPr>
            <a:r>
              <a:rPr sz="5400" b="0" spc="-30" dirty="0">
                <a:solidFill>
                  <a:srgbClr val="2F5597"/>
                </a:solidFill>
                <a:latin typeface="Calibri"/>
                <a:cs typeface="Calibri"/>
              </a:rPr>
              <a:t>EQUITABLE</a:t>
            </a:r>
            <a:r>
              <a:rPr sz="5400" b="0" spc="-250" dirty="0">
                <a:solidFill>
                  <a:srgbClr val="2F5597"/>
                </a:solidFill>
                <a:latin typeface="Calibri"/>
                <a:cs typeface="Calibri"/>
              </a:rPr>
              <a:t> </a:t>
            </a:r>
            <a:r>
              <a:rPr sz="5400" b="1" spc="-30" dirty="0">
                <a:solidFill>
                  <a:srgbClr val="2F5597"/>
                </a:solidFill>
                <a:latin typeface="Calibri"/>
                <a:cs typeface="Calibri"/>
              </a:rPr>
              <a:t>ADVOCACY</a:t>
            </a:r>
            <a:endParaRPr sz="5400">
              <a:latin typeface="Calibri"/>
              <a:cs typeface="Calibri"/>
            </a:endParaRPr>
          </a:p>
        </p:txBody>
      </p:sp>
      <p:sp>
        <p:nvSpPr>
          <p:cNvPr id="6" name="object 6"/>
          <p:cNvSpPr txBox="1"/>
          <p:nvPr/>
        </p:nvSpPr>
        <p:spPr>
          <a:xfrm>
            <a:off x="788743" y="1229845"/>
            <a:ext cx="4530725" cy="1972310"/>
          </a:xfrm>
          <a:prstGeom prst="rect">
            <a:avLst/>
          </a:prstGeom>
        </p:spPr>
        <p:txBody>
          <a:bodyPr vert="horz" wrap="square" lIns="0" tIns="154305" rIns="0" bIns="0" rtlCol="0">
            <a:spAutoFit/>
          </a:bodyPr>
          <a:lstStyle/>
          <a:p>
            <a:pPr marL="12700">
              <a:lnSpc>
                <a:spcPct val="100000"/>
              </a:lnSpc>
              <a:spcBef>
                <a:spcPts val="1215"/>
              </a:spcBef>
            </a:pPr>
            <a:r>
              <a:rPr sz="3200" b="1" dirty="0">
                <a:solidFill>
                  <a:srgbClr val="548235"/>
                </a:solidFill>
                <a:latin typeface="Calibri"/>
                <a:cs typeface="Calibri"/>
              </a:rPr>
              <a:t>General</a:t>
            </a:r>
            <a:r>
              <a:rPr sz="3200" b="1" spc="-110" dirty="0">
                <a:solidFill>
                  <a:srgbClr val="548235"/>
                </a:solidFill>
                <a:latin typeface="Calibri"/>
                <a:cs typeface="Calibri"/>
              </a:rPr>
              <a:t> </a:t>
            </a:r>
            <a:r>
              <a:rPr sz="3200" b="1" spc="-10" dirty="0">
                <a:solidFill>
                  <a:srgbClr val="548235"/>
                </a:solidFill>
                <a:latin typeface="Calibri"/>
                <a:cs typeface="Calibri"/>
              </a:rPr>
              <a:t>Approach:</a:t>
            </a:r>
            <a:endParaRPr sz="3200">
              <a:latin typeface="Calibri"/>
              <a:cs typeface="Calibri"/>
            </a:endParaRPr>
          </a:p>
          <a:p>
            <a:pPr marL="240665" indent="-227965">
              <a:lnSpc>
                <a:spcPts val="3190"/>
              </a:lnSpc>
              <a:spcBef>
                <a:spcPts val="965"/>
              </a:spcBef>
              <a:buFont typeface="Arial"/>
              <a:buChar char="•"/>
              <a:tabLst>
                <a:tab pos="240665" algn="l"/>
              </a:tabLst>
            </a:pPr>
            <a:r>
              <a:rPr sz="2800" spc="-20" dirty="0">
                <a:latin typeface="Calibri"/>
                <a:cs typeface="Calibri"/>
              </a:rPr>
              <a:t>Everyone</a:t>
            </a:r>
            <a:r>
              <a:rPr sz="2800" spc="-85" dirty="0">
                <a:latin typeface="Calibri"/>
                <a:cs typeface="Calibri"/>
              </a:rPr>
              <a:t> </a:t>
            </a:r>
            <a:r>
              <a:rPr sz="2800" dirty="0">
                <a:latin typeface="Calibri"/>
                <a:cs typeface="Calibri"/>
              </a:rPr>
              <a:t>gets</a:t>
            </a:r>
            <a:r>
              <a:rPr sz="2800" spc="-80" dirty="0">
                <a:latin typeface="Calibri"/>
                <a:cs typeface="Calibri"/>
              </a:rPr>
              <a:t> </a:t>
            </a:r>
            <a:r>
              <a:rPr sz="2800" dirty="0">
                <a:latin typeface="Calibri"/>
                <a:cs typeface="Calibri"/>
              </a:rPr>
              <a:t>school</a:t>
            </a:r>
            <a:r>
              <a:rPr sz="2800" spc="-80" dirty="0">
                <a:latin typeface="Calibri"/>
                <a:cs typeface="Calibri"/>
              </a:rPr>
              <a:t> </a:t>
            </a:r>
            <a:r>
              <a:rPr sz="2800" spc="-10" dirty="0">
                <a:latin typeface="Calibri"/>
                <a:cs typeface="Calibri"/>
              </a:rPr>
              <a:t>supplies</a:t>
            </a:r>
            <a:endParaRPr sz="2800">
              <a:latin typeface="Calibri"/>
              <a:cs typeface="Calibri"/>
            </a:endParaRPr>
          </a:p>
          <a:p>
            <a:pPr marL="241300" marR="257810" indent="-228600">
              <a:lnSpc>
                <a:spcPts val="3030"/>
              </a:lnSpc>
              <a:spcBef>
                <a:spcPts val="204"/>
              </a:spcBef>
              <a:buFont typeface="Arial"/>
              <a:buChar char="•"/>
              <a:tabLst>
                <a:tab pos="241300" algn="l"/>
              </a:tabLst>
            </a:pPr>
            <a:r>
              <a:rPr sz="2800" spc="-10" dirty="0">
                <a:latin typeface="Calibri"/>
                <a:cs typeface="Calibri"/>
              </a:rPr>
              <a:t>Posting</a:t>
            </a:r>
            <a:r>
              <a:rPr sz="2800" spc="-40" dirty="0">
                <a:latin typeface="Calibri"/>
                <a:cs typeface="Calibri"/>
              </a:rPr>
              <a:t> </a:t>
            </a:r>
            <a:r>
              <a:rPr sz="2800" dirty="0">
                <a:latin typeface="Calibri"/>
                <a:cs typeface="Calibri"/>
              </a:rPr>
              <a:t>a</a:t>
            </a:r>
            <a:r>
              <a:rPr sz="2800" spc="-80" dirty="0">
                <a:latin typeface="Calibri"/>
                <a:cs typeface="Calibri"/>
              </a:rPr>
              <a:t> </a:t>
            </a:r>
            <a:r>
              <a:rPr sz="2800" spc="-10" dirty="0">
                <a:latin typeface="Calibri"/>
                <a:cs typeface="Calibri"/>
              </a:rPr>
              <a:t>#BlackLivesMatter </a:t>
            </a:r>
            <a:r>
              <a:rPr sz="2800" dirty="0">
                <a:latin typeface="Calibri"/>
                <a:cs typeface="Calibri"/>
              </a:rPr>
              <a:t>image</a:t>
            </a:r>
            <a:r>
              <a:rPr sz="2800" spc="-80" dirty="0">
                <a:latin typeface="Calibri"/>
                <a:cs typeface="Calibri"/>
              </a:rPr>
              <a:t> </a:t>
            </a:r>
            <a:r>
              <a:rPr sz="2800" dirty="0">
                <a:latin typeface="Calibri"/>
                <a:cs typeface="Calibri"/>
              </a:rPr>
              <a:t>on</a:t>
            </a:r>
            <a:r>
              <a:rPr sz="2800" spc="-60" dirty="0">
                <a:latin typeface="Calibri"/>
                <a:cs typeface="Calibri"/>
              </a:rPr>
              <a:t> </a:t>
            </a:r>
            <a:r>
              <a:rPr sz="2800" dirty="0">
                <a:latin typeface="Calibri"/>
                <a:cs typeface="Calibri"/>
              </a:rPr>
              <a:t>social</a:t>
            </a:r>
            <a:r>
              <a:rPr sz="2800" spc="-65" dirty="0">
                <a:latin typeface="Calibri"/>
                <a:cs typeface="Calibri"/>
              </a:rPr>
              <a:t> </a:t>
            </a:r>
            <a:r>
              <a:rPr sz="2800" spc="-20" dirty="0">
                <a:latin typeface="Calibri"/>
                <a:cs typeface="Calibri"/>
              </a:rPr>
              <a:t>media</a:t>
            </a:r>
            <a:endParaRPr sz="2800">
              <a:latin typeface="Calibri"/>
              <a:cs typeface="Calibri"/>
            </a:endParaRPr>
          </a:p>
        </p:txBody>
      </p:sp>
      <p:sp>
        <p:nvSpPr>
          <p:cNvPr id="7" name="object 7"/>
          <p:cNvSpPr txBox="1"/>
          <p:nvPr/>
        </p:nvSpPr>
        <p:spPr>
          <a:xfrm>
            <a:off x="6081802" y="1194053"/>
            <a:ext cx="5576798" cy="4671151"/>
          </a:xfrm>
          <a:prstGeom prst="rect">
            <a:avLst/>
          </a:prstGeom>
        </p:spPr>
        <p:txBody>
          <a:bodyPr vert="horz" wrap="square" lIns="0" tIns="158750" rIns="0" bIns="0" rtlCol="0">
            <a:spAutoFit/>
          </a:bodyPr>
          <a:lstStyle/>
          <a:p>
            <a:pPr marL="12700">
              <a:lnSpc>
                <a:spcPct val="100000"/>
              </a:lnSpc>
              <a:spcBef>
                <a:spcPts val="1250"/>
              </a:spcBef>
            </a:pPr>
            <a:r>
              <a:rPr sz="3200" b="1" dirty="0">
                <a:solidFill>
                  <a:srgbClr val="548235"/>
                </a:solidFill>
                <a:latin typeface="Calibri"/>
                <a:cs typeface="Calibri"/>
              </a:rPr>
              <a:t>With</a:t>
            </a:r>
            <a:r>
              <a:rPr sz="3200" b="1" spc="-65" dirty="0">
                <a:solidFill>
                  <a:srgbClr val="548235"/>
                </a:solidFill>
                <a:latin typeface="Calibri"/>
                <a:cs typeface="Calibri"/>
              </a:rPr>
              <a:t> </a:t>
            </a:r>
            <a:r>
              <a:rPr sz="3200" b="1" dirty="0">
                <a:solidFill>
                  <a:srgbClr val="548235"/>
                </a:solidFill>
                <a:latin typeface="Calibri"/>
                <a:cs typeface="Calibri"/>
              </a:rPr>
              <a:t>a</a:t>
            </a:r>
            <a:r>
              <a:rPr sz="3200" b="1" spc="-40" dirty="0">
                <a:solidFill>
                  <a:srgbClr val="548235"/>
                </a:solidFill>
                <a:latin typeface="Calibri"/>
                <a:cs typeface="Calibri"/>
              </a:rPr>
              <a:t> </a:t>
            </a:r>
            <a:r>
              <a:rPr sz="3200" b="1" dirty="0">
                <a:solidFill>
                  <a:srgbClr val="548235"/>
                </a:solidFill>
                <a:latin typeface="Calibri"/>
                <a:cs typeface="Calibri"/>
              </a:rPr>
              <a:t>More</a:t>
            </a:r>
            <a:r>
              <a:rPr sz="3200" b="1" spc="-45" dirty="0">
                <a:solidFill>
                  <a:srgbClr val="548235"/>
                </a:solidFill>
                <a:latin typeface="Calibri"/>
                <a:cs typeface="Calibri"/>
              </a:rPr>
              <a:t> </a:t>
            </a:r>
            <a:r>
              <a:rPr sz="3200" b="1" spc="-25" dirty="0">
                <a:solidFill>
                  <a:srgbClr val="548235"/>
                </a:solidFill>
                <a:latin typeface="Calibri"/>
                <a:cs typeface="Calibri"/>
              </a:rPr>
              <a:t>EQUITABLE</a:t>
            </a:r>
            <a:r>
              <a:rPr sz="3200" b="1" spc="-30" dirty="0">
                <a:solidFill>
                  <a:srgbClr val="548235"/>
                </a:solidFill>
                <a:latin typeface="Calibri"/>
                <a:cs typeface="Calibri"/>
              </a:rPr>
              <a:t> </a:t>
            </a:r>
            <a:r>
              <a:rPr sz="3200" b="1" spc="-10" dirty="0">
                <a:solidFill>
                  <a:srgbClr val="548235"/>
                </a:solidFill>
                <a:latin typeface="Calibri"/>
                <a:cs typeface="Calibri"/>
              </a:rPr>
              <a:t>Lens:</a:t>
            </a:r>
            <a:endParaRPr sz="3200" dirty="0">
              <a:latin typeface="Calibri"/>
              <a:cs typeface="Calibri"/>
            </a:endParaRPr>
          </a:p>
          <a:p>
            <a:pPr marL="380365" marR="568960" indent="-228600">
              <a:lnSpc>
                <a:spcPct val="80000"/>
              </a:lnSpc>
              <a:spcBef>
                <a:spcPts val="1664"/>
              </a:spcBef>
              <a:buFont typeface="Arial"/>
              <a:buChar char="•"/>
              <a:tabLst>
                <a:tab pos="380365" algn="l"/>
              </a:tabLst>
            </a:pPr>
            <a:r>
              <a:rPr sz="2800" spc="-10" dirty="0">
                <a:latin typeface="Calibri"/>
                <a:cs typeface="Calibri"/>
              </a:rPr>
              <a:t>Advocating</a:t>
            </a:r>
            <a:r>
              <a:rPr sz="2800" spc="-100" dirty="0">
                <a:latin typeface="Calibri"/>
                <a:cs typeface="Calibri"/>
              </a:rPr>
              <a:t> </a:t>
            </a:r>
            <a:r>
              <a:rPr sz="2800" dirty="0">
                <a:latin typeface="Calibri"/>
                <a:cs typeface="Calibri"/>
              </a:rPr>
              <a:t>for</a:t>
            </a:r>
            <a:r>
              <a:rPr sz="2800" spc="-100" dirty="0">
                <a:latin typeface="Calibri"/>
                <a:cs typeface="Calibri"/>
              </a:rPr>
              <a:t> </a:t>
            </a:r>
            <a:r>
              <a:rPr sz="2800" spc="-10" dirty="0">
                <a:latin typeface="Calibri"/>
                <a:cs typeface="Calibri"/>
              </a:rPr>
              <a:t>history/social </a:t>
            </a:r>
            <a:r>
              <a:rPr sz="2800" dirty="0">
                <a:latin typeface="Calibri"/>
                <a:cs typeface="Calibri"/>
              </a:rPr>
              <a:t>studies</a:t>
            </a:r>
            <a:r>
              <a:rPr sz="2800" spc="-80" dirty="0">
                <a:latin typeface="Calibri"/>
                <a:cs typeface="Calibri"/>
              </a:rPr>
              <a:t> </a:t>
            </a:r>
            <a:r>
              <a:rPr sz="2800" spc="-10" dirty="0">
                <a:latin typeface="Calibri"/>
                <a:cs typeface="Calibri"/>
              </a:rPr>
              <a:t>content</a:t>
            </a:r>
            <a:r>
              <a:rPr sz="2800" spc="-105" dirty="0">
                <a:latin typeface="Calibri"/>
                <a:cs typeface="Calibri"/>
              </a:rPr>
              <a:t> </a:t>
            </a:r>
            <a:r>
              <a:rPr sz="2800" dirty="0">
                <a:latin typeface="Calibri"/>
                <a:cs typeface="Calibri"/>
              </a:rPr>
              <a:t>that</a:t>
            </a:r>
            <a:r>
              <a:rPr sz="2800" spc="-114" dirty="0">
                <a:latin typeface="Calibri"/>
                <a:cs typeface="Calibri"/>
              </a:rPr>
              <a:t> </a:t>
            </a:r>
            <a:r>
              <a:rPr sz="2800" spc="-10" dirty="0">
                <a:latin typeface="Calibri"/>
                <a:cs typeface="Calibri"/>
              </a:rPr>
              <a:t>covers </a:t>
            </a:r>
            <a:r>
              <a:rPr sz="2800" dirty="0">
                <a:latin typeface="Calibri"/>
                <a:cs typeface="Calibri"/>
              </a:rPr>
              <a:t>indigenous</a:t>
            </a:r>
            <a:r>
              <a:rPr sz="2800" spc="-135" dirty="0">
                <a:latin typeface="Calibri"/>
                <a:cs typeface="Calibri"/>
              </a:rPr>
              <a:t> </a:t>
            </a:r>
            <a:r>
              <a:rPr sz="2800" spc="-10" dirty="0">
                <a:latin typeface="Calibri"/>
                <a:cs typeface="Calibri"/>
              </a:rPr>
              <a:t>experiences</a:t>
            </a:r>
            <a:endParaRPr sz="2800" dirty="0">
              <a:latin typeface="Calibri"/>
              <a:cs typeface="Calibri"/>
            </a:endParaRPr>
          </a:p>
          <a:p>
            <a:pPr marL="380365" marR="462915" indent="-228600">
              <a:lnSpc>
                <a:spcPct val="80000"/>
              </a:lnSpc>
              <a:spcBef>
                <a:spcPts val="5"/>
              </a:spcBef>
              <a:buFont typeface="Arial"/>
              <a:buChar char="•"/>
              <a:tabLst>
                <a:tab pos="380365" algn="l"/>
              </a:tabLst>
            </a:pPr>
            <a:r>
              <a:rPr sz="2800" dirty="0">
                <a:latin typeface="Calibri"/>
                <a:cs typeface="Calibri"/>
              </a:rPr>
              <a:t>Discussing</a:t>
            </a:r>
            <a:r>
              <a:rPr sz="2800" spc="-110" dirty="0">
                <a:latin typeface="Calibri"/>
                <a:cs typeface="Calibri"/>
              </a:rPr>
              <a:t> </a:t>
            </a:r>
            <a:r>
              <a:rPr sz="2800" spc="-10" dirty="0">
                <a:latin typeface="Calibri"/>
                <a:cs typeface="Calibri"/>
              </a:rPr>
              <a:t>disproportionate </a:t>
            </a:r>
            <a:r>
              <a:rPr sz="2800" dirty="0">
                <a:latin typeface="Calibri"/>
                <a:cs typeface="Calibri"/>
              </a:rPr>
              <a:t>discipline</a:t>
            </a:r>
            <a:r>
              <a:rPr sz="2800" spc="-55" dirty="0">
                <a:latin typeface="Calibri"/>
                <a:cs typeface="Calibri"/>
              </a:rPr>
              <a:t> </a:t>
            </a:r>
            <a:r>
              <a:rPr sz="2800" dirty="0">
                <a:latin typeface="Calibri"/>
                <a:cs typeface="Calibri"/>
              </a:rPr>
              <a:t>with</a:t>
            </a:r>
            <a:r>
              <a:rPr sz="2800" spc="-90" dirty="0">
                <a:latin typeface="Calibri"/>
                <a:cs typeface="Calibri"/>
              </a:rPr>
              <a:t> </a:t>
            </a:r>
            <a:r>
              <a:rPr sz="2800" dirty="0">
                <a:latin typeface="Calibri"/>
                <a:cs typeface="Calibri"/>
              </a:rPr>
              <a:t>school</a:t>
            </a:r>
            <a:r>
              <a:rPr sz="2800" spc="-95" dirty="0">
                <a:latin typeface="Calibri"/>
                <a:cs typeface="Calibri"/>
              </a:rPr>
              <a:t> </a:t>
            </a:r>
            <a:r>
              <a:rPr sz="2800" spc="-10" dirty="0">
                <a:latin typeface="Calibri"/>
                <a:cs typeface="Calibri"/>
              </a:rPr>
              <a:t>leaders</a:t>
            </a:r>
            <a:endParaRPr sz="2800" dirty="0">
              <a:latin typeface="Calibri"/>
              <a:cs typeface="Calibri"/>
            </a:endParaRPr>
          </a:p>
          <a:p>
            <a:pPr marL="380365" marR="893444" indent="-228600">
              <a:lnSpc>
                <a:spcPct val="80000"/>
              </a:lnSpc>
              <a:buFont typeface="Arial"/>
              <a:buChar char="•"/>
              <a:tabLst>
                <a:tab pos="380365" algn="l"/>
              </a:tabLst>
            </a:pPr>
            <a:r>
              <a:rPr sz="2800" spc="-10" dirty="0">
                <a:latin typeface="Calibri"/>
                <a:cs typeface="Calibri"/>
              </a:rPr>
              <a:t>Advocating</a:t>
            </a:r>
            <a:r>
              <a:rPr sz="2800" spc="-100" dirty="0">
                <a:latin typeface="Calibri"/>
                <a:cs typeface="Calibri"/>
              </a:rPr>
              <a:t> </a:t>
            </a:r>
            <a:r>
              <a:rPr sz="2800" dirty="0">
                <a:latin typeface="Calibri"/>
                <a:cs typeface="Calibri"/>
              </a:rPr>
              <a:t>for</a:t>
            </a:r>
            <a:r>
              <a:rPr sz="2800" spc="-100" dirty="0">
                <a:latin typeface="Calibri"/>
                <a:cs typeface="Calibri"/>
              </a:rPr>
              <a:t> </a:t>
            </a:r>
            <a:r>
              <a:rPr sz="2800" dirty="0">
                <a:latin typeface="Calibri"/>
                <a:cs typeface="Calibri"/>
              </a:rPr>
              <a:t>more</a:t>
            </a:r>
            <a:r>
              <a:rPr sz="2800" spc="-110" dirty="0">
                <a:latin typeface="Calibri"/>
                <a:cs typeface="Calibri"/>
              </a:rPr>
              <a:t> </a:t>
            </a:r>
            <a:r>
              <a:rPr lang="en-US" sz="2800" spc="-110" dirty="0">
                <a:latin typeface="Calibri"/>
                <a:cs typeface="Calibri"/>
              </a:rPr>
              <a:t>diverse</a:t>
            </a:r>
            <a:r>
              <a:rPr sz="2800" spc="-10" dirty="0">
                <a:latin typeface="Calibri"/>
                <a:cs typeface="Calibri"/>
              </a:rPr>
              <a:t> teachers</a:t>
            </a:r>
            <a:r>
              <a:rPr sz="2800" spc="-65" dirty="0">
                <a:latin typeface="Calibri"/>
                <a:cs typeface="Calibri"/>
              </a:rPr>
              <a:t> </a:t>
            </a:r>
            <a:r>
              <a:rPr lang="en-US" sz="2800" spc="-65" dirty="0">
                <a:latin typeface="Calibri"/>
                <a:cs typeface="Calibri"/>
              </a:rPr>
              <a:t>and employees </a:t>
            </a:r>
            <a:r>
              <a:rPr sz="2800" dirty="0">
                <a:latin typeface="Calibri"/>
                <a:cs typeface="Calibri"/>
              </a:rPr>
              <a:t>in</a:t>
            </a:r>
            <a:r>
              <a:rPr sz="2800" spc="-55" dirty="0">
                <a:latin typeface="Calibri"/>
                <a:cs typeface="Calibri"/>
              </a:rPr>
              <a:t> </a:t>
            </a:r>
            <a:r>
              <a:rPr sz="2800" spc="-10" dirty="0">
                <a:latin typeface="Calibri"/>
                <a:cs typeface="Calibri"/>
              </a:rPr>
              <a:t>school</a:t>
            </a:r>
            <a:endParaRPr sz="2800" dirty="0">
              <a:latin typeface="Calibri"/>
              <a:cs typeface="Calibri"/>
            </a:endParaRPr>
          </a:p>
          <a:p>
            <a:pPr marL="380365" marR="41275" indent="-228600">
              <a:lnSpc>
                <a:spcPct val="80000"/>
              </a:lnSpc>
              <a:buFont typeface="Arial"/>
              <a:buChar char="•"/>
              <a:tabLst>
                <a:tab pos="380365" algn="l"/>
              </a:tabLst>
            </a:pPr>
            <a:r>
              <a:rPr sz="2800" dirty="0">
                <a:latin typeface="Calibri"/>
                <a:cs typeface="Calibri"/>
              </a:rPr>
              <a:t>Coaching</a:t>
            </a:r>
            <a:r>
              <a:rPr sz="2800" spc="-65" dirty="0">
                <a:latin typeface="Calibri"/>
                <a:cs typeface="Calibri"/>
              </a:rPr>
              <a:t> </a:t>
            </a:r>
            <a:r>
              <a:rPr sz="2800" dirty="0">
                <a:latin typeface="Calibri"/>
                <a:cs typeface="Calibri"/>
              </a:rPr>
              <a:t>a</a:t>
            </a:r>
            <a:r>
              <a:rPr sz="2800" spc="-80" dirty="0">
                <a:latin typeface="Calibri"/>
                <a:cs typeface="Calibri"/>
              </a:rPr>
              <a:t> </a:t>
            </a:r>
            <a:r>
              <a:rPr sz="2800" dirty="0">
                <a:latin typeface="Calibri"/>
                <a:cs typeface="Calibri"/>
              </a:rPr>
              <a:t>parent</a:t>
            </a:r>
            <a:r>
              <a:rPr sz="2800" spc="-55" dirty="0">
                <a:latin typeface="Calibri"/>
                <a:cs typeface="Calibri"/>
              </a:rPr>
              <a:t> </a:t>
            </a:r>
            <a:r>
              <a:rPr sz="2800" dirty="0">
                <a:latin typeface="Calibri"/>
                <a:cs typeface="Calibri"/>
              </a:rPr>
              <a:t>on</a:t>
            </a:r>
            <a:r>
              <a:rPr sz="2800" spc="-80" dirty="0">
                <a:latin typeface="Calibri"/>
                <a:cs typeface="Calibri"/>
              </a:rPr>
              <a:t> </a:t>
            </a:r>
            <a:r>
              <a:rPr sz="2800" dirty="0">
                <a:latin typeface="Calibri"/>
                <a:cs typeface="Calibri"/>
              </a:rPr>
              <a:t>how</a:t>
            </a:r>
            <a:r>
              <a:rPr sz="2800" spc="-60" dirty="0">
                <a:latin typeface="Calibri"/>
                <a:cs typeface="Calibri"/>
              </a:rPr>
              <a:t> </a:t>
            </a:r>
            <a:r>
              <a:rPr sz="2800" spc="-25" dirty="0">
                <a:latin typeface="Calibri"/>
                <a:cs typeface="Calibri"/>
              </a:rPr>
              <a:t>to </a:t>
            </a:r>
            <a:r>
              <a:rPr sz="2800" spc="-10" dirty="0">
                <a:latin typeface="Calibri"/>
                <a:cs typeface="Calibri"/>
              </a:rPr>
              <a:t>advocate</a:t>
            </a:r>
            <a:r>
              <a:rPr sz="2800" spc="-90" dirty="0">
                <a:latin typeface="Calibri"/>
                <a:cs typeface="Calibri"/>
              </a:rPr>
              <a:t> </a:t>
            </a:r>
            <a:r>
              <a:rPr sz="2800" dirty="0">
                <a:latin typeface="Calibri"/>
                <a:cs typeface="Calibri"/>
              </a:rPr>
              <a:t>for</a:t>
            </a:r>
            <a:r>
              <a:rPr sz="2800" spc="-80" dirty="0">
                <a:latin typeface="Calibri"/>
                <a:cs typeface="Calibri"/>
              </a:rPr>
              <a:t> </a:t>
            </a:r>
            <a:r>
              <a:rPr sz="2800" dirty="0">
                <a:latin typeface="Calibri"/>
                <a:cs typeface="Calibri"/>
              </a:rPr>
              <a:t>her</a:t>
            </a:r>
            <a:r>
              <a:rPr sz="2800" spc="-70" dirty="0">
                <a:latin typeface="Calibri"/>
                <a:cs typeface="Calibri"/>
              </a:rPr>
              <a:t> </a:t>
            </a:r>
            <a:r>
              <a:rPr sz="2800" dirty="0">
                <a:latin typeface="Calibri"/>
                <a:cs typeface="Calibri"/>
              </a:rPr>
              <a:t>child</a:t>
            </a:r>
            <a:r>
              <a:rPr sz="2800" spc="-60" dirty="0">
                <a:latin typeface="Calibri"/>
                <a:cs typeface="Calibri"/>
              </a:rPr>
              <a:t> </a:t>
            </a:r>
            <a:r>
              <a:rPr sz="2800" dirty="0">
                <a:latin typeface="Calibri"/>
                <a:cs typeface="Calibri"/>
              </a:rPr>
              <a:t>to</a:t>
            </a:r>
            <a:r>
              <a:rPr sz="2800" spc="-75" dirty="0">
                <a:latin typeface="Calibri"/>
                <a:cs typeface="Calibri"/>
              </a:rPr>
              <a:t> </a:t>
            </a:r>
            <a:r>
              <a:rPr sz="2800" spc="-10" dirty="0">
                <a:latin typeface="Calibri"/>
                <a:cs typeface="Calibri"/>
              </a:rPr>
              <a:t>receive </a:t>
            </a:r>
            <a:r>
              <a:rPr sz="2800" dirty="0">
                <a:latin typeface="Calibri"/>
                <a:cs typeface="Calibri"/>
              </a:rPr>
              <a:t>their</a:t>
            </a:r>
            <a:r>
              <a:rPr sz="2800" spc="-75" dirty="0">
                <a:latin typeface="Calibri"/>
                <a:cs typeface="Calibri"/>
              </a:rPr>
              <a:t> </a:t>
            </a:r>
            <a:r>
              <a:rPr sz="2800" dirty="0">
                <a:latin typeface="Calibri"/>
                <a:cs typeface="Calibri"/>
              </a:rPr>
              <a:t>special</a:t>
            </a:r>
            <a:r>
              <a:rPr sz="2800" spc="-80" dirty="0">
                <a:latin typeface="Calibri"/>
                <a:cs typeface="Calibri"/>
              </a:rPr>
              <a:t> </a:t>
            </a:r>
            <a:r>
              <a:rPr sz="2800" spc="-10" dirty="0">
                <a:latin typeface="Calibri"/>
                <a:cs typeface="Calibri"/>
              </a:rPr>
              <a:t>education</a:t>
            </a:r>
            <a:r>
              <a:rPr sz="2800" spc="-65" dirty="0">
                <a:latin typeface="Calibri"/>
                <a:cs typeface="Calibri"/>
              </a:rPr>
              <a:t> </a:t>
            </a:r>
            <a:r>
              <a:rPr sz="2800" spc="-10" dirty="0">
                <a:latin typeface="Calibri"/>
                <a:cs typeface="Calibri"/>
              </a:rPr>
              <a:t>services</a:t>
            </a:r>
            <a:endParaRPr sz="2800"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8546592" y="5937503"/>
              <a:ext cx="1382266" cy="457199"/>
            </a:xfrm>
            <a:prstGeom prst="rect">
              <a:avLst/>
            </a:prstGeom>
          </p:spPr>
        </p:pic>
      </p:grpSp>
      <p:sp>
        <p:nvSpPr>
          <p:cNvPr id="6" name="object 6"/>
          <p:cNvSpPr txBox="1"/>
          <p:nvPr/>
        </p:nvSpPr>
        <p:spPr>
          <a:xfrm>
            <a:off x="7162800" y="1143000"/>
            <a:ext cx="4343400" cy="2782813"/>
          </a:xfrm>
          <a:prstGeom prst="rect">
            <a:avLst/>
          </a:prstGeom>
        </p:spPr>
        <p:txBody>
          <a:bodyPr vert="horz" wrap="square" lIns="0" tIns="12700" rIns="0" bIns="0" rtlCol="0">
            <a:spAutoFit/>
          </a:bodyPr>
          <a:lstStyle/>
          <a:p>
            <a:pPr marL="12065" marR="5080" algn="ctr">
              <a:lnSpc>
                <a:spcPct val="100000"/>
              </a:lnSpc>
              <a:spcBef>
                <a:spcPts val="100"/>
              </a:spcBef>
            </a:pPr>
            <a:r>
              <a:rPr sz="3600" dirty="0">
                <a:latin typeface="Calibri"/>
                <a:cs typeface="Calibri"/>
              </a:rPr>
              <a:t>What</a:t>
            </a:r>
            <a:r>
              <a:rPr sz="3600" spc="-35" dirty="0">
                <a:latin typeface="Calibri"/>
                <a:cs typeface="Calibri"/>
              </a:rPr>
              <a:t> </a:t>
            </a:r>
            <a:r>
              <a:rPr sz="3600" dirty="0">
                <a:latin typeface="Calibri"/>
                <a:cs typeface="Calibri"/>
              </a:rPr>
              <a:t>is</a:t>
            </a:r>
            <a:r>
              <a:rPr sz="3600" spc="-15" dirty="0">
                <a:latin typeface="Calibri"/>
                <a:cs typeface="Calibri"/>
              </a:rPr>
              <a:t> </a:t>
            </a:r>
            <a:r>
              <a:rPr sz="3600" dirty="0">
                <a:latin typeface="Calibri"/>
                <a:cs typeface="Calibri"/>
              </a:rPr>
              <a:t>one</a:t>
            </a:r>
            <a:r>
              <a:rPr sz="3600" spc="-30" dirty="0">
                <a:latin typeface="Calibri"/>
                <a:cs typeface="Calibri"/>
              </a:rPr>
              <a:t> </a:t>
            </a:r>
            <a:r>
              <a:rPr sz="3600" dirty="0">
                <a:latin typeface="Calibri"/>
                <a:cs typeface="Calibri"/>
              </a:rPr>
              <a:t>thing</a:t>
            </a:r>
            <a:r>
              <a:rPr sz="3600" spc="-25" dirty="0">
                <a:latin typeface="Calibri"/>
                <a:cs typeface="Calibri"/>
              </a:rPr>
              <a:t> you </a:t>
            </a:r>
            <a:r>
              <a:rPr sz="3600" dirty="0">
                <a:latin typeface="Calibri"/>
                <a:cs typeface="Calibri"/>
              </a:rPr>
              <a:t>will</a:t>
            </a:r>
            <a:r>
              <a:rPr sz="3600" spc="-65" dirty="0">
                <a:latin typeface="Calibri"/>
                <a:cs typeface="Calibri"/>
              </a:rPr>
              <a:t> </a:t>
            </a:r>
            <a:r>
              <a:rPr sz="3600" dirty="0">
                <a:latin typeface="Calibri"/>
                <a:cs typeface="Calibri"/>
              </a:rPr>
              <a:t>start,</a:t>
            </a:r>
            <a:r>
              <a:rPr sz="3600" spc="-80" dirty="0">
                <a:latin typeface="Calibri"/>
                <a:cs typeface="Calibri"/>
              </a:rPr>
              <a:t> </a:t>
            </a:r>
            <a:r>
              <a:rPr sz="3600" dirty="0">
                <a:latin typeface="Calibri"/>
                <a:cs typeface="Calibri"/>
              </a:rPr>
              <a:t>stop,</a:t>
            </a:r>
            <a:r>
              <a:rPr sz="3600" spc="-60" dirty="0">
                <a:latin typeface="Calibri"/>
                <a:cs typeface="Calibri"/>
              </a:rPr>
              <a:t> </a:t>
            </a:r>
            <a:r>
              <a:rPr sz="3600" spc="-35" dirty="0">
                <a:latin typeface="Calibri"/>
                <a:cs typeface="Calibri"/>
              </a:rPr>
              <a:t>or </a:t>
            </a:r>
            <a:r>
              <a:rPr sz="3600" dirty="0">
                <a:latin typeface="Calibri"/>
                <a:cs typeface="Calibri"/>
              </a:rPr>
              <a:t>change</a:t>
            </a:r>
            <a:r>
              <a:rPr sz="3600" spc="-80" dirty="0">
                <a:latin typeface="Calibri"/>
                <a:cs typeface="Calibri"/>
              </a:rPr>
              <a:t> </a:t>
            </a:r>
            <a:r>
              <a:rPr sz="3600" dirty="0">
                <a:latin typeface="Calibri"/>
                <a:cs typeface="Calibri"/>
              </a:rPr>
              <a:t>to</a:t>
            </a:r>
            <a:r>
              <a:rPr sz="3600" spc="-40" dirty="0">
                <a:latin typeface="Calibri"/>
                <a:cs typeface="Calibri"/>
              </a:rPr>
              <a:t> </a:t>
            </a:r>
            <a:r>
              <a:rPr sz="3600" spc="-10" dirty="0">
                <a:latin typeface="Calibri"/>
                <a:cs typeface="Calibri"/>
              </a:rPr>
              <a:t>advance </a:t>
            </a:r>
            <a:r>
              <a:rPr sz="3600" spc="-25" dirty="0">
                <a:latin typeface="Calibri"/>
                <a:cs typeface="Calibri"/>
              </a:rPr>
              <a:t>diversity,</a:t>
            </a:r>
            <a:r>
              <a:rPr sz="3600" spc="-100" dirty="0">
                <a:latin typeface="Calibri"/>
                <a:cs typeface="Calibri"/>
              </a:rPr>
              <a:t> </a:t>
            </a:r>
            <a:r>
              <a:rPr sz="3600" dirty="0">
                <a:latin typeface="Calibri"/>
                <a:cs typeface="Calibri"/>
              </a:rPr>
              <a:t>equity</a:t>
            </a:r>
            <a:r>
              <a:rPr sz="3600" spc="-90" dirty="0">
                <a:latin typeface="Calibri"/>
                <a:cs typeface="Calibri"/>
              </a:rPr>
              <a:t> </a:t>
            </a:r>
            <a:r>
              <a:rPr sz="3600" spc="-25" dirty="0">
                <a:latin typeface="Calibri"/>
                <a:cs typeface="Calibri"/>
              </a:rPr>
              <a:t>and </a:t>
            </a:r>
            <a:r>
              <a:rPr sz="3600" dirty="0">
                <a:latin typeface="Calibri"/>
                <a:cs typeface="Calibri"/>
              </a:rPr>
              <a:t>inclusion</a:t>
            </a:r>
            <a:r>
              <a:rPr sz="3600" spc="-40" dirty="0">
                <a:latin typeface="Calibri"/>
                <a:cs typeface="Calibri"/>
              </a:rPr>
              <a:t> </a:t>
            </a:r>
            <a:r>
              <a:rPr sz="3600" dirty="0">
                <a:latin typeface="Calibri"/>
                <a:cs typeface="Calibri"/>
              </a:rPr>
              <a:t>in</a:t>
            </a:r>
            <a:r>
              <a:rPr sz="3600" spc="-25" dirty="0">
                <a:latin typeface="Calibri"/>
                <a:cs typeface="Calibri"/>
              </a:rPr>
              <a:t> </a:t>
            </a:r>
            <a:r>
              <a:rPr sz="3600" dirty="0">
                <a:latin typeface="Calibri"/>
                <a:cs typeface="Calibri"/>
              </a:rPr>
              <a:t>your</a:t>
            </a:r>
            <a:r>
              <a:rPr sz="3600" spc="-45" dirty="0">
                <a:latin typeface="Calibri"/>
                <a:cs typeface="Calibri"/>
              </a:rPr>
              <a:t> </a:t>
            </a:r>
            <a:r>
              <a:rPr sz="3600" spc="-50" dirty="0">
                <a:latin typeface="Calibri"/>
                <a:cs typeface="Calibri"/>
              </a:rPr>
              <a:t>PTA?</a:t>
            </a:r>
            <a:endParaRPr sz="3600" dirty="0">
              <a:latin typeface="Calibri"/>
              <a:cs typeface="Calibri"/>
            </a:endParaRPr>
          </a:p>
        </p:txBody>
      </p:sp>
      <p:grpSp>
        <p:nvGrpSpPr>
          <p:cNvPr id="7" name="object 7"/>
          <p:cNvGrpSpPr/>
          <p:nvPr/>
        </p:nvGrpSpPr>
        <p:grpSpPr>
          <a:xfrm>
            <a:off x="0" y="0"/>
            <a:ext cx="6096000" cy="5930265"/>
            <a:chOff x="0" y="0"/>
            <a:chExt cx="6096000" cy="5930265"/>
          </a:xfrm>
        </p:grpSpPr>
        <p:sp>
          <p:nvSpPr>
            <p:cNvPr id="8" name="object 8"/>
            <p:cNvSpPr/>
            <p:nvPr/>
          </p:nvSpPr>
          <p:spPr>
            <a:xfrm>
              <a:off x="0" y="0"/>
              <a:ext cx="6096000" cy="5930265"/>
            </a:xfrm>
            <a:custGeom>
              <a:avLst/>
              <a:gdLst/>
              <a:ahLst/>
              <a:cxnLst/>
              <a:rect l="l" t="t" r="r" b="b"/>
              <a:pathLst>
                <a:path w="6096000" h="5930265">
                  <a:moveTo>
                    <a:pt x="6096000" y="0"/>
                  </a:moveTo>
                  <a:lnTo>
                    <a:pt x="0" y="0"/>
                  </a:lnTo>
                  <a:lnTo>
                    <a:pt x="0" y="5929884"/>
                  </a:lnTo>
                  <a:lnTo>
                    <a:pt x="6096000" y="5929884"/>
                  </a:lnTo>
                  <a:lnTo>
                    <a:pt x="6096000" y="0"/>
                  </a:lnTo>
                  <a:close/>
                </a:path>
              </a:pathLst>
            </a:custGeom>
            <a:solidFill>
              <a:srgbClr val="003C71"/>
            </a:solidFill>
          </p:spPr>
          <p:txBody>
            <a:bodyPr wrap="square" lIns="0" tIns="0" rIns="0" bIns="0" rtlCol="0"/>
            <a:lstStyle/>
            <a:p>
              <a:endParaRPr/>
            </a:p>
          </p:txBody>
        </p:sp>
        <p:pic>
          <p:nvPicPr>
            <p:cNvPr id="9" name="object 9"/>
            <p:cNvPicPr/>
            <p:nvPr/>
          </p:nvPicPr>
          <p:blipFill>
            <a:blip r:embed="rId4" cstate="print"/>
            <a:stretch>
              <a:fillRect/>
            </a:stretch>
          </p:blipFill>
          <p:spPr>
            <a:xfrm>
              <a:off x="1810512" y="1804416"/>
              <a:ext cx="2670047" cy="1504187"/>
            </a:xfrm>
            <a:prstGeom prst="rect">
              <a:avLst/>
            </a:prstGeom>
          </p:spPr>
        </p:pic>
        <p:pic>
          <p:nvPicPr>
            <p:cNvPr id="10" name="object 10"/>
            <p:cNvPicPr/>
            <p:nvPr/>
          </p:nvPicPr>
          <p:blipFill>
            <a:blip r:embed="rId5" cstate="print"/>
            <a:stretch>
              <a:fillRect/>
            </a:stretch>
          </p:blipFill>
          <p:spPr>
            <a:xfrm>
              <a:off x="490728" y="2545079"/>
              <a:ext cx="5154167" cy="1504187"/>
            </a:xfrm>
            <a:prstGeom prst="rect">
              <a:avLst/>
            </a:prstGeom>
          </p:spPr>
        </p:pic>
      </p:grpSp>
      <p:sp>
        <p:nvSpPr>
          <p:cNvPr id="11" name="object 11"/>
          <p:cNvSpPr txBox="1"/>
          <p:nvPr/>
        </p:nvSpPr>
        <p:spPr>
          <a:xfrm>
            <a:off x="900842" y="1963926"/>
            <a:ext cx="4291965" cy="1589405"/>
          </a:xfrm>
          <a:prstGeom prst="rect">
            <a:avLst/>
          </a:prstGeom>
        </p:spPr>
        <p:txBody>
          <a:bodyPr vert="horz" wrap="square" lIns="0" tIns="106045" rIns="0" bIns="0" rtlCol="0">
            <a:spAutoFit/>
          </a:bodyPr>
          <a:lstStyle/>
          <a:p>
            <a:pPr marL="12700" marR="5080" indent="1319530">
              <a:lnSpc>
                <a:spcPts val="5830"/>
              </a:lnSpc>
              <a:spcBef>
                <a:spcPts val="835"/>
              </a:spcBef>
            </a:pPr>
            <a:r>
              <a:rPr sz="5400" b="1" spc="-20" dirty="0">
                <a:solidFill>
                  <a:srgbClr val="FFFFFF"/>
                </a:solidFill>
                <a:latin typeface="Calibri"/>
                <a:cs typeface="Calibri"/>
              </a:rPr>
              <a:t>YOUR </a:t>
            </a:r>
            <a:r>
              <a:rPr sz="5400" b="1" spc="-10" dirty="0">
                <a:solidFill>
                  <a:srgbClr val="FFFFFF"/>
                </a:solidFill>
                <a:latin typeface="Calibri"/>
                <a:cs typeface="Calibri"/>
              </a:rPr>
              <a:t>COMMITMENT</a:t>
            </a:r>
            <a:endParaRPr sz="54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0499" rIns="0" bIns="0" rtlCol="0">
            <a:spAutoFit/>
          </a:bodyPr>
          <a:lstStyle/>
          <a:p>
            <a:pPr marL="2809875">
              <a:lnSpc>
                <a:spcPct val="100000"/>
              </a:lnSpc>
              <a:spcBef>
                <a:spcPts val="100"/>
              </a:spcBef>
            </a:pPr>
            <a:r>
              <a:rPr dirty="0"/>
              <a:t>Learn</a:t>
            </a:r>
            <a:r>
              <a:rPr spc="-290" dirty="0"/>
              <a:t> </a:t>
            </a:r>
            <a:r>
              <a:rPr spc="-55" dirty="0"/>
              <a:t>More!</a:t>
            </a:r>
          </a:p>
        </p:txBody>
      </p:sp>
      <p:sp>
        <p:nvSpPr>
          <p:cNvPr id="3" name="object 3"/>
          <p:cNvSpPr txBox="1"/>
          <p:nvPr/>
        </p:nvSpPr>
        <p:spPr>
          <a:xfrm>
            <a:off x="533400" y="1143000"/>
            <a:ext cx="11301737" cy="3902992"/>
          </a:xfrm>
          <a:prstGeom prst="rect">
            <a:avLst/>
          </a:prstGeom>
        </p:spPr>
        <p:txBody>
          <a:bodyPr vert="horz" wrap="square" lIns="0" tIns="12065" rIns="0" bIns="0" rtlCol="0">
            <a:spAutoFit/>
          </a:bodyPr>
          <a:lstStyle/>
          <a:p>
            <a:pPr marL="299085" marR="175260" indent="-287020">
              <a:lnSpc>
                <a:spcPct val="100000"/>
              </a:lnSpc>
              <a:spcBef>
                <a:spcPts val="95"/>
              </a:spcBef>
              <a:buFont typeface="Wingdings"/>
              <a:buChar char=""/>
              <a:tabLst>
                <a:tab pos="299085" algn="l"/>
                <a:tab pos="379095" algn="l"/>
              </a:tabLst>
            </a:pPr>
            <a:r>
              <a:rPr sz="2800" dirty="0">
                <a:solidFill>
                  <a:srgbClr val="FFC000"/>
                </a:solidFill>
                <a:latin typeface="Times New Roman"/>
                <a:cs typeface="Times New Roman"/>
              </a:rPr>
              <a:t>	</a:t>
            </a:r>
            <a:r>
              <a:rPr sz="2800" spc="-55" dirty="0">
                <a:solidFill>
                  <a:schemeClr val="tx2">
                    <a:lumMod val="75000"/>
                  </a:schemeClr>
                </a:solidFill>
                <a:latin typeface="Calibri"/>
                <a:cs typeface="Calibri"/>
              </a:rPr>
              <a:t>PTA</a:t>
            </a:r>
            <a:r>
              <a:rPr sz="2800" spc="-85" dirty="0">
                <a:solidFill>
                  <a:schemeClr val="tx2">
                    <a:lumMod val="75000"/>
                  </a:schemeClr>
                </a:solidFill>
                <a:latin typeface="Calibri"/>
                <a:cs typeface="Calibri"/>
              </a:rPr>
              <a:t> </a:t>
            </a:r>
            <a:r>
              <a:rPr sz="2800" dirty="0">
                <a:solidFill>
                  <a:schemeClr val="tx2">
                    <a:lumMod val="75000"/>
                  </a:schemeClr>
                </a:solidFill>
                <a:latin typeface="Calibri"/>
                <a:cs typeface="Calibri"/>
              </a:rPr>
              <a:t>Leader</a:t>
            </a:r>
            <a:r>
              <a:rPr sz="2800" spc="-105" dirty="0">
                <a:solidFill>
                  <a:schemeClr val="tx2">
                    <a:lumMod val="75000"/>
                  </a:schemeClr>
                </a:solidFill>
                <a:latin typeface="Calibri"/>
                <a:cs typeface="Calibri"/>
              </a:rPr>
              <a:t> </a:t>
            </a:r>
            <a:r>
              <a:rPr sz="2800" spc="-10" dirty="0">
                <a:solidFill>
                  <a:schemeClr val="tx2">
                    <a:lumMod val="75000"/>
                  </a:schemeClr>
                </a:solidFill>
                <a:latin typeface="Calibri"/>
                <a:cs typeface="Calibri"/>
              </a:rPr>
              <a:t>Resource:</a:t>
            </a:r>
            <a:r>
              <a:rPr sz="2800" spc="-80" dirty="0">
                <a:solidFill>
                  <a:schemeClr val="tx2">
                    <a:lumMod val="75000"/>
                  </a:schemeClr>
                </a:solidFill>
                <a:latin typeface="Calibri"/>
                <a:cs typeface="Calibri"/>
              </a:rPr>
              <a:t> </a:t>
            </a:r>
            <a:r>
              <a:rPr lang="en-US" sz="2800" spc="-80" dirty="0">
                <a:solidFill>
                  <a:schemeClr val="tx2">
                    <a:lumMod val="75000"/>
                  </a:schemeClr>
                </a:solidFill>
                <a:latin typeface="Calibri"/>
                <a:cs typeface="Calibri"/>
                <a:hlinkClick r:id="rId2" action="ppaction://hlinksldjump"/>
              </a:rPr>
              <a:t>National PTA DEI Resource Guide, June 2023</a:t>
            </a:r>
            <a:endParaRPr lang="en-US" sz="2800" spc="-80" dirty="0">
              <a:solidFill>
                <a:schemeClr val="tx2">
                  <a:lumMod val="75000"/>
                </a:schemeClr>
              </a:solidFill>
              <a:latin typeface="Calibri"/>
              <a:cs typeface="Calibri"/>
            </a:endParaRPr>
          </a:p>
          <a:p>
            <a:pPr marL="299085" marR="175260" indent="-287020">
              <a:lnSpc>
                <a:spcPct val="100000"/>
              </a:lnSpc>
              <a:spcBef>
                <a:spcPts val="95"/>
              </a:spcBef>
              <a:buFont typeface="Wingdings"/>
              <a:buChar char=""/>
              <a:tabLst>
                <a:tab pos="299085" algn="l"/>
                <a:tab pos="379095" algn="l"/>
              </a:tabLst>
            </a:pPr>
            <a:r>
              <a:rPr sz="2800" u="sng"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How</a:t>
            </a:r>
            <a:r>
              <a:rPr sz="2800" u="sng" spc="-95"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to</a:t>
            </a:r>
            <a:r>
              <a:rPr sz="2800" u="sng" spc="-95"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 </a:t>
            </a:r>
            <a:r>
              <a:rPr sz="2800" u="sng" spc="-20"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Welcome</a:t>
            </a:r>
            <a:r>
              <a:rPr sz="2800" u="sng" spc="-85"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 </a:t>
            </a:r>
            <a:r>
              <a:rPr sz="2800" u="sng" spc="-10"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Diverse</a:t>
            </a:r>
            <a:r>
              <a:rPr sz="2800" u="sng" spc="-85"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 </a:t>
            </a:r>
            <a:r>
              <a:rPr sz="2800" u="sng" spc="-20"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Perspectives</a:t>
            </a:r>
            <a:r>
              <a:rPr sz="2800" u="sng" spc="-65"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into</a:t>
            </a:r>
            <a:r>
              <a:rPr sz="2800" u="sng" spc="-85"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 </a:t>
            </a:r>
            <a:r>
              <a:rPr sz="2800" u="sng" spc="-35"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Your</a:t>
            </a:r>
            <a:r>
              <a:rPr sz="2800" u="sng" spc="-100"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 </a:t>
            </a:r>
            <a:r>
              <a:rPr sz="2800" u="sng" spc="-25" dirty="0">
                <a:solidFill>
                  <a:schemeClr val="tx2">
                    <a:lumMod val="75000"/>
                  </a:schemeClr>
                </a:solidFill>
                <a:uFill>
                  <a:solidFill>
                    <a:srgbClr val="0563C1"/>
                  </a:solidFill>
                </a:uFill>
                <a:latin typeface="Calibri"/>
                <a:cs typeface="Calibri"/>
                <a:hlinkClick r:id="rId3">
                  <a:extLst>
                    <a:ext uri="{A12FA001-AC4F-418D-AE19-62706E023703}">
                      <ahyp:hlinkClr xmlns:ahyp="http://schemas.microsoft.com/office/drawing/2018/hyperlinkcolor" val="tx"/>
                    </a:ext>
                  </a:extLst>
                </a:hlinkClick>
              </a:rPr>
              <a:t>PTA</a:t>
            </a:r>
            <a:r>
              <a:rPr sz="2800" spc="-25" dirty="0">
                <a:solidFill>
                  <a:schemeClr val="tx2">
                    <a:lumMod val="75000"/>
                  </a:schemeClr>
                </a:solidFill>
                <a:latin typeface="Calibri"/>
                <a:cs typeface="Calibri"/>
              </a:rPr>
              <a:t> </a:t>
            </a:r>
            <a:r>
              <a:rPr sz="2800" dirty="0">
                <a:solidFill>
                  <a:schemeClr val="tx2">
                    <a:lumMod val="75000"/>
                  </a:schemeClr>
                </a:solidFill>
                <a:latin typeface="Calibri"/>
                <a:cs typeface="Calibri"/>
              </a:rPr>
              <a:t>(en</a:t>
            </a:r>
            <a:r>
              <a:rPr sz="2800" spc="-45" dirty="0">
                <a:solidFill>
                  <a:schemeClr val="tx2">
                    <a:lumMod val="75000"/>
                  </a:schemeClr>
                </a:solidFill>
                <a:latin typeface="Calibri"/>
                <a:cs typeface="Calibri"/>
              </a:rPr>
              <a:t> </a:t>
            </a:r>
            <a:r>
              <a:rPr sz="2800" u="sng" spc="-10" dirty="0">
                <a:solidFill>
                  <a:schemeClr val="tx2">
                    <a:lumMod val="75000"/>
                  </a:schemeClr>
                </a:solidFill>
                <a:uFill>
                  <a:solidFill>
                    <a:srgbClr val="0563C1"/>
                  </a:solidFill>
                </a:uFill>
                <a:latin typeface="Calibri"/>
                <a:cs typeface="Calibri"/>
                <a:hlinkClick r:id="rId4">
                  <a:extLst>
                    <a:ext uri="{A12FA001-AC4F-418D-AE19-62706E023703}">
                      <ahyp:hlinkClr xmlns:ahyp="http://schemas.microsoft.com/office/drawing/2018/hyperlinkcolor" val="tx"/>
                    </a:ext>
                  </a:extLst>
                </a:hlinkClick>
              </a:rPr>
              <a:t>Español</a:t>
            </a:r>
            <a:r>
              <a:rPr sz="2800" spc="-10" dirty="0">
                <a:solidFill>
                  <a:schemeClr val="tx2">
                    <a:lumMod val="75000"/>
                  </a:schemeClr>
                </a:solidFill>
                <a:latin typeface="Calibri"/>
                <a:cs typeface="Calibri"/>
              </a:rPr>
              <a:t>)</a:t>
            </a:r>
            <a:endParaRPr sz="2800" dirty="0">
              <a:solidFill>
                <a:schemeClr val="tx2">
                  <a:lumMod val="75000"/>
                </a:schemeClr>
              </a:solidFill>
              <a:latin typeface="Calibri"/>
              <a:cs typeface="Calibri"/>
            </a:endParaRPr>
          </a:p>
          <a:p>
            <a:pPr marL="297815" marR="5080" indent="-295275">
              <a:lnSpc>
                <a:spcPct val="100000"/>
              </a:lnSpc>
              <a:buClr>
                <a:srgbClr val="FFC000"/>
              </a:buClr>
              <a:buFont typeface="Wingdings"/>
              <a:buChar char=""/>
              <a:tabLst>
                <a:tab pos="299085" algn="l"/>
              </a:tabLst>
            </a:pPr>
            <a:r>
              <a:rPr sz="2800" spc="-55" dirty="0">
                <a:solidFill>
                  <a:schemeClr val="tx2">
                    <a:lumMod val="75000"/>
                  </a:schemeClr>
                </a:solidFill>
                <a:latin typeface="Calibri"/>
                <a:cs typeface="Calibri"/>
                <a:hlinkClick r:id="rId5">
                  <a:extLst>
                    <a:ext uri="{A12FA001-AC4F-418D-AE19-62706E023703}">
                      <ahyp:hlinkClr xmlns:ahyp="http://schemas.microsoft.com/office/drawing/2018/hyperlinkcolor" val="tx"/>
                    </a:ext>
                  </a:extLst>
                </a:hlinkClick>
              </a:rPr>
              <a:t>PTA</a:t>
            </a:r>
            <a:r>
              <a:rPr sz="2800" spc="-95" dirty="0">
                <a:solidFill>
                  <a:schemeClr val="tx2">
                    <a:lumMod val="75000"/>
                  </a:schemeClr>
                </a:solidFill>
                <a:latin typeface="Calibri"/>
                <a:cs typeface="Calibri"/>
                <a:hlinkClick r:id="rId5">
                  <a:extLst>
                    <a:ext uri="{A12FA001-AC4F-418D-AE19-62706E023703}">
                      <ahyp:hlinkClr xmlns:ahyp="http://schemas.microsoft.com/office/drawing/2018/hyperlinkcolor" val="tx"/>
                    </a:ext>
                  </a:extLst>
                </a:hlinkClick>
              </a:rPr>
              <a:t> </a:t>
            </a:r>
            <a:r>
              <a:rPr sz="2800" dirty="0">
                <a:solidFill>
                  <a:schemeClr val="tx2">
                    <a:lumMod val="75000"/>
                  </a:schemeClr>
                </a:solidFill>
                <a:latin typeface="Calibri"/>
                <a:cs typeface="Calibri"/>
                <a:hlinkClick r:id="rId5">
                  <a:extLst>
                    <a:ext uri="{A12FA001-AC4F-418D-AE19-62706E023703}">
                      <ahyp:hlinkClr xmlns:ahyp="http://schemas.microsoft.com/office/drawing/2018/hyperlinkcolor" val="tx"/>
                    </a:ext>
                  </a:extLst>
                </a:hlinkClick>
              </a:rPr>
              <a:t>Leader</a:t>
            </a:r>
            <a:r>
              <a:rPr sz="2800" spc="-105" dirty="0">
                <a:solidFill>
                  <a:schemeClr val="tx2">
                    <a:lumMod val="75000"/>
                  </a:schemeClr>
                </a:solidFill>
                <a:latin typeface="Calibri"/>
                <a:cs typeface="Calibri"/>
                <a:hlinkClick r:id="rId5">
                  <a:extLst>
                    <a:ext uri="{A12FA001-AC4F-418D-AE19-62706E023703}">
                      <ahyp:hlinkClr xmlns:ahyp="http://schemas.microsoft.com/office/drawing/2018/hyperlinkcolor" val="tx"/>
                    </a:ext>
                  </a:extLst>
                </a:hlinkClick>
              </a:rPr>
              <a:t> </a:t>
            </a:r>
            <a:r>
              <a:rPr sz="2800" spc="-30" dirty="0">
                <a:solidFill>
                  <a:schemeClr val="tx2">
                    <a:lumMod val="75000"/>
                  </a:schemeClr>
                </a:solidFill>
                <a:latin typeface="Calibri"/>
                <a:cs typeface="Calibri"/>
                <a:hlinkClick r:id="rId5">
                  <a:extLst>
                    <a:ext uri="{A12FA001-AC4F-418D-AE19-62706E023703}">
                      <ahyp:hlinkClr xmlns:ahyp="http://schemas.microsoft.com/office/drawing/2018/hyperlinkcolor" val="tx"/>
                    </a:ext>
                  </a:extLst>
                </a:hlinkClick>
              </a:rPr>
              <a:t>Training:</a:t>
            </a:r>
            <a:r>
              <a:rPr sz="2800" spc="-90" dirty="0">
                <a:solidFill>
                  <a:schemeClr val="tx2">
                    <a:lumMod val="75000"/>
                  </a:schemeClr>
                </a:solidFill>
                <a:latin typeface="Calibri"/>
                <a:cs typeface="Calibri"/>
                <a:hlinkClick r:id="rId5">
                  <a:extLst>
                    <a:ext uri="{A12FA001-AC4F-418D-AE19-62706E023703}">
                      <ahyp:hlinkClr xmlns:ahyp="http://schemas.microsoft.com/office/drawing/2018/hyperlinkcolor" val="tx"/>
                    </a:ext>
                  </a:extLst>
                </a:hlinkClick>
              </a:rPr>
              <a:t> </a:t>
            </a:r>
            <a:r>
              <a:rPr sz="2800" u="sng" spc="-70"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PTA</a:t>
            </a:r>
            <a:r>
              <a:rPr sz="2800" u="sng" spc="-85"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101:</a:t>
            </a:r>
            <a:r>
              <a:rPr sz="2800" u="sng" spc="-75"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The</a:t>
            </a:r>
            <a:r>
              <a:rPr sz="2800" u="sng" spc="-100"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National</a:t>
            </a:r>
            <a:r>
              <a:rPr sz="2800" u="sng" spc="-90"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Congress</a:t>
            </a:r>
            <a:r>
              <a:rPr sz="2800" u="sng" spc="-80"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of</a:t>
            </a:r>
            <a:r>
              <a:rPr sz="2800" u="sng" spc="-95"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Colored</a:t>
            </a:r>
            <a:r>
              <a:rPr sz="2800" u="sng" spc="-95"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spc="-10"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Parents</a:t>
            </a:r>
            <a:r>
              <a:rPr sz="2800" u="sng" spc="-90"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spc="-25"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and</a:t>
            </a:r>
            <a:r>
              <a:rPr sz="2800" spc="-25" dirty="0">
                <a:solidFill>
                  <a:schemeClr val="tx2">
                    <a:lumMod val="75000"/>
                  </a:schemeClr>
                </a:solidFill>
                <a:latin typeface="Calibri"/>
                <a:cs typeface="Calibri"/>
                <a:hlinkClick r:id="rId5">
                  <a:extLst>
                    <a:ext uri="{A12FA001-AC4F-418D-AE19-62706E023703}">
                      <ahyp:hlinkClr xmlns:ahyp="http://schemas.microsoft.com/office/drawing/2018/hyperlinkcolor" val="tx"/>
                    </a:ext>
                  </a:extLst>
                </a:hlinkClick>
              </a:rPr>
              <a:t> 	</a:t>
            </a:r>
            <a:r>
              <a:rPr sz="2800" u="sng" spc="-40"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Teachers</a:t>
            </a:r>
            <a:r>
              <a:rPr sz="2800" u="sng" spc="-80"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and</a:t>
            </a:r>
            <a:r>
              <a:rPr sz="2800" u="sng" spc="-45"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 </a:t>
            </a:r>
            <a:r>
              <a:rPr sz="2800" u="sng" spc="-10" dirty="0">
                <a:solidFill>
                  <a:schemeClr val="tx2">
                    <a:lumMod val="75000"/>
                  </a:schemeClr>
                </a:solidFill>
                <a:uFill>
                  <a:solidFill>
                    <a:srgbClr val="0563C1"/>
                  </a:solidFill>
                </a:uFill>
                <a:latin typeface="Calibri"/>
                <a:cs typeface="Calibri"/>
                <a:hlinkClick r:id="rId5">
                  <a:extLst>
                    <a:ext uri="{A12FA001-AC4F-418D-AE19-62706E023703}">
                      <ahyp:hlinkClr xmlns:ahyp="http://schemas.microsoft.com/office/drawing/2018/hyperlinkcolor" val="tx"/>
                    </a:ext>
                  </a:extLst>
                </a:hlinkClick>
              </a:rPr>
              <a:t>Unification</a:t>
            </a:r>
            <a:endParaRPr sz="2800" dirty="0">
              <a:solidFill>
                <a:schemeClr val="tx2">
                  <a:lumMod val="75000"/>
                </a:schemeClr>
              </a:solidFill>
              <a:latin typeface="Calibri"/>
              <a:cs typeface="Calibri"/>
            </a:endParaRPr>
          </a:p>
          <a:p>
            <a:pPr marL="298450" marR="799465" indent="-295910">
              <a:lnSpc>
                <a:spcPct val="100000"/>
              </a:lnSpc>
              <a:buClr>
                <a:srgbClr val="FFC000"/>
              </a:buClr>
              <a:buFont typeface="Wingdings"/>
              <a:buChar char=""/>
              <a:tabLst>
                <a:tab pos="298450" algn="l"/>
              </a:tabLst>
            </a:pPr>
            <a:r>
              <a:rPr sz="2800" spc="-10" dirty="0">
                <a:solidFill>
                  <a:schemeClr val="tx2">
                    <a:lumMod val="75000"/>
                  </a:schemeClr>
                </a:solidFill>
                <a:latin typeface="Calibri"/>
                <a:cs typeface="Calibri"/>
                <a:hlinkClick r:id="rId6">
                  <a:extLst>
                    <a:ext uri="{A12FA001-AC4F-418D-AE19-62706E023703}">
                      <ahyp:hlinkClr xmlns:ahyp="http://schemas.microsoft.com/office/drawing/2018/hyperlinkcolor" val="tx"/>
                    </a:ext>
                  </a:extLst>
                </a:hlinkClick>
              </a:rPr>
              <a:t>Parent</a:t>
            </a:r>
            <a:r>
              <a:rPr sz="2800" spc="-75" dirty="0">
                <a:solidFill>
                  <a:schemeClr val="tx2">
                    <a:lumMod val="75000"/>
                  </a:schemeClr>
                </a:solidFill>
                <a:latin typeface="Calibri"/>
                <a:cs typeface="Calibri"/>
                <a:hlinkClick r:id="rId6">
                  <a:extLst>
                    <a:ext uri="{A12FA001-AC4F-418D-AE19-62706E023703}">
                      <ahyp:hlinkClr xmlns:ahyp="http://schemas.microsoft.com/office/drawing/2018/hyperlinkcolor" val="tx"/>
                    </a:ext>
                  </a:extLst>
                </a:hlinkClick>
              </a:rPr>
              <a:t> </a:t>
            </a:r>
            <a:r>
              <a:rPr sz="2800" spc="-10" dirty="0">
                <a:solidFill>
                  <a:schemeClr val="tx2">
                    <a:lumMod val="75000"/>
                  </a:schemeClr>
                </a:solidFill>
                <a:latin typeface="Calibri"/>
                <a:cs typeface="Calibri"/>
                <a:hlinkClick r:id="rId6">
                  <a:extLst>
                    <a:ext uri="{A12FA001-AC4F-418D-AE19-62706E023703}">
                      <ahyp:hlinkClr xmlns:ahyp="http://schemas.microsoft.com/office/drawing/2018/hyperlinkcolor" val="tx"/>
                    </a:ext>
                  </a:extLst>
                </a:hlinkClick>
              </a:rPr>
              <a:t>Resource:</a:t>
            </a:r>
            <a:r>
              <a:rPr sz="2800" spc="-80" dirty="0">
                <a:solidFill>
                  <a:schemeClr val="tx2">
                    <a:lumMod val="75000"/>
                  </a:schemeClr>
                </a:solidFill>
                <a:latin typeface="Calibri"/>
                <a:cs typeface="Calibri"/>
                <a:hlinkClick r:id="rId6">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How</a:t>
            </a:r>
            <a:r>
              <a:rPr sz="2800" u="sng" spc="-70"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to</a:t>
            </a:r>
            <a:r>
              <a:rPr sz="2800" u="sng" spc="-90"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spc="-45"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Talk</a:t>
            </a:r>
            <a:r>
              <a:rPr sz="2800" u="sng" spc="-95"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to</a:t>
            </a:r>
            <a:r>
              <a:rPr sz="2800" u="sng" spc="-85"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spc="-35"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Your</a:t>
            </a:r>
            <a:r>
              <a:rPr sz="2800" u="sng" spc="-90"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Child</a:t>
            </a:r>
            <a:r>
              <a:rPr sz="2800" u="sng" spc="-70"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About</a:t>
            </a:r>
            <a:r>
              <a:rPr sz="2800" u="sng" spc="-60"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Race</a:t>
            </a:r>
            <a:r>
              <a:rPr sz="2800" u="sng" spc="-95"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and</a:t>
            </a:r>
            <a:r>
              <a:rPr sz="2800" u="sng" spc="-85"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Injustice</a:t>
            </a:r>
            <a:r>
              <a:rPr sz="2800" u="sng" spc="-55"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 </a:t>
            </a:r>
            <a:r>
              <a:rPr sz="2800" u="sng" spc="-25"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in</a:t>
            </a:r>
            <a:r>
              <a:rPr sz="2800" spc="-25" dirty="0">
                <a:solidFill>
                  <a:schemeClr val="tx2">
                    <a:lumMod val="75000"/>
                  </a:schemeClr>
                </a:solidFill>
                <a:latin typeface="Calibri"/>
                <a:cs typeface="Calibri"/>
                <a:hlinkClick r:id="rId6">
                  <a:extLst>
                    <a:ext uri="{A12FA001-AC4F-418D-AE19-62706E023703}">
                      <ahyp:hlinkClr xmlns:ahyp="http://schemas.microsoft.com/office/drawing/2018/hyperlinkcolor" val="tx"/>
                    </a:ext>
                  </a:extLst>
                </a:hlinkClick>
              </a:rPr>
              <a:t> </a:t>
            </a:r>
            <a:r>
              <a:rPr sz="2800" u="sng" spc="-10" dirty="0">
                <a:solidFill>
                  <a:schemeClr val="tx2">
                    <a:lumMod val="75000"/>
                  </a:schemeClr>
                </a:solidFill>
                <a:uFill>
                  <a:solidFill>
                    <a:srgbClr val="0563C1"/>
                  </a:solidFill>
                </a:uFill>
                <a:latin typeface="Calibri"/>
                <a:cs typeface="Calibri"/>
                <a:hlinkClick r:id="rId6">
                  <a:extLst>
                    <a:ext uri="{A12FA001-AC4F-418D-AE19-62706E023703}">
                      <ahyp:hlinkClr xmlns:ahyp="http://schemas.microsoft.com/office/drawing/2018/hyperlinkcolor" val="tx"/>
                    </a:ext>
                  </a:extLst>
                </a:hlinkClick>
              </a:rPr>
              <a:t>America</a:t>
            </a:r>
            <a:endParaRPr sz="2800" dirty="0">
              <a:solidFill>
                <a:schemeClr val="tx2">
                  <a:lumMod val="75000"/>
                </a:schemeClr>
              </a:solidFill>
              <a:latin typeface="Calibri"/>
              <a:cs typeface="Calibri"/>
            </a:endParaRPr>
          </a:p>
          <a:p>
            <a:pPr marL="298450" indent="-295275">
              <a:lnSpc>
                <a:spcPct val="100000"/>
              </a:lnSpc>
              <a:buClr>
                <a:srgbClr val="FFC000"/>
              </a:buClr>
              <a:buFont typeface="Wingdings"/>
              <a:buChar char=""/>
              <a:tabLst>
                <a:tab pos="298450" algn="l"/>
              </a:tabLst>
            </a:pPr>
            <a:r>
              <a:rPr sz="2800" spc="-10" dirty="0">
                <a:latin typeface="Calibri"/>
                <a:cs typeface="Calibri"/>
              </a:rPr>
              <a:t>Parent</a:t>
            </a:r>
            <a:r>
              <a:rPr sz="2800" spc="-85" dirty="0">
                <a:latin typeface="Calibri"/>
                <a:cs typeface="Calibri"/>
              </a:rPr>
              <a:t> </a:t>
            </a:r>
            <a:r>
              <a:rPr sz="2800" spc="-10" dirty="0">
                <a:latin typeface="Calibri"/>
                <a:cs typeface="Calibri"/>
              </a:rPr>
              <a:t>Resource:</a:t>
            </a:r>
            <a:r>
              <a:rPr sz="2800" spc="-85" dirty="0">
                <a:latin typeface="Calibri"/>
                <a:cs typeface="Calibri"/>
              </a:rPr>
              <a:t> </a:t>
            </a:r>
            <a:r>
              <a:rPr sz="2800" u="sng" dirty="0">
                <a:solidFill>
                  <a:srgbClr val="0563C1"/>
                </a:solidFill>
                <a:uFill>
                  <a:solidFill>
                    <a:srgbClr val="0563C1"/>
                  </a:solidFill>
                </a:uFill>
                <a:latin typeface="Calibri"/>
                <a:cs typeface="Calibri"/>
                <a:hlinkClick r:id="rId7"/>
              </a:rPr>
              <a:t>Notes</a:t>
            </a:r>
            <a:r>
              <a:rPr sz="2800" u="sng" spc="-85" dirty="0">
                <a:solidFill>
                  <a:srgbClr val="0563C1"/>
                </a:solidFill>
                <a:uFill>
                  <a:solidFill>
                    <a:srgbClr val="0563C1"/>
                  </a:solidFill>
                </a:uFill>
                <a:latin typeface="Calibri"/>
                <a:cs typeface="Calibri"/>
                <a:hlinkClick r:id="rId7"/>
              </a:rPr>
              <a:t> </a:t>
            </a:r>
            <a:r>
              <a:rPr sz="2800" u="sng" dirty="0">
                <a:solidFill>
                  <a:srgbClr val="0563C1"/>
                </a:solidFill>
                <a:uFill>
                  <a:solidFill>
                    <a:srgbClr val="0563C1"/>
                  </a:solidFill>
                </a:uFill>
                <a:latin typeface="Calibri"/>
                <a:cs typeface="Calibri"/>
                <a:hlinkClick r:id="rId7"/>
              </a:rPr>
              <a:t>from</a:t>
            </a:r>
            <a:r>
              <a:rPr sz="2800" u="sng" spc="-85" dirty="0">
                <a:solidFill>
                  <a:srgbClr val="0563C1"/>
                </a:solidFill>
                <a:uFill>
                  <a:solidFill>
                    <a:srgbClr val="0563C1"/>
                  </a:solidFill>
                </a:uFill>
                <a:latin typeface="Calibri"/>
                <a:cs typeface="Calibri"/>
                <a:hlinkClick r:id="rId7"/>
              </a:rPr>
              <a:t> </a:t>
            </a:r>
            <a:r>
              <a:rPr sz="2800" u="sng" dirty="0">
                <a:solidFill>
                  <a:srgbClr val="0563C1"/>
                </a:solidFill>
                <a:uFill>
                  <a:solidFill>
                    <a:srgbClr val="0563C1"/>
                  </a:solidFill>
                </a:uFill>
                <a:latin typeface="Calibri"/>
                <a:cs typeface="Calibri"/>
                <a:hlinkClick r:id="rId7"/>
              </a:rPr>
              <a:t>the</a:t>
            </a:r>
            <a:r>
              <a:rPr sz="2800" u="sng" spc="-85" dirty="0">
                <a:solidFill>
                  <a:srgbClr val="0563C1"/>
                </a:solidFill>
                <a:uFill>
                  <a:solidFill>
                    <a:srgbClr val="0563C1"/>
                  </a:solidFill>
                </a:uFill>
                <a:latin typeface="Calibri"/>
                <a:cs typeface="Calibri"/>
                <a:hlinkClick r:id="rId7"/>
              </a:rPr>
              <a:t> </a:t>
            </a:r>
            <a:r>
              <a:rPr sz="2800" u="sng" dirty="0">
                <a:solidFill>
                  <a:srgbClr val="0563C1"/>
                </a:solidFill>
                <a:uFill>
                  <a:solidFill>
                    <a:srgbClr val="0563C1"/>
                  </a:solidFill>
                </a:uFill>
                <a:latin typeface="Calibri"/>
                <a:cs typeface="Calibri"/>
                <a:hlinkClick r:id="rId7"/>
              </a:rPr>
              <a:t>Backpack:</a:t>
            </a:r>
            <a:r>
              <a:rPr sz="2800" u="sng" spc="-85" dirty="0">
                <a:solidFill>
                  <a:srgbClr val="0563C1"/>
                </a:solidFill>
                <a:uFill>
                  <a:solidFill>
                    <a:srgbClr val="0563C1"/>
                  </a:solidFill>
                </a:uFill>
                <a:latin typeface="Calibri"/>
                <a:cs typeface="Calibri"/>
                <a:hlinkClick r:id="rId7"/>
              </a:rPr>
              <a:t> </a:t>
            </a:r>
            <a:r>
              <a:rPr sz="2800" u="sng" dirty="0">
                <a:solidFill>
                  <a:srgbClr val="0563C1"/>
                </a:solidFill>
                <a:uFill>
                  <a:solidFill>
                    <a:srgbClr val="0563C1"/>
                  </a:solidFill>
                </a:uFill>
                <a:latin typeface="Calibri"/>
                <a:cs typeface="Calibri"/>
                <a:hlinkClick r:id="rId7"/>
              </a:rPr>
              <a:t>A</a:t>
            </a:r>
            <a:r>
              <a:rPr sz="2800" u="sng" spc="-95" dirty="0">
                <a:solidFill>
                  <a:srgbClr val="0563C1"/>
                </a:solidFill>
                <a:uFill>
                  <a:solidFill>
                    <a:srgbClr val="0563C1"/>
                  </a:solidFill>
                </a:uFill>
                <a:latin typeface="Calibri"/>
                <a:cs typeface="Calibri"/>
                <a:hlinkClick r:id="rId7"/>
              </a:rPr>
              <a:t> </a:t>
            </a:r>
            <a:r>
              <a:rPr sz="2800" u="sng" spc="-55" dirty="0">
                <a:solidFill>
                  <a:srgbClr val="0563C1"/>
                </a:solidFill>
                <a:uFill>
                  <a:solidFill>
                    <a:srgbClr val="0563C1"/>
                  </a:solidFill>
                </a:uFill>
                <a:latin typeface="Calibri"/>
                <a:cs typeface="Calibri"/>
                <a:hlinkClick r:id="rId7"/>
              </a:rPr>
              <a:t>PTA</a:t>
            </a:r>
            <a:r>
              <a:rPr sz="2800" u="sng" spc="-85" dirty="0">
                <a:solidFill>
                  <a:srgbClr val="0563C1"/>
                </a:solidFill>
                <a:uFill>
                  <a:solidFill>
                    <a:srgbClr val="0563C1"/>
                  </a:solidFill>
                </a:uFill>
                <a:latin typeface="Calibri"/>
                <a:cs typeface="Calibri"/>
                <a:hlinkClick r:id="rId7"/>
              </a:rPr>
              <a:t> </a:t>
            </a:r>
            <a:r>
              <a:rPr sz="2800" u="sng" spc="-10" dirty="0">
                <a:solidFill>
                  <a:srgbClr val="0563C1"/>
                </a:solidFill>
                <a:uFill>
                  <a:solidFill>
                    <a:srgbClr val="0563C1"/>
                  </a:solidFill>
                </a:uFill>
                <a:latin typeface="Calibri"/>
                <a:cs typeface="Calibri"/>
                <a:hlinkClick r:id="rId7"/>
              </a:rPr>
              <a:t>Podcast</a:t>
            </a:r>
            <a:endParaRPr sz="2800" dirty="0">
              <a:latin typeface="Calibri"/>
              <a:cs typeface="Calibri"/>
            </a:endParaRPr>
          </a:p>
          <a:p>
            <a:pPr marL="298450" indent="-295275">
              <a:lnSpc>
                <a:spcPct val="100000"/>
              </a:lnSpc>
              <a:buClr>
                <a:srgbClr val="FFC000"/>
              </a:buClr>
              <a:buFont typeface="Wingdings"/>
              <a:buChar char=""/>
              <a:tabLst>
                <a:tab pos="298450" algn="l"/>
              </a:tabLst>
            </a:pPr>
            <a:r>
              <a:rPr sz="2800" dirty="0">
                <a:latin typeface="Calibri"/>
                <a:cs typeface="Calibri"/>
              </a:rPr>
              <a:t>National</a:t>
            </a:r>
            <a:r>
              <a:rPr sz="2800" spc="-110" dirty="0">
                <a:latin typeface="Calibri"/>
                <a:cs typeface="Calibri"/>
              </a:rPr>
              <a:t> </a:t>
            </a:r>
            <a:r>
              <a:rPr sz="2800" spc="-100" dirty="0">
                <a:latin typeface="Calibri"/>
                <a:cs typeface="Calibri"/>
              </a:rPr>
              <a:t>PTA’s</a:t>
            </a:r>
            <a:r>
              <a:rPr sz="2800" spc="-55" dirty="0">
                <a:latin typeface="Calibri"/>
                <a:cs typeface="Calibri"/>
              </a:rPr>
              <a:t> </a:t>
            </a:r>
            <a:r>
              <a:rPr sz="2800" u="sng" spc="-10" dirty="0">
                <a:solidFill>
                  <a:srgbClr val="0563C1"/>
                </a:solidFill>
                <a:uFill>
                  <a:solidFill>
                    <a:srgbClr val="0563C1"/>
                  </a:solidFill>
                </a:uFill>
                <a:latin typeface="Calibri"/>
                <a:cs typeface="Calibri"/>
                <a:hlinkClick r:id="rId8"/>
              </a:rPr>
              <a:t>Commitment</a:t>
            </a:r>
            <a:r>
              <a:rPr sz="2800" u="sng" spc="-75" dirty="0">
                <a:solidFill>
                  <a:srgbClr val="0563C1"/>
                </a:solidFill>
                <a:uFill>
                  <a:solidFill>
                    <a:srgbClr val="0563C1"/>
                  </a:solidFill>
                </a:uFill>
                <a:latin typeface="Calibri"/>
                <a:cs typeface="Calibri"/>
                <a:hlinkClick r:id="rId8"/>
              </a:rPr>
              <a:t> </a:t>
            </a:r>
            <a:r>
              <a:rPr sz="2800" u="sng" dirty="0">
                <a:solidFill>
                  <a:srgbClr val="0563C1"/>
                </a:solidFill>
                <a:uFill>
                  <a:solidFill>
                    <a:srgbClr val="0563C1"/>
                  </a:solidFill>
                </a:uFill>
                <a:latin typeface="Calibri"/>
                <a:cs typeface="Calibri"/>
                <a:hlinkClick r:id="rId8"/>
              </a:rPr>
              <a:t>to</a:t>
            </a:r>
            <a:r>
              <a:rPr sz="2800" u="sng" spc="-95" dirty="0">
                <a:solidFill>
                  <a:srgbClr val="0563C1"/>
                </a:solidFill>
                <a:uFill>
                  <a:solidFill>
                    <a:srgbClr val="0563C1"/>
                  </a:solidFill>
                </a:uFill>
                <a:latin typeface="Calibri"/>
                <a:cs typeface="Calibri"/>
                <a:hlinkClick r:id="rId8"/>
              </a:rPr>
              <a:t> </a:t>
            </a:r>
            <a:r>
              <a:rPr sz="2800" u="sng" spc="-30" dirty="0">
                <a:solidFill>
                  <a:srgbClr val="0563C1"/>
                </a:solidFill>
                <a:uFill>
                  <a:solidFill>
                    <a:srgbClr val="0563C1"/>
                  </a:solidFill>
                </a:uFill>
                <a:latin typeface="Calibri"/>
                <a:cs typeface="Calibri"/>
                <a:hlinkClick r:id="rId8"/>
              </a:rPr>
              <a:t>Diversity,</a:t>
            </a:r>
            <a:r>
              <a:rPr sz="2800" u="sng" spc="-75" dirty="0">
                <a:solidFill>
                  <a:srgbClr val="0563C1"/>
                </a:solidFill>
                <a:uFill>
                  <a:solidFill>
                    <a:srgbClr val="0563C1"/>
                  </a:solidFill>
                </a:uFill>
                <a:latin typeface="Calibri"/>
                <a:cs typeface="Calibri"/>
                <a:hlinkClick r:id="rId8"/>
              </a:rPr>
              <a:t> </a:t>
            </a:r>
            <a:r>
              <a:rPr sz="2800" u="sng" spc="-30" dirty="0">
                <a:solidFill>
                  <a:srgbClr val="0563C1"/>
                </a:solidFill>
                <a:uFill>
                  <a:solidFill>
                    <a:srgbClr val="0563C1"/>
                  </a:solidFill>
                </a:uFill>
                <a:latin typeface="Calibri"/>
                <a:cs typeface="Calibri"/>
                <a:hlinkClick r:id="rId8"/>
              </a:rPr>
              <a:t>Equity,</a:t>
            </a:r>
            <a:r>
              <a:rPr sz="2800" u="sng" spc="-65" dirty="0">
                <a:solidFill>
                  <a:srgbClr val="0563C1"/>
                </a:solidFill>
                <a:uFill>
                  <a:solidFill>
                    <a:srgbClr val="0563C1"/>
                  </a:solidFill>
                </a:uFill>
                <a:latin typeface="Calibri"/>
                <a:cs typeface="Calibri"/>
                <a:hlinkClick r:id="rId8"/>
              </a:rPr>
              <a:t> </a:t>
            </a:r>
            <a:r>
              <a:rPr sz="2800" u="sng" dirty="0">
                <a:solidFill>
                  <a:srgbClr val="0563C1"/>
                </a:solidFill>
                <a:uFill>
                  <a:solidFill>
                    <a:srgbClr val="0563C1"/>
                  </a:solidFill>
                </a:uFill>
                <a:latin typeface="Calibri"/>
                <a:cs typeface="Calibri"/>
                <a:hlinkClick r:id="rId8"/>
              </a:rPr>
              <a:t>and</a:t>
            </a:r>
            <a:r>
              <a:rPr sz="2800" u="sng" spc="-85" dirty="0">
                <a:solidFill>
                  <a:srgbClr val="0563C1"/>
                </a:solidFill>
                <a:uFill>
                  <a:solidFill>
                    <a:srgbClr val="0563C1"/>
                  </a:solidFill>
                </a:uFill>
                <a:latin typeface="Calibri"/>
                <a:cs typeface="Calibri"/>
                <a:hlinkClick r:id="rId8"/>
              </a:rPr>
              <a:t> </a:t>
            </a:r>
            <a:r>
              <a:rPr sz="2800" u="sng" dirty="0">
                <a:solidFill>
                  <a:srgbClr val="0563C1"/>
                </a:solidFill>
                <a:uFill>
                  <a:solidFill>
                    <a:srgbClr val="0563C1"/>
                  </a:solidFill>
                </a:uFill>
                <a:latin typeface="Calibri"/>
                <a:cs typeface="Calibri"/>
                <a:hlinkClick r:id="rId8"/>
              </a:rPr>
              <a:t>Inclusion</a:t>
            </a:r>
            <a:r>
              <a:rPr sz="2800" spc="-70" dirty="0">
                <a:solidFill>
                  <a:srgbClr val="0563C1"/>
                </a:solidFill>
                <a:latin typeface="Calibri"/>
                <a:cs typeface="Calibri"/>
              </a:rPr>
              <a:t> </a:t>
            </a:r>
            <a:r>
              <a:rPr sz="2800" dirty="0">
                <a:latin typeface="Calibri"/>
                <a:cs typeface="Calibri"/>
              </a:rPr>
              <a:t>(en</a:t>
            </a:r>
            <a:r>
              <a:rPr sz="2800" spc="-100" dirty="0">
                <a:latin typeface="Calibri"/>
                <a:cs typeface="Calibri"/>
              </a:rPr>
              <a:t> </a:t>
            </a:r>
            <a:r>
              <a:rPr sz="2800" u="sng" spc="-10" dirty="0">
                <a:solidFill>
                  <a:srgbClr val="0563C1"/>
                </a:solidFill>
                <a:uFill>
                  <a:solidFill>
                    <a:srgbClr val="0563C1"/>
                  </a:solidFill>
                </a:uFill>
                <a:latin typeface="Calibri"/>
                <a:cs typeface="Calibri"/>
                <a:hlinkClick r:id="rId9"/>
              </a:rPr>
              <a:t>Español</a:t>
            </a:r>
            <a:r>
              <a:rPr sz="2800" spc="-10" dirty="0">
                <a:latin typeface="Calibri"/>
                <a:cs typeface="Calibri"/>
              </a:rPr>
              <a:t>)</a:t>
            </a:r>
            <a:endParaRPr sz="2800" dirty="0">
              <a:latin typeface="Calibri"/>
              <a:cs typeface="Calibri"/>
            </a:endParaRPr>
          </a:p>
          <a:p>
            <a:pPr marL="298450" indent="-295275">
              <a:lnSpc>
                <a:spcPct val="100000"/>
              </a:lnSpc>
              <a:buClr>
                <a:srgbClr val="FFC000"/>
              </a:buClr>
              <a:buFont typeface="Wingdings"/>
              <a:buChar char=""/>
              <a:tabLst>
                <a:tab pos="298450" algn="l"/>
              </a:tabLst>
            </a:pPr>
            <a:r>
              <a:rPr sz="2800" dirty="0">
                <a:latin typeface="Calibri"/>
                <a:cs typeface="Calibri"/>
              </a:rPr>
              <a:t>National</a:t>
            </a:r>
            <a:r>
              <a:rPr sz="2800" spc="-114" dirty="0">
                <a:latin typeface="Calibri"/>
                <a:cs typeface="Calibri"/>
              </a:rPr>
              <a:t> </a:t>
            </a:r>
            <a:r>
              <a:rPr sz="2800" spc="-100" dirty="0">
                <a:latin typeface="Calibri"/>
                <a:cs typeface="Calibri"/>
              </a:rPr>
              <a:t>PTA’s</a:t>
            </a:r>
            <a:r>
              <a:rPr sz="2800" spc="-60" dirty="0">
                <a:latin typeface="Calibri"/>
                <a:cs typeface="Calibri"/>
              </a:rPr>
              <a:t> </a:t>
            </a:r>
            <a:r>
              <a:rPr sz="2800" u="sng" dirty="0">
                <a:solidFill>
                  <a:srgbClr val="0563C1"/>
                </a:solidFill>
                <a:uFill>
                  <a:solidFill>
                    <a:srgbClr val="0563C1"/>
                  </a:solidFill>
                </a:uFill>
                <a:latin typeface="Calibri"/>
                <a:cs typeface="Calibri"/>
                <a:hlinkClick r:id="rId10"/>
              </a:rPr>
              <a:t>Position</a:t>
            </a:r>
            <a:r>
              <a:rPr sz="2800" u="sng" spc="-75" dirty="0">
                <a:solidFill>
                  <a:srgbClr val="0563C1"/>
                </a:solidFill>
                <a:uFill>
                  <a:solidFill>
                    <a:srgbClr val="0563C1"/>
                  </a:solidFill>
                </a:uFill>
                <a:latin typeface="Calibri"/>
                <a:cs typeface="Calibri"/>
                <a:hlinkClick r:id="rId10"/>
              </a:rPr>
              <a:t> </a:t>
            </a:r>
            <a:r>
              <a:rPr sz="2800" u="sng" spc="-20" dirty="0">
                <a:solidFill>
                  <a:srgbClr val="0563C1"/>
                </a:solidFill>
                <a:uFill>
                  <a:solidFill>
                    <a:srgbClr val="0563C1"/>
                  </a:solidFill>
                </a:uFill>
                <a:latin typeface="Calibri"/>
                <a:cs typeface="Calibri"/>
                <a:hlinkClick r:id="rId10"/>
              </a:rPr>
              <a:t>Statement</a:t>
            </a:r>
            <a:r>
              <a:rPr sz="2800" u="sng" spc="-95" dirty="0">
                <a:solidFill>
                  <a:srgbClr val="0563C1"/>
                </a:solidFill>
                <a:uFill>
                  <a:solidFill>
                    <a:srgbClr val="0563C1"/>
                  </a:solidFill>
                </a:uFill>
                <a:latin typeface="Calibri"/>
                <a:cs typeface="Calibri"/>
                <a:hlinkClick r:id="rId10"/>
              </a:rPr>
              <a:t> </a:t>
            </a:r>
            <a:r>
              <a:rPr sz="2800" u="sng" dirty="0">
                <a:solidFill>
                  <a:srgbClr val="0563C1"/>
                </a:solidFill>
                <a:uFill>
                  <a:solidFill>
                    <a:srgbClr val="0563C1"/>
                  </a:solidFill>
                </a:uFill>
                <a:latin typeface="Calibri"/>
                <a:cs typeface="Calibri"/>
                <a:hlinkClick r:id="rId10"/>
              </a:rPr>
              <a:t>on</a:t>
            </a:r>
            <a:r>
              <a:rPr sz="2800" u="sng" spc="-95" dirty="0">
                <a:solidFill>
                  <a:srgbClr val="0563C1"/>
                </a:solidFill>
                <a:uFill>
                  <a:solidFill>
                    <a:srgbClr val="0563C1"/>
                  </a:solidFill>
                </a:uFill>
                <a:latin typeface="Calibri"/>
                <a:cs typeface="Calibri"/>
                <a:hlinkClick r:id="rId10"/>
              </a:rPr>
              <a:t> </a:t>
            </a:r>
            <a:r>
              <a:rPr sz="2800" u="sng" spc="-10" dirty="0">
                <a:solidFill>
                  <a:srgbClr val="0563C1"/>
                </a:solidFill>
                <a:uFill>
                  <a:solidFill>
                    <a:srgbClr val="0563C1"/>
                  </a:solidFill>
                </a:uFill>
                <a:latin typeface="Calibri"/>
                <a:cs typeface="Calibri"/>
                <a:hlinkClick r:id="rId10"/>
              </a:rPr>
              <a:t>Institutional</a:t>
            </a:r>
            <a:r>
              <a:rPr sz="2800" u="sng" spc="-75" dirty="0">
                <a:solidFill>
                  <a:srgbClr val="0563C1"/>
                </a:solidFill>
                <a:uFill>
                  <a:solidFill>
                    <a:srgbClr val="0563C1"/>
                  </a:solidFill>
                </a:uFill>
                <a:latin typeface="Calibri"/>
                <a:cs typeface="Calibri"/>
                <a:hlinkClick r:id="rId10"/>
              </a:rPr>
              <a:t> </a:t>
            </a:r>
            <a:r>
              <a:rPr sz="2800" u="sng" spc="-10" dirty="0">
                <a:solidFill>
                  <a:srgbClr val="0563C1"/>
                </a:solidFill>
                <a:uFill>
                  <a:solidFill>
                    <a:srgbClr val="0563C1"/>
                  </a:solidFill>
                </a:uFill>
                <a:latin typeface="Calibri"/>
                <a:cs typeface="Calibri"/>
                <a:hlinkClick r:id="rId10"/>
              </a:rPr>
              <a:t>Racism</a:t>
            </a:r>
            <a:endParaRPr sz="28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lkboard with writing on it next to a pair of books&#10;&#10;Description automatically generated">
            <a:extLst>
              <a:ext uri="{FF2B5EF4-FFF2-40B4-BE49-F238E27FC236}">
                <a16:creationId xmlns:a16="http://schemas.microsoft.com/office/drawing/2014/main" id="{083744E1-31BC-DA1F-9960-5A414138E61F}"/>
              </a:ext>
            </a:extLst>
          </p:cNvPr>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324" b="9092"/>
          <a:stretch/>
        </p:blipFill>
        <p:spPr>
          <a:xfrm>
            <a:off x="762000" y="-497412"/>
            <a:ext cx="11049000" cy="5907612"/>
          </a:xfrm>
          <a:prstGeom prst="rect">
            <a:avLst/>
          </a:prstGeom>
        </p:spPr>
      </p:pic>
      <p:sp>
        <p:nvSpPr>
          <p:cNvPr id="3" name="TextBox 2">
            <a:extLst>
              <a:ext uri="{FF2B5EF4-FFF2-40B4-BE49-F238E27FC236}">
                <a16:creationId xmlns:a16="http://schemas.microsoft.com/office/drawing/2014/main" id="{98498D04-E5B3-93A8-8E5E-02A5021154D0}"/>
              </a:ext>
            </a:extLst>
          </p:cNvPr>
          <p:cNvSpPr txBox="1"/>
          <p:nvPr/>
        </p:nvSpPr>
        <p:spPr>
          <a:xfrm>
            <a:off x="3505201" y="774432"/>
            <a:ext cx="7696200" cy="4635768"/>
          </a:xfrm>
          <a:prstGeom prst="rect">
            <a:avLst/>
          </a:prstGeom>
        </p:spPr>
        <p:txBody>
          <a:bodyPr vert="horz" lIns="91440" tIns="45720" rIns="91440" bIns="45720" numCol="2" rtlCol="0" anchor="ctr">
            <a:noAutofit/>
          </a:bodyPr>
          <a:lstStyle/>
          <a:p>
            <a:pPr marL="388620" indent="-285750">
              <a:lnSpc>
                <a:spcPct val="90000"/>
              </a:lnSpc>
              <a:spcAft>
                <a:spcPts val="600"/>
              </a:spcAft>
              <a:buClr>
                <a:schemeClr val="accent1"/>
              </a:buClr>
              <a:buFont typeface="Wingdings" panose="05000000000000000000" pitchFamily="2" charset="2"/>
              <a:buChar char="q"/>
            </a:pPr>
            <a:r>
              <a:rPr lang="en-US" sz="1700" b="1" dirty="0">
                <a:solidFill>
                  <a:schemeClr val="bg2">
                    <a:lumMod val="25000"/>
                  </a:schemeClr>
                </a:solidFill>
                <a:latin typeface="Corbel" panose="020B0503020204020204" pitchFamily="34" charset="0"/>
              </a:rPr>
              <a:t>Collaboration</a:t>
            </a:r>
            <a:r>
              <a:rPr lang="en-US" sz="1700" b="1" dirty="0">
                <a:solidFill>
                  <a:schemeClr val="bg2">
                    <a:lumMod val="25000"/>
                  </a:schemeClr>
                </a:solidFill>
              </a:rPr>
              <a:t>: </a:t>
            </a:r>
            <a:r>
              <a:rPr lang="en-US" sz="1700" dirty="0">
                <a:solidFill>
                  <a:schemeClr val="bg2">
                    <a:lumMod val="25000"/>
                  </a:schemeClr>
                </a:solidFill>
              </a:rPr>
              <a:t>We will work in partnership with a wide array of individuals and organizations to broaden and enhance our ability to serve and advocate for all children and families.</a:t>
            </a:r>
          </a:p>
          <a:p>
            <a:pPr marL="388620" indent="-285750">
              <a:lnSpc>
                <a:spcPct val="90000"/>
              </a:lnSpc>
              <a:spcAft>
                <a:spcPts val="600"/>
              </a:spcAft>
              <a:buClr>
                <a:schemeClr val="accent1"/>
              </a:buClr>
              <a:buFont typeface="Wingdings" panose="05000000000000000000" pitchFamily="2" charset="2"/>
              <a:buChar char="q"/>
            </a:pPr>
            <a:r>
              <a:rPr lang="en-US" sz="1700" b="1" dirty="0">
                <a:solidFill>
                  <a:schemeClr val="bg2">
                    <a:lumMod val="25000"/>
                  </a:schemeClr>
                </a:solidFill>
              </a:rPr>
              <a:t>Commitment:</a:t>
            </a:r>
            <a:r>
              <a:rPr lang="en-US" sz="1700" dirty="0">
                <a:solidFill>
                  <a:schemeClr val="bg2">
                    <a:lumMod val="25000"/>
                  </a:schemeClr>
                </a:solidFill>
              </a:rPr>
              <a:t> We are dedicated to children’s educational success, health, and well-being through strong family and community engagement, while remaining accountable to the principles upon which our association was founded.</a:t>
            </a:r>
          </a:p>
          <a:p>
            <a:pPr marL="388620" indent="-285750">
              <a:lnSpc>
                <a:spcPct val="90000"/>
              </a:lnSpc>
              <a:spcAft>
                <a:spcPts val="600"/>
              </a:spcAft>
              <a:buClr>
                <a:schemeClr val="accent1"/>
              </a:buClr>
              <a:buFont typeface="Wingdings" panose="05000000000000000000" pitchFamily="2" charset="2"/>
              <a:buChar char="q"/>
            </a:pPr>
            <a:r>
              <a:rPr lang="en-US" sz="1700" b="1" dirty="0">
                <a:solidFill>
                  <a:schemeClr val="bg2">
                    <a:lumMod val="25000"/>
                  </a:schemeClr>
                </a:solidFill>
              </a:rPr>
              <a:t>Respect: </a:t>
            </a:r>
            <a:r>
              <a:rPr lang="en-US" sz="1700" dirty="0">
                <a:solidFill>
                  <a:schemeClr val="bg2">
                    <a:lumMod val="25000"/>
                  </a:schemeClr>
                </a:solidFill>
              </a:rPr>
              <a:t>We value the individual contributions of members, employees, volunteers, and partners as we work collaboratively to achieve our association’s goals.</a:t>
            </a:r>
          </a:p>
          <a:p>
            <a:pPr marL="388620" indent="-285750">
              <a:lnSpc>
                <a:spcPct val="90000"/>
              </a:lnSpc>
              <a:spcAft>
                <a:spcPts val="600"/>
              </a:spcAft>
              <a:buClr>
                <a:schemeClr val="accent1"/>
              </a:buClr>
              <a:buFont typeface="Wingdings" panose="05000000000000000000" pitchFamily="2" charset="2"/>
              <a:buChar char="q"/>
            </a:pPr>
            <a:r>
              <a:rPr lang="en-US" sz="1700" b="1" dirty="0">
                <a:solidFill>
                  <a:schemeClr val="bg2">
                    <a:lumMod val="25000"/>
                  </a:schemeClr>
                </a:solidFill>
              </a:rPr>
              <a:t>Diversity: </a:t>
            </a:r>
            <a:r>
              <a:rPr lang="en-US" sz="1700" dirty="0">
                <a:solidFill>
                  <a:schemeClr val="bg2">
                    <a:lumMod val="25000"/>
                  </a:schemeClr>
                </a:solidFill>
              </a:rPr>
              <a:t>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a:p>
            <a:pPr marL="388620" indent="-285750">
              <a:lnSpc>
                <a:spcPct val="90000"/>
              </a:lnSpc>
              <a:spcAft>
                <a:spcPts val="600"/>
              </a:spcAft>
              <a:buClr>
                <a:schemeClr val="accent1"/>
              </a:buClr>
              <a:buFont typeface="Wingdings" panose="05000000000000000000" pitchFamily="2" charset="2"/>
              <a:buChar char="q"/>
            </a:pPr>
            <a:r>
              <a:rPr lang="en-US" sz="1700" b="1" dirty="0">
                <a:solidFill>
                  <a:schemeClr val="bg2">
                    <a:lumMod val="25000"/>
                  </a:schemeClr>
                </a:solidFill>
              </a:rPr>
              <a:t>Accountability: </a:t>
            </a:r>
            <a:r>
              <a:rPr lang="en-US" sz="1700" dirty="0">
                <a:solidFill>
                  <a:schemeClr val="bg2">
                    <a:lumMod val="25000"/>
                  </a:schemeClr>
                </a:solidFill>
              </a:rPr>
              <a:t>All members, employees, volunteers, and partners have a shared responsibility to align their efforts toward the achievement of our association’s strategic initiatives.</a:t>
            </a:r>
          </a:p>
        </p:txBody>
      </p:sp>
      <p:sp>
        <p:nvSpPr>
          <p:cNvPr id="6" name="TextBox 5">
            <a:extLst>
              <a:ext uri="{FF2B5EF4-FFF2-40B4-BE49-F238E27FC236}">
                <a16:creationId xmlns:a16="http://schemas.microsoft.com/office/drawing/2014/main" id="{314E5621-84C6-9222-6F2D-1334F089657A}"/>
              </a:ext>
            </a:extLst>
          </p:cNvPr>
          <p:cNvSpPr txBox="1"/>
          <p:nvPr/>
        </p:nvSpPr>
        <p:spPr>
          <a:xfrm>
            <a:off x="8100588" y="6657947"/>
            <a:ext cx="2565126" cy="200055"/>
          </a:xfrm>
          <a:prstGeom prst="rect">
            <a:avLst/>
          </a:prstGeom>
          <a:noFill/>
        </p:spPr>
        <p:txBody>
          <a:bodyPr wrap="none" rtlCol="0">
            <a:spAutoFit/>
          </a:bodyPr>
          <a:lstStyle/>
          <a:p>
            <a:pPr algn="r">
              <a:spcAft>
                <a:spcPts val="600"/>
              </a:spcAft>
            </a:pPr>
            <a:r>
              <a:rPr lang="en-US" sz="700" dirty="0">
                <a:solidFill>
                  <a:schemeClr val="accent6"/>
                </a:solidFill>
                <a:hlinkClick r:id="rId3" tooltip="https://www.picpedia.org/chalkboard/c/core-values.html">
                  <a:extLst>
                    <a:ext uri="{A12FA001-AC4F-418D-AE19-62706E023703}">
                      <ahyp:hlinkClr xmlns:ahyp="http://schemas.microsoft.com/office/drawing/2018/hyperlinkcolor" val="tx"/>
                    </a:ext>
                  </a:extLst>
                </a:hlinkClick>
              </a:rPr>
              <a:t>This Photo</a:t>
            </a:r>
            <a:r>
              <a:rPr lang="en-US" sz="700" dirty="0">
                <a:solidFill>
                  <a:schemeClr val="accent6"/>
                </a:solidFill>
              </a:rPr>
              <a:t> by Unknown Author is licensed under </a:t>
            </a:r>
            <a:r>
              <a:rPr lang="en-US" sz="700" dirty="0">
                <a:solidFill>
                  <a:schemeClr val="accent6"/>
                </a:solidFill>
                <a:hlinkClick r:id="rId3" tooltip="https://creativecommons.org/licenses/by-sa/3.0/">
                  <a:extLst>
                    <a:ext uri="{A12FA001-AC4F-418D-AE19-62706E023703}">
                      <ahyp:hlinkClr xmlns:ahyp="http://schemas.microsoft.com/office/drawing/2018/hyperlinkcolor" val="tx"/>
                    </a:ext>
                  </a:extLst>
                </a:hlinkClick>
              </a:rPr>
              <a:t>CC BY-SA</a:t>
            </a:r>
            <a:endParaRPr lang="en-US" sz="700" dirty="0">
              <a:solidFill>
                <a:schemeClr val="accent6"/>
              </a:solidFill>
            </a:endParaRPr>
          </a:p>
        </p:txBody>
      </p:sp>
      <p:sp>
        <p:nvSpPr>
          <p:cNvPr id="7" name="TextBox 6">
            <a:extLst>
              <a:ext uri="{FF2B5EF4-FFF2-40B4-BE49-F238E27FC236}">
                <a16:creationId xmlns:a16="http://schemas.microsoft.com/office/drawing/2014/main" id="{C965EFA1-5890-0427-B2B8-29BB60D14F12}"/>
              </a:ext>
            </a:extLst>
          </p:cNvPr>
          <p:cNvSpPr txBox="1"/>
          <p:nvPr/>
        </p:nvSpPr>
        <p:spPr>
          <a:xfrm>
            <a:off x="609601" y="152400"/>
            <a:ext cx="2514599" cy="5109091"/>
          </a:xfrm>
          <a:prstGeom prst="rect">
            <a:avLst/>
          </a:prstGeom>
          <a:noFill/>
        </p:spPr>
        <p:txBody>
          <a:bodyPr wrap="square" rtlCol="0">
            <a:spAutoFit/>
          </a:bodyPr>
          <a:lstStyle/>
          <a:p>
            <a:pPr algn="ctr"/>
            <a:r>
              <a:rPr lang="en-US" sz="7000" b="1" dirty="0">
                <a:solidFill>
                  <a:schemeClr val="tx2">
                    <a:lumMod val="75000"/>
                  </a:schemeClr>
                </a:solidFill>
                <a:latin typeface="Congenial" panose="02000503040000020004" pitchFamily="2" charset="0"/>
              </a:rPr>
              <a:t>PTA</a:t>
            </a:r>
          </a:p>
          <a:p>
            <a:pPr algn="ctr"/>
            <a:r>
              <a:rPr lang="en-US" sz="1600" b="1" dirty="0">
                <a:solidFill>
                  <a:schemeClr val="tx2">
                    <a:lumMod val="75000"/>
                  </a:schemeClr>
                </a:solidFill>
                <a:latin typeface="Congenial" panose="02000503040000020004" pitchFamily="2" charset="0"/>
              </a:rPr>
              <a:t> </a:t>
            </a:r>
          </a:p>
          <a:p>
            <a:pPr algn="ctr"/>
            <a:r>
              <a:rPr lang="en-US" sz="4000" b="1" dirty="0">
                <a:solidFill>
                  <a:schemeClr val="tx2">
                    <a:lumMod val="75000"/>
                  </a:schemeClr>
                </a:solidFill>
                <a:latin typeface="Congenial" panose="02000503040000020004" pitchFamily="2" charset="0"/>
              </a:rPr>
              <a:t>V</a:t>
            </a:r>
          </a:p>
          <a:p>
            <a:pPr algn="ctr"/>
            <a:r>
              <a:rPr lang="en-US" sz="4000" b="1" dirty="0">
                <a:solidFill>
                  <a:schemeClr val="tx2">
                    <a:lumMod val="75000"/>
                  </a:schemeClr>
                </a:solidFill>
                <a:latin typeface="Congenial" panose="02000503040000020004" pitchFamily="2" charset="0"/>
              </a:rPr>
              <a:t>A</a:t>
            </a:r>
          </a:p>
          <a:p>
            <a:pPr algn="ctr"/>
            <a:r>
              <a:rPr lang="en-US" sz="4000" b="1" dirty="0">
                <a:solidFill>
                  <a:schemeClr val="tx2">
                    <a:lumMod val="75000"/>
                  </a:schemeClr>
                </a:solidFill>
                <a:latin typeface="Congenial" panose="02000503040000020004" pitchFamily="2" charset="0"/>
              </a:rPr>
              <a:t>L</a:t>
            </a:r>
          </a:p>
          <a:p>
            <a:pPr algn="ctr"/>
            <a:r>
              <a:rPr lang="en-US" sz="4000" b="1" dirty="0">
                <a:solidFill>
                  <a:schemeClr val="tx2">
                    <a:lumMod val="75000"/>
                  </a:schemeClr>
                </a:solidFill>
                <a:latin typeface="Congenial" panose="02000503040000020004" pitchFamily="2" charset="0"/>
              </a:rPr>
              <a:t>U</a:t>
            </a:r>
          </a:p>
          <a:p>
            <a:pPr algn="ctr"/>
            <a:r>
              <a:rPr lang="en-US" sz="4000" b="1" dirty="0">
                <a:solidFill>
                  <a:schemeClr val="tx2">
                    <a:lumMod val="75000"/>
                  </a:schemeClr>
                </a:solidFill>
                <a:latin typeface="Congenial" panose="02000503040000020004" pitchFamily="2" charset="0"/>
              </a:rPr>
              <a:t>E</a:t>
            </a:r>
          </a:p>
          <a:p>
            <a:pPr algn="ctr"/>
            <a:r>
              <a:rPr lang="en-US" sz="4000" b="1" dirty="0">
                <a:solidFill>
                  <a:schemeClr val="tx2">
                    <a:lumMod val="75000"/>
                  </a:schemeClr>
                </a:solidFill>
                <a:latin typeface="Congenial" panose="02000503040000020004" pitchFamily="2" charset="0"/>
              </a:rPr>
              <a:t>S</a:t>
            </a:r>
          </a:p>
        </p:txBody>
      </p:sp>
      <p:sp>
        <p:nvSpPr>
          <p:cNvPr id="10" name="Slide Number Placeholder 9">
            <a:extLst>
              <a:ext uri="{FF2B5EF4-FFF2-40B4-BE49-F238E27FC236}">
                <a16:creationId xmlns:a16="http://schemas.microsoft.com/office/drawing/2014/main" id="{121195F2-8FB8-10ED-5C8A-BF744BB90063}"/>
              </a:ext>
            </a:extLst>
          </p:cNvPr>
          <p:cNvSpPr>
            <a:spLocks noGrp="1"/>
          </p:cNvSpPr>
          <p:nvPr>
            <p:ph type="sldNum" sz="quarter" idx="12"/>
          </p:nvPr>
        </p:nvSpPr>
        <p:spPr>
          <a:xfrm>
            <a:off x="7975602" y="6356351"/>
            <a:ext cx="1148195" cy="365125"/>
          </a:xfrm>
          <a:prstGeom prst="rect">
            <a:avLst/>
          </a:prstGeom>
        </p:spPr>
        <p:txBody>
          <a:bodyPr vert="horz" lIns="91440" tIns="45720" rIns="91440" bIns="45720" rtlCol="0" anchor="ctr"/>
          <a:lstStyle>
            <a:defPPr>
              <a:defRPr lang="en-US"/>
            </a:defPPr>
            <a:lvl1pPr marL="0" algn="r" defTabSz="457200" rtl="0" eaLnBrk="1" latinLnBrk="0" hangingPunct="1">
              <a:defRPr sz="11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A47F4E-A3E1-4F24-A3FF-31CFD2C1465F}" type="slidenum">
              <a:rPr lang="en-US" smtClean="0"/>
              <a:pPr/>
              <a:t>3</a:t>
            </a:fld>
            <a:endParaRPr lang="en-US"/>
          </a:p>
        </p:txBody>
      </p:sp>
    </p:spTree>
    <p:extLst>
      <p:ext uri="{BB962C8B-B14F-4D97-AF65-F5344CB8AC3E}">
        <p14:creationId xmlns:p14="http://schemas.microsoft.com/office/powerpoint/2010/main" val="191931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79755"/>
            <a:ext cx="12192000" cy="785778"/>
          </a:xfrm>
          <a:prstGeom prst="rect">
            <a:avLst/>
          </a:prstGeom>
        </p:spPr>
        <p:txBody>
          <a:bodyPr vert="horz" wrap="square" lIns="0" tIns="290499" rIns="0" bIns="0" rtlCol="0">
            <a:spAutoFit/>
          </a:bodyPr>
          <a:lstStyle/>
          <a:p>
            <a:pPr marL="2809875" algn="l">
              <a:lnSpc>
                <a:spcPct val="100000"/>
              </a:lnSpc>
              <a:spcBef>
                <a:spcPts val="100"/>
              </a:spcBef>
            </a:pPr>
            <a:r>
              <a:rPr lang="en-US" sz="3200" dirty="0"/>
              <a:t>pta.org/home/run-your-</a:t>
            </a:r>
            <a:r>
              <a:rPr lang="en-US" sz="3200" dirty="0" err="1"/>
              <a:t>pta</a:t>
            </a:r>
            <a:r>
              <a:rPr lang="en-US" sz="3200" dirty="0"/>
              <a:t>/Diversity-Equity-Inclusion</a:t>
            </a:r>
            <a:endParaRPr sz="3200" spc="-55" dirty="0"/>
          </a:p>
        </p:txBody>
      </p:sp>
      <p:pic>
        <p:nvPicPr>
          <p:cNvPr id="5" name="Picture 4" descr="A screenshot of a computer&#10;&#10;Description automatically generated">
            <a:extLst>
              <a:ext uri="{FF2B5EF4-FFF2-40B4-BE49-F238E27FC236}">
                <a16:creationId xmlns:a16="http://schemas.microsoft.com/office/drawing/2014/main" id="{448C272C-D4C1-CBC2-BA7A-632107BDB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706023"/>
            <a:ext cx="8991600" cy="5057775"/>
          </a:xfrm>
          <a:prstGeom prst="rect">
            <a:avLst/>
          </a:prstGeom>
        </p:spPr>
      </p:pic>
    </p:spTree>
    <p:extLst>
      <p:ext uri="{BB962C8B-B14F-4D97-AF65-F5344CB8AC3E}">
        <p14:creationId xmlns:p14="http://schemas.microsoft.com/office/powerpoint/2010/main" val="2446785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79755"/>
            <a:ext cx="12192000" cy="785778"/>
          </a:xfrm>
          <a:prstGeom prst="rect">
            <a:avLst/>
          </a:prstGeom>
        </p:spPr>
        <p:txBody>
          <a:bodyPr vert="horz" wrap="square" lIns="0" tIns="290499" rIns="0" bIns="0" rtlCol="0">
            <a:spAutoFit/>
          </a:bodyPr>
          <a:lstStyle/>
          <a:p>
            <a:pPr marL="2809875" algn="l">
              <a:lnSpc>
                <a:spcPct val="100000"/>
              </a:lnSpc>
              <a:spcBef>
                <a:spcPts val="100"/>
              </a:spcBef>
            </a:pPr>
            <a:r>
              <a:rPr lang="en-US" sz="3200" dirty="0"/>
              <a:t>pta.org/home/run-your-</a:t>
            </a:r>
            <a:r>
              <a:rPr lang="en-US" sz="3200" dirty="0" err="1"/>
              <a:t>pta</a:t>
            </a:r>
            <a:r>
              <a:rPr lang="en-US" sz="3200" dirty="0"/>
              <a:t>/Diversity-Equity-Inclusion</a:t>
            </a:r>
            <a:endParaRPr sz="3200" spc="-55" dirty="0"/>
          </a:p>
        </p:txBody>
      </p:sp>
      <p:pic>
        <p:nvPicPr>
          <p:cNvPr id="4" name="Picture 3" descr="A screenshot of a computer&#10;&#10;Description automatically generated">
            <a:extLst>
              <a:ext uri="{FF2B5EF4-FFF2-40B4-BE49-F238E27FC236}">
                <a16:creationId xmlns:a16="http://schemas.microsoft.com/office/drawing/2014/main" id="{3D921E73-3A7A-F143-25DB-432132D99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06023"/>
            <a:ext cx="9175780" cy="5161377"/>
          </a:xfrm>
          <a:prstGeom prst="rect">
            <a:avLst/>
          </a:prstGeom>
        </p:spPr>
      </p:pic>
    </p:spTree>
    <p:extLst>
      <p:ext uri="{BB962C8B-B14F-4D97-AF65-F5344CB8AC3E}">
        <p14:creationId xmlns:p14="http://schemas.microsoft.com/office/powerpoint/2010/main" val="2374302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79755"/>
            <a:ext cx="12192000" cy="785778"/>
          </a:xfrm>
          <a:prstGeom prst="rect">
            <a:avLst/>
          </a:prstGeom>
        </p:spPr>
        <p:txBody>
          <a:bodyPr vert="horz" wrap="square" lIns="0" tIns="290499" rIns="0" bIns="0" rtlCol="0">
            <a:spAutoFit/>
          </a:bodyPr>
          <a:lstStyle/>
          <a:p>
            <a:pPr marL="2809875" algn="l">
              <a:lnSpc>
                <a:spcPct val="100000"/>
              </a:lnSpc>
              <a:spcBef>
                <a:spcPts val="100"/>
              </a:spcBef>
            </a:pPr>
            <a:r>
              <a:rPr lang="en-US" sz="3200" dirty="0"/>
              <a:t>pta.org/home/run-your-</a:t>
            </a:r>
            <a:r>
              <a:rPr lang="en-US" sz="3200" dirty="0" err="1"/>
              <a:t>pta</a:t>
            </a:r>
            <a:r>
              <a:rPr lang="en-US" sz="3200" dirty="0"/>
              <a:t>/Diversity-Equity-Inclusion</a:t>
            </a:r>
            <a:endParaRPr sz="3200" spc="-55" dirty="0"/>
          </a:p>
        </p:txBody>
      </p:sp>
      <p:pic>
        <p:nvPicPr>
          <p:cNvPr id="4" name="Picture 3" descr="A screenshot of a computer&#10;&#10;Description automatically generated">
            <a:extLst>
              <a:ext uri="{FF2B5EF4-FFF2-40B4-BE49-F238E27FC236}">
                <a16:creationId xmlns:a16="http://schemas.microsoft.com/office/drawing/2014/main" id="{6EA23564-7C1C-EF51-D3A1-314910920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838200"/>
            <a:ext cx="8534400" cy="4800600"/>
          </a:xfrm>
          <a:prstGeom prst="rect">
            <a:avLst/>
          </a:prstGeom>
        </p:spPr>
      </p:pic>
    </p:spTree>
    <p:extLst>
      <p:ext uri="{BB962C8B-B14F-4D97-AF65-F5344CB8AC3E}">
        <p14:creationId xmlns:p14="http://schemas.microsoft.com/office/powerpoint/2010/main" val="1309346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8584" y="126100"/>
            <a:ext cx="10343515" cy="1488440"/>
          </a:xfrm>
          <a:prstGeom prst="rect">
            <a:avLst/>
          </a:prstGeom>
        </p:spPr>
        <p:txBody>
          <a:bodyPr vert="horz" wrap="square" lIns="0" tIns="12700" rIns="0" bIns="0" rtlCol="0">
            <a:spAutoFit/>
          </a:bodyPr>
          <a:lstStyle/>
          <a:p>
            <a:pPr marL="1270" algn="ctr">
              <a:lnSpc>
                <a:spcPct val="100000"/>
              </a:lnSpc>
              <a:spcBef>
                <a:spcPts val="100"/>
              </a:spcBef>
            </a:pPr>
            <a:r>
              <a:rPr sz="4800" spc="-40" dirty="0"/>
              <a:t>Resources</a:t>
            </a:r>
            <a:r>
              <a:rPr sz="4800" spc="-229" dirty="0"/>
              <a:t> </a:t>
            </a:r>
            <a:r>
              <a:rPr sz="4800" spc="-10" dirty="0"/>
              <a:t>from</a:t>
            </a:r>
            <a:r>
              <a:rPr sz="4800" spc="-229" dirty="0"/>
              <a:t> </a:t>
            </a:r>
            <a:r>
              <a:rPr sz="4800" spc="-25" dirty="0"/>
              <a:t>the</a:t>
            </a:r>
            <a:endParaRPr sz="4800"/>
          </a:p>
          <a:p>
            <a:pPr algn="ctr">
              <a:lnSpc>
                <a:spcPct val="100000"/>
              </a:lnSpc>
            </a:pPr>
            <a:r>
              <a:rPr sz="4800" spc="-70" dirty="0"/>
              <a:t>Diversity,</a:t>
            </a:r>
            <a:r>
              <a:rPr sz="4800" spc="-180" dirty="0"/>
              <a:t> </a:t>
            </a:r>
            <a:r>
              <a:rPr sz="4800" spc="-20" dirty="0"/>
              <a:t>Inclusion,</a:t>
            </a:r>
            <a:r>
              <a:rPr sz="4800" spc="-155" dirty="0"/>
              <a:t> </a:t>
            </a:r>
            <a:r>
              <a:rPr sz="4800" dirty="0"/>
              <a:t>&amp;</a:t>
            </a:r>
            <a:r>
              <a:rPr sz="4800" spc="-170" dirty="0"/>
              <a:t> </a:t>
            </a:r>
            <a:r>
              <a:rPr sz="4800" spc="-30" dirty="0"/>
              <a:t>Outreach</a:t>
            </a:r>
            <a:r>
              <a:rPr sz="4800" spc="-185" dirty="0"/>
              <a:t> </a:t>
            </a:r>
            <a:r>
              <a:rPr sz="4800" spc="-35" dirty="0"/>
              <a:t>Committee</a:t>
            </a:r>
            <a:endParaRPr sz="4800"/>
          </a:p>
        </p:txBody>
      </p:sp>
      <p:sp>
        <p:nvSpPr>
          <p:cNvPr id="3" name="object 3"/>
          <p:cNvSpPr txBox="1"/>
          <p:nvPr/>
        </p:nvSpPr>
        <p:spPr>
          <a:xfrm>
            <a:off x="870616" y="2006552"/>
            <a:ext cx="10149840" cy="3259454"/>
          </a:xfrm>
          <a:prstGeom prst="rect">
            <a:avLst/>
          </a:prstGeom>
        </p:spPr>
        <p:txBody>
          <a:bodyPr vert="horz" wrap="square" lIns="0" tIns="12065" rIns="0" bIns="0" rtlCol="0">
            <a:spAutoFit/>
          </a:bodyPr>
          <a:lstStyle/>
          <a:p>
            <a:pPr marL="297815" marR="350520" indent="-285750">
              <a:lnSpc>
                <a:spcPct val="100000"/>
              </a:lnSpc>
              <a:spcBef>
                <a:spcPts val="95"/>
              </a:spcBef>
              <a:buClr>
                <a:srgbClr val="FFC000"/>
              </a:buClr>
              <a:buSzPct val="96428"/>
              <a:buFont typeface="Wingdings"/>
              <a:buChar char=""/>
              <a:tabLst>
                <a:tab pos="299085" algn="l"/>
              </a:tabLst>
            </a:pPr>
            <a:r>
              <a:rPr sz="2800" dirty="0">
                <a:latin typeface="Calibri"/>
                <a:cs typeface="Calibri"/>
              </a:rPr>
              <a:t>A</a:t>
            </a:r>
            <a:r>
              <a:rPr sz="2800" spc="-55" dirty="0">
                <a:latin typeface="Calibri"/>
                <a:cs typeface="Calibri"/>
              </a:rPr>
              <a:t> </a:t>
            </a:r>
            <a:r>
              <a:rPr sz="2800" dirty="0">
                <a:latin typeface="Calibri"/>
                <a:cs typeface="Calibri"/>
              </a:rPr>
              <a:t>community</a:t>
            </a:r>
            <a:r>
              <a:rPr sz="2800" spc="-45" dirty="0">
                <a:latin typeface="Calibri"/>
                <a:cs typeface="Calibri"/>
              </a:rPr>
              <a:t> </a:t>
            </a:r>
            <a:r>
              <a:rPr sz="2800" dirty="0">
                <a:latin typeface="Calibri"/>
                <a:cs typeface="Calibri"/>
              </a:rPr>
              <a:t>for</a:t>
            </a:r>
            <a:r>
              <a:rPr sz="2800" spc="-70" dirty="0">
                <a:latin typeface="Calibri"/>
                <a:cs typeface="Calibri"/>
              </a:rPr>
              <a:t> </a:t>
            </a:r>
            <a:r>
              <a:rPr sz="2800" spc="-30" dirty="0">
                <a:latin typeface="Calibri"/>
                <a:cs typeface="Calibri"/>
              </a:rPr>
              <a:t>resource-</a:t>
            </a:r>
            <a:r>
              <a:rPr sz="2800" dirty="0">
                <a:latin typeface="Calibri"/>
                <a:cs typeface="Calibri"/>
              </a:rPr>
              <a:t>sharing,</a:t>
            </a:r>
            <a:r>
              <a:rPr sz="2800" spc="-40" dirty="0">
                <a:latin typeface="Calibri"/>
                <a:cs typeface="Calibri"/>
              </a:rPr>
              <a:t> </a:t>
            </a:r>
            <a:r>
              <a:rPr sz="2800" spc="-20" dirty="0">
                <a:latin typeface="Calibri"/>
                <a:cs typeface="Calibri"/>
              </a:rPr>
              <a:t>encouragement,</a:t>
            </a:r>
            <a:r>
              <a:rPr sz="2800" spc="-45" dirty="0">
                <a:latin typeface="Calibri"/>
                <a:cs typeface="Calibri"/>
              </a:rPr>
              <a:t> </a:t>
            </a:r>
            <a:r>
              <a:rPr sz="2800" dirty="0">
                <a:latin typeface="Calibri"/>
                <a:cs typeface="Calibri"/>
              </a:rPr>
              <a:t>and</a:t>
            </a:r>
            <a:r>
              <a:rPr sz="2800" spc="-50" dirty="0">
                <a:latin typeface="Calibri"/>
                <a:cs typeface="Calibri"/>
              </a:rPr>
              <a:t> </a:t>
            </a:r>
            <a:r>
              <a:rPr sz="2800" spc="-10" dirty="0">
                <a:latin typeface="Calibri"/>
                <a:cs typeface="Calibri"/>
              </a:rPr>
              <a:t>problem- 	solving!</a:t>
            </a:r>
            <a:endParaRPr sz="2800">
              <a:latin typeface="Calibri"/>
              <a:cs typeface="Calibri"/>
            </a:endParaRPr>
          </a:p>
          <a:p>
            <a:pPr marL="755650" lvl="1" indent="-285750">
              <a:lnSpc>
                <a:spcPts val="2865"/>
              </a:lnSpc>
              <a:spcBef>
                <a:spcPts val="30"/>
              </a:spcBef>
              <a:buClr>
                <a:srgbClr val="FFC000"/>
              </a:buClr>
              <a:buFont typeface="Wingdings"/>
              <a:buChar char=""/>
              <a:tabLst>
                <a:tab pos="755650" algn="l"/>
              </a:tabLst>
            </a:pPr>
            <a:r>
              <a:rPr sz="2400" dirty="0">
                <a:latin typeface="Calibri"/>
                <a:cs typeface="Calibri"/>
              </a:rPr>
              <a:t>National</a:t>
            </a:r>
            <a:r>
              <a:rPr sz="2400" spc="-70" dirty="0">
                <a:latin typeface="Calibri"/>
                <a:cs typeface="Calibri"/>
              </a:rPr>
              <a:t> </a:t>
            </a:r>
            <a:r>
              <a:rPr sz="2400" spc="-40" dirty="0">
                <a:latin typeface="Calibri"/>
                <a:cs typeface="Calibri"/>
              </a:rPr>
              <a:t>PTA </a:t>
            </a:r>
            <a:r>
              <a:rPr sz="2400" u="sng" spc="-20" dirty="0">
                <a:solidFill>
                  <a:srgbClr val="0563C1"/>
                </a:solidFill>
                <a:uFill>
                  <a:solidFill>
                    <a:srgbClr val="0563C1"/>
                  </a:solidFill>
                </a:uFill>
                <a:latin typeface="Calibri"/>
                <a:cs typeface="Calibri"/>
                <a:hlinkClick r:id="rId2"/>
              </a:rPr>
              <a:t>Diversity,</a:t>
            </a:r>
            <a:r>
              <a:rPr sz="2400" u="sng" spc="-60" dirty="0">
                <a:solidFill>
                  <a:srgbClr val="0563C1"/>
                </a:solidFill>
                <a:uFill>
                  <a:solidFill>
                    <a:srgbClr val="0563C1"/>
                  </a:solidFill>
                </a:uFill>
                <a:latin typeface="Calibri"/>
                <a:cs typeface="Calibri"/>
                <a:hlinkClick r:id="rId2"/>
              </a:rPr>
              <a:t> </a:t>
            </a:r>
            <a:r>
              <a:rPr sz="2400" u="sng" dirty="0">
                <a:solidFill>
                  <a:srgbClr val="0563C1"/>
                </a:solidFill>
                <a:uFill>
                  <a:solidFill>
                    <a:srgbClr val="0563C1"/>
                  </a:solidFill>
                </a:uFill>
                <a:latin typeface="Calibri"/>
                <a:cs typeface="Calibri"/>
                <a:hlinkClick r:id="rId2"/>
              </a:rPr>
              <a:t>Inclusion,</a:t>
            </a:r>
            <a:r>
              <a:rPr sz="2400" u="sng" spc="-50" dirty="0">
                <a:solidFill>
                  <a:srgbClr val="0563C1"/>
                </a:solidFill>
                <a:uFill>
                  <a:solidFill>
                    <a:srgbClr val="0563C1"/>
                  </a:solidFill>
                </a:uFill>
                <a:latin typeface="Calibri"/>
                <a:cs typeface="Calibri"/>
                <a:hlinkClick r:id="rId2"/>
              </a:rPr>
              <a:t> </a:t>
            </a:r>
            <a:r>
              <a:rPr sz="2400" u="sng" dirty="0">
                <a:solidFill>
                  <a:srgbClr val="0563C1"/>
                </a:solidFill>
                <a:uFill>
                  <a:solidFill>
                    <a:srgbClr val="0563C1"/>
                  </a:solidFill>
                </a:uFill>
                <a:latin typeface="Calibri"/>
                <a:cs typeface="Calibri"/>
                <a:hlinkClick r:id="rId2"/>
              </a:rPr>
              <a:t>and</a:t>
            </a:r>
            <a:r>
              <a:rPr sz="2400" u="sng" spc="-50" dirty="0">
                <a:solidFill>
                  <a:srgbClr val="0563C1"/>
                </a:solidFill>
                <a:uFill>
                  <a:solidFill>
                    <a:srgbClr val="0563C1"/>
                  </a:solidFill>
                </a:uFill>
                <a:latin typeface="Calibri"/>
                <a:cs typeface="Calibri"/>
                <a:hlinkClick r:id="rId2"/>
              </a:rPr>
              <a:t> </a:t>
            </a:r>
            <a:r>
              <a:rPr sz="2400" u="sng" dirty="0">
                <a:solidFill>
                  <a:srgbClr val="0563C1"/>
                </a:solidFill>
                <a:uFill>
                  <a:solidFill>
                    <a:srgbClr val="0563C1"/>
                  </a:solidFill>
                </a:uFill>
                <a:latin typeface="Calibri"/>
                <a:cs typeface="Calibri"/>
                <a:hlinkClick r:id="rId2"/>
              </a:rPr>
              <a:t>Outreach</a:t>
            </a:r>
            <a:r>
              <a:rPr sz="2400" u="sng" spc="-65" dirty="0">
                <a:solidFill>
                  <a:srgbClr val="0563C1"/>
                </a:solidFill>
                <a:uFill>
                  <a:solidFill>
                    <a:srgbClr val="0563C1"/>
                  </a:solidFill>
                </a:uFill>
                <a:latin typeface="Calibri"/>
                <a:cs typeface="Calibri"/>
                <a:hlinkClick r:id="rId2"/>
              </a:rPr>
              <a:t> </a:t>
            </a:r>
            <a:r>
              <a:rPr sz="2400" u="sng" dirty="0">
                <a:solidFill>
                  <a:srgbClr val="0563C1"/>
                </a:solidFill>
                <a:uFill>
                  <a:solidFill>
                    <a:srgbClr val="0563C1"/>
                  </a:solidFill>
                </a:uFill>
                <a:latin typeface="Calibri"/>
                <a:cs typeface="Calibri"/>
                <a:hlinkClick r:id="rId2"/>
              </a:rPr>
              <a:t>Facebook</a:t>
            </a:r>
            <a:r>
              <a:rPr sz="2400" u="sng" spc="-55" dirty="0">
                <a:solidFill>
                  <a:srgbClr val="0563C1"/>
                </a:solidFill>
                <a:uFill>
                  <a:solidFill>
                    <a:srgbClr val="0563C1"/>
                  </a:solidFill>
                </a:uFill>
                <a:latin typeface="Calibri"/>
                <a:cs typeface="Calibri"/>
                <a:hlinkClick r:id="rId2"/>
              </a:rPr>
              <a:t> </a:t>
            </a:r>
            <a:r>
              <a:rPr sz="2400" u="sng" spc="-10" dirty="0">
                <a:solidFill>
                  <a:srgbClr val="0563C1"/>
                </a:solidFill>
                <a:uFill>
                  <a:solidFill>
                    <a:srgbClr val="0563C1"/>
                  </a:solidFill>
                </a:uFill>
                <a:latin typeface="Calibri"/>
                <a:cs typeface="Calibri"/>
                <a:hlinkClick r:id="rId2"/>
              </a:rPr>
              <a:t>Group</a:t>
            </a:r>
            <a:endParaRPr sz="2400">
              <a:latin typeface="Calibri"/>
              <a:cs typeface="Calibri"/>
            </a:endParaRPr>
          </a:p>
          <a:p>
            <a:pPr marL="298450" indent="-285750">
              <a:lnSpc>
                <a:spcPts val="3345"/>
              </a:lnSpc>
              <a:buClr>
                <a:srgbClr val="FFC000"/>
              </a:buClr>
              <a:buSzPct val="96428"/>
              <a:buFont typeface="Wingdings"/>
              <a:buChar char=""/>
              <a:tabLst>
                <a:tab pos="298450" algn="l"/>
              </a:tabLst>
            </a:pPr>
            <a:r>
              <a:rPr sz="2800" dirty="0">
                <a:latin typeface="Calibri"/>
                <a:cs typeface="Calibri"/>
              </a:rPr>
              <a:t>Questions</a:t>
            </a:r>
            <a:r>
              <a:rPr sz="2800" spc="-70" dirty="0">
                <a:latin typeface="Calibri"/>
                <a:cs typeface="Calibri"/>
              </a:rPr>
              <a:t> </a:t>
            </a:r>
            <a:r>
              <a:rPr sz="2800" dirty="0">
                <a:latin typeface="Calibri"/>
                <a:cs typeface="Calibri"/>
              </a:rPr>
              <a:t>for</a:t>
            </a:r>
            <a:r>
              <a:rPr sz="2800" spc="-110" dirty="0">
                <a:latin typeface="Calibri"/>
                <a:cs typeface="Calibri"/>
              </a:rPr>
              <a:t> </a:t>
            </a:r>
            <a:r>
              <a:rPr sz="2800" dirty="0">
                <a:latin typeface="Calibri"/>
                <a:cs typeface="Calibri"/>
              </a:rPr>
              <a:t>the</a:t>
            </a:r>
            <a:r>
              <a:rPr sz="2800" spc="-95" dirty="0">
                <a:latin typeface="Calibri"/>
                <a:cs typeface="Calibri"/>
              </a:rPr>
              <a:t> </a:t>
            </a:r>
            <a:r>
              <a:rPr sz="2800" spc="-10" dirty="0">
                <a:latin typeface="Calibri"/>
                <a:cs typeface="Calibri"/>
              </a:rPr>
              <a:t>Committee?</a:t>
            </a:r>
            <a:endParaRPr sz="2800">
              <a:latin typeface="Calibri"/>
              <a:cs typeface="Calibri"/>
            </a:endParaRPr>
          </a:p>
          <a:p>
            <a:pPr marL="755650" lvl="1" indent="-285750">
              <a:lnSpc>
                <a:spcPts val="2865"/>
              </a:lnSpc>
              <a:spcBef>
                <a:spcPts val="25"/>
              </a:spcBef>
              <a:buClr>
                <a:srgbClr val="FFC000"/>
              </a:buClr>
              <a:buFont typeface="Wingdings"/>
              <a:buChar char=""/>
              <a:tabLst>
                <a:tab pos="755650" algn="l"/>
              </a:tabLst>
            </a:pPr>
            <a:r>
              <a:rPr sz="2400" spc="-10" dirty="0">
                <a:latin typeface="Calibri"/>
                <a:cs typeface="Calibri"/>
              </a:rPr>
              <a:t>E-</a:t>
            </a:r>
            <a:r>
              <a:rPr sz="2400" dirty="0">
                <a:latin typeface="Calibri"/>
                <a:cs typeface="Calibri"/>
              </a:rPr>
              <a:t>mail </a:t>
            </a:r>
            <a:r>
              <a:rPr sz="2400" u="sng" spc="-10" dirty="0">
                <a:solidFill>
                  <a:srgbClr val="0563C1"/>
                </a:solidFill>
                <a:uFill>
                  <a:solidFill>
                    <a:srgbClr val="0563C1"/>
                  </a:solidFill>
                </a:uFill>
                <a:latin typeface="Calibri"/>
                <a:cs typeface="Calibri"/>
                <a:hlinkClick r:id="rId3"/>
              </a:rPr>
              <a:t>diversity@pta.org</a:t>
            </a:r>
            <a:endParaRPr sz="2400">
              <a:latin typeface="Calibri"/>
              <a:cs typeface="Calibri"/>
            </a:endParaRPr>
          </a:p>
          <a:p>
            <a:pPr marL="297815" marR="5080" indent="-285750">
              <a:lnSpc>
                <a:spcPts val="3360"/>
              </a:lnSpc>
              <a:spcBef>
                <a:spcPts val="100"/>
              </a:spcBef>
              <a:buClr>
                <a:srgbClr val="FFC000"/>
              </a:buClr>
              <a:buSzPct val="96428"/>
              <a:buFont typeface="Wingdings"/>
              <a:buChar char=""/>
              <a:tabLst>
                <a:tab pos="299085" algn="l"/>
              </a:tabLst>
            </a:pPr>
            <a:r>
              <a:rPr sz="2800" dirty="0">
                <a:latin typeface="Calibri"/>
                <a:cs typeface="Calibri"/>
              </a:rPr>
              <a:t>Have</a:t>
            </a:r>
            <a:r>
              <a:rPr sz="2800" spc="-90" dirty="0">
                <a:latin typeface="Calibri"/>
                <a:cs typeface="Calibri"/>
              </a:rPr>
              <a:t> </a:t>
            </a:r>
            <a:r>
              <a:rPr sz="2800" dirty="0">
                <a:latin typeface="Calibri"/>
                <a:cs typeface="Calibri"/>
              </a:rPr>
              <a:t>something</a:t>
            </a:r>
            <a:r>
              <a:rPr sz="2800" spc="-60" dirty="0">
                <a:latin typeface="Calibri"/>
                <a:cs typeface="Calibri"/>
              </a:rPr>
              <a:t> </a:t>
            </a:r>
            <a:r>
              <a:rPr sz="2800" dirty="0">
                <a:latin typeface="Calibri"/>
                <a:cs typeface="Calibri"/>
              </a:rPr>
              <a:t>special</a:t>
            </a:r>
            <a:r>
              <a:rPr sz="2800" spc="-85" dirty="0">
                <a:latin typeface="Calibri"/>
                <a:cs typeface="Calibri"/>
              </a:rPr>
              <a:t> </a:t>
            </a:r>
            <a:r>
              <a:rPr sz="2800" dirty="0">
                <a:latin typeface="Calibri"/>
                <a:cs typeface="Calibri"/>
              </a:rPr>
              <a:t>to</a:t>
            </a:r>
            <a:r>
              <a:rPr sz="2800" spc="-85" dirty="0">
                <a:latin typeface="Calibri"/>
                <a:cs typeface="Calibri"/>
              </a:rPr>
              <a:t> </a:t>
            </a:r>
            <a:r>
              <a:rPr sz="2800" dirty="0">
                <a:latin typeface="Calibri"/>
                <a:cs typeface="Calibri"/>
              </a:rPr>
              <a:t>share</a:t>
            </a:r>
            <a:r>
              <a:rPr sz="2800" spc="-75" dirty="0">
                <a:latin typeface="Calibri"/>
                <a:cs typeface="Calibri"/>
              </a:rPr>
              <a:t> </a:t>
            </a:r>
            <a:r>
              <a:rPr sz="2800" dirty="0">
                <a:latin typeface="Calibri"/>
                <a:cs typeface="Calibri"/>
              </a:rPr>
              <a:t>about</a:t>
            </a:r>
            <a:r>
              <a:rPr sz="2800" spc="-80" dirty="0">
                <a:latin typeface="Calibri"/>
                <a:cs typeface="Calibri"/>
              </a:rPr>
              <a:t> </a:t>
            </a:r>
            <a:r>
              <a:rPr sz="2800" dirty="0">
                <a:latin typeface="Calibri"/>
                <a:cs typeface="Calibri"/>
              </a:rPr>
              <a:t>your</a:t>
            </a:r>
            <a:r>
              <a:rPr sz="2800" spc="-70" dirty="0">
                <a:latin typeface="Calibri"/>
                <a:cs typeface="Calibri"/>
              </a:rPr>
              <a:t> </a:t>
            </a:r>
            <a:r>
              <a:rPr sz="2800" dirty="0">
                <a:latin typeface="Calibri"/>
                <a:cs typeface="Calibri"/>
              </a:rPr>
              <a:t>DEI</a:t>
            </a:r>
            <a:r>
              <a:rPr sz="2800" spc="-85" dirty="0">
                <a:latin typeface="Calibri"/>
                <a:cs typeface="Calibri"/>
              </a:rPr>
              <a:t> </a:t>
            </a:r>
            <a:r>
              <a:rPr sz="2800" dirty="0">
                <a:latin typeface="Calibri"/>
                <a:cs typeface="Calibri"/>
              </a:rPr>
              <a:t>work</a:t>
            </a:r>
            <a:r>
              <a:rPr sz="2800" spc="-85" dirty="0">
                <a:latin typeface="Calibri"/>
                <a:cs typeface="Calibri"/>
              </a:rPr>
              <a:t> </a:t>
            </a:r>
            <a:r>
              <a:rPr sz="2800" dirty="0">
                <a:latin typeface="Calibri"/>
                <a:cs typeface="Calibri"/>
              </a:rPr>
              <a:t>or</a:t>
            </a:r>
            <a:r>
              <a:rPr sz="2800" spc="-95" dirty="0">
                <a:latin typeface="Calibri"/>
                <a:cs typeface="Calibri"/>
              </a:rPr>
              <a:t> </a:t>
            </a:r>
            <a:r>
              <a:rPr sz="2800" dirty="0">
                <a:latin typeface="Calibri"/>
                <a:cs typeface="Calibri"/>
              </a:rPr>
              <a:t>want</a:t>
            </a:r>
            <a:r>
              <a:rPr sz="2800" spc="-80" dirty="0">
                <a:latin typeface="Calibri"/>
                <a:cs typeface="Calibri"/>
              </a:rPr>
              <a:t> </a:t>
            </a:r>
            <a:r>
              <a:rPr sz="2800" dirty="0">
                <a:latin typeface="Calibri"/>
                <a:cs typeface="Calibri"/>
              </a:rPr>
              <a:t>to</a:t>
            </a:r>
            <a:r>
              <a:rPr sz="2800" spc="-85" dirty="0">
                <a:latin typeface="Calibri"/>
                <a:cs typeface="Calibri"/>
              </a:rPr>
              <a:t> </a:t>
            </a:r>
            <a:r>
              <a:rPr sz="2800" spc="-25" dirty="0">
                <a:latin typeface="Calibri"/>
                <a:cs typeface="Calibri"/>
              </a:rPr>
              <a:t>see 	</a:t>
            </a:r>
            <a:r>
              <a:rPr sz="2800" dirty="0">
                <a:latin typeface="Calibri"/>
                <a:cs typeface="Calibri"/>
              </a:rPr>
              <a:t>some</a:t>
            </a:r>
            <a:r>
              <a:rPr sz="2800" spc="-65" dirty="0">
                <a:latin typeface="Calibri"/>
                <a:cs typeface="Calibri"/>
              </a:rPr>
              <a:t> </a:t>
            </a:r>
            <a:r>
              <a:rPr sz="2800" dirty="0">
                <a:latin typeface="Calibri"/>
                <a:cs typeface="Calibri"/>
              </a:rPr>
              <a:t>good</a:t>
            </a:r>
            <a:r>
              <a:rPr sz="2800" spc="-75" dirty="0">
                <a:latin typeface="Calibri"/>
                <a:cs typeface="Calibri"/>
              </a:rPr>
              <a:t> </a:t>
            </a:r>
            <a:r>
              <a:rPr sz="2800" spc="-10" dirty="0">
                <a:latin typeface="Calibri"/>
                <a:cs typeface="Calibri"/>
              </a:rPr>
              <a:t>examples?</a:t>
            </a:r>
            <a:endParaRPr sz="2800">
              <a:latin typeface="Calibri"/>
              <a:cs typeface="Calibri"/>
            </a:endParaRPr>
          </a:p>
          <a:p>
            <a:pPr marL="755650" lvl="1" indent="-285750">
              <a:lnSpc>
                <a:spcPts val="2795"/>
              </a:lnSpc>
              <a:buClr>
                <a:srgbClr val="FFC000"/>
              </a:buClr>
              <a:buFont typeface="Wingdings"/>
              <a:buChar char=""/>
              <a:tabLst>
                <a:tab pos="755650" algn="l"/>
              </a:tabLst>
            </a:pPr>
            <a:r>
              <a:rPr sz="2400" dirty="0">
                <a:latin typeface="Calibri"/>
                <a:cs typeface="Calibri"/>
              </a:rPr>
              <a:t>Check</a:t>
            </a:r>
            <a:r>
              <a:rPr sz="2400" spc="-55" dirty="0">
                <a:latin typeface="Calibri"/>
                <a:cs typeface="Calibri"/>
              </a:rPr>
              <a:t> </a:t>
            </a:r>
            <a:r>
              <a:rPr sz="2400" dirty="0">
                <a:latin typeface="Calibri"/>
                <a:cs typeface="Calibri"/>
              </a:rPr>
              <a:t>out</a:t>
            </a:r>
            <a:r>
              <a:rPr sz="2400" spc="-20" dirty="0">
                <a:latin typeface="Calibri"/>
                <a:cs typeface="Calibri"/>
              </a:rPr>
              <a:t> </a:t>
            </a:r>
            <a:r>
              <a:rPr sz="2400" dirty="0">
                <a:latin typeface="Calibri"/>
                <a:cs typeface="Calibri"/>
              </a:rPr>
              <a:t>and</a:t>
            </a:r>
            <a:r>
              <a:rPr sz="2400" spc="-20" dirty="0">
                <a:latin typeface="Calibri"/>
                <a:cs typeface="Calibri"/>
              </a:rPr>
              <a:t> </a:t>
            </a:r>
            <a:r>
              <a:rPr sz="2400" dirty="0">
                <a:latin typeface="Calibri"/>
                <a:cs typeface="Calibri"/>
              </a:rPr>
              <a:t>apply</a:t>
            </a:r>
            <a:r>
              <a:rPr sz="2400" spc="-15" dirty="0">
                <a:latin typeface="Calibri"/>
                <a:cs typeface="Calibri"/>
              </a:rPr>
              <a:t> </a:t>
            </a:r>
            <a:r>
              <a:rPr sz="2400" dirty="0">
                <a:latin typeface="Calibri"/>
                <a:cs typeface="Calibri"/>
              </a:rPr>
              <a:t>for</a:t>
            </a:r>
            <a:r>
              <a:rPr sz="2400" spc="-15" dirty="0">
                <a:latin typeface="Calibri"/>
                <a:cs typeface="Calibri"/>
              </a:rPr>
              <a:t> </a:t>
            </a:r>
            <a:r>
              <a:rPr sz="2400" dirty="0">
                <a:latin typeface="Calibri"/>
                <a:cs typeface="Calibri"/>
              </a:rPr>
              <a:t>the</a:t>
            </a:r>
            <a:r>
              <a:rPr sz="2400" spc="-30" dirty="0">
                <a:latin typeface="Calibri"/>
                <a:cs typeface="Calibri"/>
              </a:rPr>
              <a:t> </a:t>
            </a:r>
            <a:r>
              <a:rPr sz="2400" u="sng" dirty="0">
                <a:solidFill>
                  <a:srgbClr val="0563C1"/>
                </a:solidFill>
                <a:uFill>
                  <a:solidFill>
                    <a:srgbClr val="0563C1"/>
                  </a:solidFill>
                </a:uFill>
                <a:latin typeface="Calibri"/>
                <a:cs typeface="Calibri"/>
                <a:hlinkClick r:id="rId4"/>
              </a:rPr>
              <a:t>Jan</a:t>
            </a:r>
            <a:r>
              <a:rPr sz="2400" u="sng" spc="-20" dirty="0">
                <a:solidFill>
                  <a:srgbClr val="0563C1"/>
                </a:solidFill>
                <a:uFill>
                  <a:solidFill>
                    <a:srgbClr val="0563C1"/>
                  </a:solidFill>
                </a:uFill>
                <a:latin typeface="Calibri"/>
                <a:cs typeface="Calibri"/>
                <a:hlinkClick r:id="rId4"/>
              </a:rPr>
              <a:t> </a:t>
            </a:r>
            <a:r>
              <a:rPr sz="2400" u="sng" dirty="0">
                <a:solidFill>
                  <a:srgbClr val="0563C1"/>
                </a:solidFill>
                <a:uFill>
                  <a:solidFill>
                    <a:srgbClr val="0563C1"/>
                  </a:solidFill>
                </a:uFill>
                <a:latin typeface="Calibri"/>
                <a:cs typeface="Calibri"/>
                <a:hlinkClick r:id="rId4"/>
              </a:rPr>
              <a:t>Harp</a:t>
            </a:r>
            <a:r>
              <a:rPr sz="2400" u="sng" spc="-30" dirty="0">
                <a:solidFill>
                  <a:srgbClr val="0563C1"/>
                </a:solidFill>
                <a:uFill>
                  <a:solidFill>
                    <a:srgbClr val="0563C1"/>
                  </a:solidFill>
                </a:uFill>
                <a:latin typeface="Calibri"/>
                <a:cs typeface="Calibri"/>
                <a:hlinkClick r:id="rId4"/>
              </a:rPr>
              <a:t> </a:t>
            </a:r>
            <a:r>
              <a:rPr sz="2400" u="sng" dirty="0">
                <a:solidFill>
                  <a:srgbClr val="0563C1"/>
                </a:solidFill>
                <a:uFill>
                  <a:solidFill>
                    <a:srgbClr val="0563C1"/>
                  </a:solidFill>
                </a:uFill>
                <a:latin typeface="Calibri"/>
                <a:cs typeface="Calibri"/>
                <a:hlinkClick r:id="rId4"/>
              </a:rPr>
              <a:t>Domene</a:t>
            </a:r>
            <a:r>
              <a:rPr sz="2400" u="sng" spc="-15" dirty="0">
                <a:solidFill>
                  <a:srgbClr val="0563C1"/>
                </a:solidFill>
                <a:uFill>
                  <a:solidFill>
                    <a:srgbClr val="0563C1"/>
                  </a:solidFill>
                </a:uFill>
                <a:latin typeface="Calibri"/>
                <a:cs typeface="Calibri"/>
                <a:hlinkClick r:id="rId4"/>
              </a:rPr>
              <a:t> </a:t>
            </a:r>
            <a:r>
              <a:rPr sz="2400" u="sng" dirty="0">
                <a:solidFill>
                  <a:srgbClr val="0563C1"/>
                </a:solidFill>
                <a:uFill>
                  <a:solidFill>
                    <a:srgbClr val="0563C1"/>
                  </a:solidFill>
                </a:uFill>
                <a:latin typeface="Calibri"/>
                <a:cs typeface="Calibri"/>
                <a:hlinkClick r:id="rId4"/>
              </a:rPr>
              <a:t>Diversity</a:t>
            </a:r>
            <a:r>
              <a:rPr sz="2400" u="sng" spc="-25" dirty="0">
                <a:solidFill>
                  <a:srgbClr val="0563C1"/>
                </a:solidFill>
                <a:uFill>
                  <a:solidFill>
                    <a:srgbClr val="0563C1"/>
                  </a:solidFill>
                </a:uFill>
                <a:latin typeface="Calibri"/>
                <a:cs typeface="Calibri"/>
                <a:hlinkClick r:id="rId4"/>
              </a:rPr>
              <a:t> </a:t>
            </a:r>
            <a:r>
              <a:rPr sz="2400" u="sng" dirty="0">
                <a:solidFill>
                  <a:srgbClr val="0563C1"/>
                </a:solidFill>
                <a:uFill>
                  <a:solidFill>
                    <a:srgbClr val="0563C1"/>
                  </a:solidFill>
                </a:uFill>
                <a:latin typeface="Calibri"/>
                <a:cs typeface="Calibri"/>
                <a:hlinkClick r:id="rId4"/>
              </a:rPr>
              <a:t>&amp;</a:t>
            </a:r>
            <a:r>
              <a:rPr sz="2400" u="sng" spc="-25" dirty="0">
                <a:solidFill>
                  <a:srgbClr val="0563C1"/>
                </a:solidFill>
                <a:uFill>
                  <a:solidFill>
                    <a:srgbClr val="0563C1"/>
                  </a:solidFill>
                </a:uFill>
                <a:latin typeface="Calibri"/>
                <a:cs typeface="Calibri"/>
                <a:hlinkClick r:id="rId4"/>
              </a:rPr>
              <a:t> </a:t>
            </a:r>
            <a:r>
              <a:rPr sz="2400" u="sng" dirty="0">
                <a:solidFill>
                  <a:srgbClr val="0563C1"/>
                </a:solidFill>
                <a:uFill>
                  <a:solidFill>
                    <a:srgbClr val="0563C1"/>
                  </a:solidFill>
                </a:uFill>
                <a:latin typeface="Calibri"/>
                <a:cs typeface="Calibri"/>
                <a:hlinkClick r:id="rId4"/>
              </a:rPr>
              <a:t>Inclusion</a:t>
            </a:r>
            <a:r>
              <a:rPr sz="2400" u="sng" spc="-15" dirty="0">
                <a:solidFill>
                  <a:srgbClr val="0563C1"/>
                </a:solidFill>
                <a:uFill>
                  <a:solidFill>
                    <a:srgbClr val="0563C1"/>
                  </a:solidFill>
                </a:uFill>
                <a:latin typeface="Calibri"/>
                <a:cs typeface="Calibri"/>
                <a:hlinkClick r:id="rId4"/>
              </a:rPr>
              <a:t> </a:t>
            </a:r>
            <a:r>
              <a:rPr sz="2400" u="sng" spc="-10" dirty="0">
                <a:solidFill>
                  <a:srgbClr val="0563C1"/>
                </a:solidFill>
                <a:uFill>
                  <a:solidFill>
                    <a:srgbClr val="0563C1"/>
                  </a:solidFill>
                </a:uFill>
                <a:latin typeface="Calibri"/>
                <a:cs typeface="Calibri"/>
                <a:hlinkClick r:id="rId4"/>
              </a:rPr>
              <a:t>Awards</a:t>
            </a:r>
            <a:endParaRPr sz="2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blackboard&#10;&#10;Description automatically generated">
            <a:extLst>
              <a:ext uri="{FF2B5EF4-FFF2-40B4-BE49-F238E27FC236}">
                <a16:creationId xmlns:a16="http://schemas.microsoft.com/office/drawing/2014/main" id="{A1188B18-5232-EDDF-B755-2FBDAD7C570A}"/>
              </a:ext>
            </a:extLst>
          </p:cNvPr>
          <p:cNvPicPr>
            <a:picLocks noChangeAspect="1"/>
          </p:cNvPicPr>
          <p:nvPr/>
        </p:nvPicPr>
        <p:blipFill>
          <a:blip r:embed="rId2">
            <a:alphaModFix amt="70000"/>
            <a:duotone>
              <a:srgbClr val="ACCBF9">
                <a:shade val="45000"/>
                <a:satMod val="135000"/>
              </a:srgb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5257800"/>
          </a:xfrm>
          <a:prstGeom prst="rect">
            <a:avLst/>
          </a:prstGeom>
        </p:spPr>
      </p:pic>
      <p:sp>
        <p:nvSpPr>
          <p:cNvPr id="3" name="TextBox 2">
            <a:extLst>
              <a:ext uri="{FF2B5EF4-FFF2-40B4-BE49-F238E27FC236}">
                <a16:creationId xmlns:a16="http://schemas.microsoft.com/office/drawing/2014/main" id="{DCF95C3C-C8C6-C88C-9A8C-9F14C1B064D9}"/>
              </a:ext>
            </a:extLst>
          </p:cNvPr>
          <p:cNvSpPr txBox="1"/>
          <p:nvPr/>
        </p:nvSpPr>
        <p:spPr>
          <a:xfrm>
            <a:off x="2971800" y="5334000"/>
            <a:ext cx="5976257" cy="461665"/>
          </a:xfrm>
          <a:prstGeom prst="rect">
            <a:avLst/>
          </a:prstGeom>
          <a:noFill/>
        </p:spPr>
        <p:txBody>
          <a:bodyPr wrap="square" rtlCol="0">
            <a:spAutoFit/>
          </a:bodyPr>
          <a:lstStyle/>
          <a:p>
            <a:pPr algn="ctr"/>
            <a:r>
              <a:rPr lang="en-US" sz="2400" b="1" u="sng" dirty="0">
                <a:solidFill>
                  <a:schemeClr val="bg2">
                    <a:lumMod val="25000"/>
                  </a:schemeClr>
                </a:solidFill>
              </a:rPr>
              <a:t>louisianapta.org/dei</a:t>
            </a:r>
          </a:p>
        </p:txBody>
      </p:sp>
    </p:spTree>
    <p:extLst>
      <p:ext uri="{BB962C8B-B14F-4D97-AF65-F5344CB8AC3E}">
        <p14:creationId xmlns:p14="http://schemas.microsoft.com/office/powerpoint/2010/main" val="15296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utting their hands on top of each other&#10;&#10;Description automatically generated">
            <a:extLst>
              <a:ext uri="{FF2B5EF4-FFF2-40B4-BE49-F238E27FC236}">
                <a16:creationId xmlns:a16="http://schemas.microsoft.com/office/drawing/2014/main" id="{CC9AD72A-9450-B006-2435-EF057302C211}"/>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76200"/>
            <a:ext cx="12192000" cy="5692140"/>
          </a:xfrm>
          <a:prstGeom prst="rect">
            <a:avLst/>
          </a:prstGeom>
        </p:spPr>
      </p:pic>
      <p:sp>
        <p:nvSpPr>
          <p:cNvPr id="3" name="TextBox 2">
            <a:extLst>
              <a:ext uri="{FF2B5EF4-FFF2-40B4-BE49-F238E27FC236}">
                <a16:creationId xmlns:a16="http://schemas.microsoft.com/office/drawing/2014/main" id="{8D4AFF00-2938-5A54-1382-FD23FD9F6F1A}"/>
              </a:ext>
            </a:extLst>
          </p:cNvPr>
          <p:cNvSpPr txBox="1"/>
          <p:nvPr/>
        </p:nvSpPr>
        <p:spPr>
          <a:xfrm>
            <a:off x="2743200" y="496484"/>
            <a:ext cx="6934200" cy="5324535"/>
          </a:xfrm>
          <a:prstGeom prst="rect">
            <a:avLst/>
          </a:prstGeom>
          <a:noFill/>
        </p:spPr>
        <p:txBody>
          <a:bodyPr wrap="square" rtlCol="0" anchor="ctr">
            <a:spAutoFit/>
          </a:bodyPr>
          <a:lstStyle/>
          <a:p>
            <a:pPr algn="ctr"/>
            <a:r>
              <a:rPr lang="en-US" sz="2000" b="1" dirty="0">
                <a:solidFill>
                  <a:schemeClr val="bg2">
                    <a:lumMod val="25000"/>
                  </a:schemeClr>
                </a:solidFill>
              </a:rPr>
              <a:t>Louisiana PTA is in search of Leaders to serve on the Board of Directors</a:t>
            </a:r>
          </a:p>
          <a:p>
            <a:pPr algn="ctr"/>
            <a:endParaRPr lang="en-US" sz="1600" b="1" dirty="0">
              <a:solidFill>
                <a:schemeClr val="bg2">
                  <a:lumMod val="25000"/>
                </a:schemeClr>
              </a:solidFill>
            </a:endParaRPr>
          </a:p>
          <a:p>
            <a:pPr algn="ctr"/>
            <a:r>
              <a:rPr lang="en-US" sz="2000" b="1" dirty="0">
                <a:solidFill>
                  <a:schemeClr val="bg2">
                    <a:lumMod val="25000"/>
                  </a:schemeClr>
                </a:solidFill>
              </a:rPr>
              <a:t>Apply Here</a:t>
            </a: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r>
              <a:rPr lang="en-US" sz="2000" b="1" dirty="0">
                <a:solidFill>
                  <a:schemeClr val="bg2">
                    <a:lumMod val="25000"/>
                  </a:schemeClr>
                </a:solidFill>
              </a:rPr>
              <a:t>Email us at</a:t>
            </a:r>
          </a:p>
          <a:p>
            <a:pPr algn="ctr"/>
            <a:r>
              <a:rPr lang="en-US" sz="2000" b="1" dirty="0">
                <a:solidFill>
                  <a:schemeClr val="bg2">
                    <a:lumMod val="25000"/>
                  </a:schemeClr>
                </a:solidFill>
                <a:hlinkClick r:id="rId4">
                  <a:extLst>
                    <a:ext uri="{A12FA001-AC4F-418D-AE19-62706E023703}">
                      <ahyp:hlinkClr xmlns:ahyp="http://schemas.microsoft.com/office/drawing/2018/hyperlinkcolor" val="tx"/>
                    </a:ext>
                  </a:extLst>
                </a:hlinkClick>
              </a:rPr>
              <a:t>president@louisianapta.org</a:t>
            </a:r>
            <a:endParaRPr lang="en-US" sz="2000" b="1" dirty="0">
              <a:solidFill>
                <a:schemeClr val="bg2">
                  <a:lumMod val="25000"/>
                </a:schemeClr>
              </a:solidFill>
            </a:endParaRPr>
          </a:p>
          <a:p>
            <a:pPr algn="ctr"/>
            <a:r>
              <a:rPr lang="en-US" sz="2000" b="1" dirty="0">
                <a:solidFill>
                  <a:schemeClr val="bg2">
                    <a:lumMod val="25000"/>
                  </a:schemeClr>
                </a:solidFill>
              </a:rPr>
              <a:t>if you are interested in learning more about volunteering at the State level.</a:t>
            </a:r>
          </a:p>
        </p:txBody>
      </p:sp>
      <p:pic>
        <p:nvPicPr>
          <p:cNvPr id="4" name="Picture 3" descr="A qr code on a white square&#10;&#10;Description automatically generated">
            <a:extLst>
              <a:ext uri="{FF2B5EF4-FFF2-40B4-BE49-F238E27FC236}">
                <a16:creationId xmlns:a16="http://schemas.microsoft.com/office/drawing/2014/main" id="{3318A20E-BE82-0F2B-823B-E74D2AEA67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1926850"/>
            <a:ext cx="1942550" cy="2463801"/>
          </a:xfrm>
          <a:prstGeom prst="rect">
            <a:avLst/>
          </a:prstGeom>
        </p:spPr>
      </p:pic>
    </p:spTree>
    <p:extLst>
      <p:ext uri="{BB962C8B-B14F-4D97-AF65-F5344CB8AC3E}">
        <p14:creationId xmlns:p14="http://schemas.microsoft.com/office/powerpoint/2010/main" val="55852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9600" y="381000"/>
            <a:ext cx="10304448" cy="4916731"/>
          </a:xfrm>
          <a:prstGeom prst="rect">
            <a:avLst/>
          </a:prstGeom>
        </p:spPr>
        <p:txBody>
          <a:bodyPr vert="horz" wrap="square" lIns="0" tIns="12700" rIns="0" bIns="0" rtlCol="0">
            <a:spAutoFit/>
          </a:bodyPr>
          <a:lstStyle/>
          <a:p>
            <a:pPr marL="554355" indent="-544830">
              <a:lnSpc>
                <a:spcPct val="100000"/>
              </a:lnSpc>
              <a:spcBef>
                <a:spcPts val="100"/>
              </a:spcBef>
              <a:buClr>
                <a:srgbClr val="FFC000"/>
              </a:buClr>
              <a:buSzPct val="97916"/>
              <a:buFont typeface="Wingdings"/>
              <a:buChar char=""/>
              <a:tabLst>
                <a:tab pos="554355" algn="l"/>
              </a:tabLst>
            </a:pPr>
            <a:r>
              <a:rPr sz="4800" b="0" spc="-25" dirty="0">
                <a:solidFill>
                  <a:srgbClr val="70AD47"/>
                </a:solidFill>
                <a:latin typeface="Calibri Light"/>
                <a:cs typeface="Calibri Light"/>
              </a:rPr>
              <a:t>BENEFITS</a:t>
            </a:r>
            <a:r>
              <a:rPr sz="4800" b="0" spc="-185" dirty="0">
                <a:solidFill>
                  <a:srgbClr val="70AD47"/>
                </a:solidFill>
                <a:latin typeface="Calibri Light"/>
                <a:cs typeface="Calibri Light"/>
              </a:rPr>
              <a:t> </a:t>
            </a:r>
            <a:r>
              <a:rPr sz="4800" b="0" dirty="0">
                <a:solidFill>
                  <a:srgbClr val="70AD47"/>
                </a:solidFill>
                <a:latin typeface="Calibri Light"/>
                <a:cs typeface="Calibri Light"/>
              </a:rPr>
              <a:t>OF</a:t>
            </a:r>
            <a:r>
              <a:rPr sz="4800" b="0" spc="-165" dirty="0">
                <a:solidFill>
                  <a:srgbClr val="70AD47"/>
                </a:solidFill>
                <a:latin typeface="Calibri Light"/>
                <a:cs typeface="Calibri Light"/>
              </a:rPr>
              <a:t> </a:t>
            </a:r>
            <a:r>
              <a:rPr sz="4800" b="0" spc="-35" dirty="0">
                <a:solidFill>
                  <a:srgbClr val="70AD47"/>
                </a:solidFill>
                <a:latin typeface="Calibri Light"/>
                <a:cs typeface="Calibri Light"/>
              </a:rPr>
              <a:t>ENGAGING</a:t>
            </a:r>
            <a:r>
              <a:rPr sz="4800" b="0" spc="-200" dirty="0">
                <a:solidFill>
                  <a:srgbClr val="70AD47"/>
                </a:solidFill>
                <a:latin typeface="Calibri Light"/>
                <a:cs typeface="Calibri Light"/>
              </a:rPr>
              <a:t> </a:t>
            </a:r>
            <a:r>
              <a:rPr sz="4800" b="0" dirty="0">
                <a:solidFill>
                  <a:srgbClr val="70AD47"/>
                </a:solidFill>
                <a:latin typeface="Calibri Light"/>
                <a:cs typeface="Calibri Light"/>
              </a:rPr>
              <a:t>ALL</a:t>
            </a:r>
            <a:r>
              <a:rPr sz="4800" b="0" spc="-180" dirty="0">
                <a:solidFill>
                  <a:srgbClr val="70AD47"/>
                </a:solidFill>
                <a:latin typeface="Calibri Light"/>
                <a:cs typeface="Calibri Light"/>
              </a:rPr>
              <a:t> </a:t>
            </a:r>
            <a:r>
              <a:rPr sz="4800" b="0" spc="-65" dirty="0">
                <a:solidFill>
                  <a:srgbClr val="70AD47"/>
                </a:solidFill>
                <a:latin typeface="Calibri Light"/>
                <a:cs typeface="Calibri Light"/>
              </a:rPr>
              <a:t>FAMILIES</a:t>
            </a:r>
            <a:endParaRPr sz="4800" dirty="0">
              <a:latin typeface="Calibri Light"/>
              <a:cs typeface="Calibri Light"/>
            </a:endParaRPr>
          </a:p>
          <a:p>
            <a:pPr marL="350520" marR="5166995" indent="-635">
              <a:lnSpc>
                <a:spcPct val="100000"/>
              </a:lnSpc>
              <a:spcBef>
                <a:spcPts val="2555"/>
              </a:spcBef>
              <a:buClr>
                <a:srgbClr val="FFC000"/>
              </a:buClr>
              <a:buFont typeface="Wingdings"/>
              <a:buChar char=""/>
              <a:tabLst>
                <a:tab pos="350520" algn="l"/>
                <a:tab pos="591185" algn="l"/>
              </a:tabLst>
            </a:pPr>
            <a:r>
              <a:rPr sz="2800" dirty="0">
                <a:latin typeface="Calibri"/>
                <a:cs typeface="Calibri"/>
              </a:rPr>
              <a:t>	Children</a:t>
            </a:r>
            <a:r>
              <a:rPr sz="2800" spc="-114" dirty="0">
                <a:latin typeface="Calibri"/>
                <a:cs typeface="Calibri"/>
              </a:rPr>
              <a:t> </a:t>
            </a:r>
            <a:r>
              <a:rPr sz="2800" dirty="0">
                <a:latin typeface="Calibri"/>
                <a:cs typeface="Calibri"/>
              </a:rPr>
              <a:t>whose</a:t>
            </a:r>
            <a:r>
              <a:rPr sz="2800" spc="-120" dirty="0">
                <a:latin typeface="Calibri"/>
                <a:cs typeface="Calibri"/>
              </a:rPr>
              <a:t> </a:t>
            </a:r>
            <a:r>
              <a:rPr sz="2800" dirty="0">
                <a:latin typeface="Calibri"/>
                <a:cs typeface="Calibri"/>
              </a:rPr>
              <a:t>parents</a:t>
            </a:r>
            <a:r>
              <a:rPr sz="2800" spc="-114" dirty="0">
                <a:latin typeface="Calibri"/>
                <a:cs typeface="Calibri"/>
              </a:rPr>
              <a:t> </a:t>
            </a:r>
            <a:r>
              <a:rPr sz="2800" spc="-25" dirty="0">
                <a:latin typeface="Calibri"/>
                <a:cs typeface="Calibri"/>
              </a:rPr>
              <a:t>are </a:t>
            </a:r>
            <a:r>
              <a:rPr sz="2800" spc="-10" dirty="0">
                <a:latin typeface="Calibri"/>
                <a:cs typeface="Calibri"/>
              </a:rPr>
              <a:t>involved</a:t>
            </a:r>
            <a:r>
              <a:rPr sz="2800" spc="-65" dirty="0">
                <a:latin typeface="Calibri"/>
                <a:cs typeface="Calibri"/>
              </a:rPr>
              <a:t> </a:t>
            </a:r>
            <a:r>
              <a:rPr sz="2800" dirty="0">
                <a:latin typeface="Calibri"/>
                <a:cs typeface="Calibri"/>
              </a:rPr>
              <a:t>in</a:t>
            </a:r>
            <a:r>
              <a:rPr sz="2800" spc="-80" dirty="0">
                <a:latin typeface="Calibri"/>
                <a:cs typeface="Calibri"/>
              </a:rPr>
              <a:t> </a:t>
            </a:r>
            <a:r>
              <a:rPr sz="2800" dirty="0">
                <a:latin typeface="Calibri"/>
                <a:cs typeface="Calibri"/>
              </a:rPr>
              <a:t>school</a:t>
            </a:r>
            <a:r>
              <a:rPr sz="2800" spc="-70" dirty="0">
                <a:latin typeface="Calibri"/>
                <a:cs typeface="Calibri"/>
              </a:rPr>
              <a:t> </a:t>
            </a:r>
            <a:r>
              <a:rPr sz="2800" dirty="0">
                <a:latin typeface="Calibri"/>
                <a:cs typeface="Calibri"/>
              </a:rPr>
              <a:t>are</a:t>
            </a:r>
            <a:r>
              <a:rPr sz="2800" spc="-90" dirty="0">
                <a:latin typeface="Calibri"/>
                <a:cs typeface="Calibri"/>
              </a:rPr>
              <a:t> </a:t>
            </a:r>
            <a:r>
              <a:rPr sz="2800" spc="-20" dirty="0">
                <a:latin typeface="Calibri"/>
                <a:cs typeface="Calibri"/>
              </a:rPr>
              <a:t>more </a:t>
            </a:r>
            <a:r>
              <a:rPr sz="2800" dirty="0">
                <a:latin typeface="Calibri"/>
                <a:cs typeface="Calibri"/>
              </a:rPr>
              <a:t>successful</a:t>
            </a:r>
            <a:r>
              <a:rPr sz="2800" spc="-70" dirty="0">
                <a:latin typeface="Calibri"/>
                <a:cs typeface="Calibri"/>
              </a:rPr>
              <a:t> </a:t>
            </a:r>
            <a:r>
              <a:rPr sz="2800" dirty="0">
                <a:latin typeface="Calibri"/>
                <a:cs typeface="Calibri"/>
              </a:rPr>
              <a:t>in</a:t>
            </a:r>
            <a:r>
              <a:rPr sz="2800" spc="-85" dirty="0">
                <a:latin typeface="Calibri"/>
                <a:cs typeface="Calibri"/>
              </a:rPr>
              <a:t> </a:t>
            </a:r>
            <a:r>
              <a:rPr sz="2800" spc="-10" dirty="0">
                <a:latin typeface="Calibri"/>
                <a:cs typeface="Calibri"/>
              </a:rPr>
              <a:t>school</a:t>
            </a:r>
            <a:endParaRPr sz="2800" dirty="0">
              <a:latin typeface="Calibri"/>
              <a:cs typeface="Calibri"/>
            </a:endParaRPr>
          </a:p>
          <a:p>
            <a:pPr>
              <a:lnSpc>
                <a:spcPct val="100000"/>
              </a:lnSpc>
              <a:spcBef>
                <a:spcPts val="25"/>
              </a:spcBef>
              <a:buClr>
                <a:srgbClr val="FFC000"/>
              </a:buClr>
              <a:buFont typeface="Wingdings"/>
              <a:buChar char=""/>
            </a:pPr>
            <a:endParaRPr sz="4050" dirty="0">
              <a:latin typeface="Calibri"/>
              <a:cs typeface="Calibri"/>
            </a:endParaRPr>
          </a:p>
          <a:p>
            <a:pPr marL="350520" marR="4780915" indent="-635">
              <a:lnSpc>
                <a:spcPct val="100000"/>
              </a:lnSpc>
              <a:buClr>
                <a:srgbClr val="FFC000"/>
              </a:buClr>
              <a:buFont typeface="Wingdings"/>
              <a:buChar char=""/>
              <a:tabLst>
                <a:tab pos="350520" algn="l"/>
                <a:tab pos="591185" algn="l"/>
              </a:tabLst>
            </a:pPr>
            <a:r>
              <a:rPr sz="2800" spc="-10" dirty="0">
                <a:latin typeface="Calibri"/>
                <a:cs typeface="Calibri"/>
              </a:rPr>
              <a:t>	Authentically</a:t>
            </a:r>
            <a:r>
              <a:rPr sz="2800" spc="-85" dirty="0">
                <a:latin typeface="Calibri"/>
                <a:cs typeface="Calibri"/>
              </a:rPr>
              <a:t> </a:t>
            </a:r>
            <a:r>
              <a:rPr sz="2800" spc="-10" dirty="0">
                <a:latin typeface="Calibri"/>
                <a:cs typeface="Calibri"/>
              </a:rPr>
              <a:t>advocate</a:t>
            </a:r>
            <a:r>
              <a:rPr sz="2800" spc="-120" dirty="0">
                <a:latin typeface="Calibri"/>
                <a:cs typeface="Calibri"/>
              </a:rPr>
              <a:t> </a:t>
            </a:r>
            <a:r>
              <a:rPr sz="2800" dirty="0">
                <a:latin typeface="Calibri"/>
                <a:cs typeface="Calibri"/>
              </a:rPr>
              <a:t>for</a:t>
            </a:r>
            <a:r>
              <a:rPr sz="2800" spc="-110" dirty="0">
                <a:latin typeface="Calibri"/>
                <a:cs typeface="Calibri"/>
              </a:rPr>
              <a:t> </a:t>
            </a:r>
            <a:r>
              <a:rPr sz="2800" spc="-25" dirty="0">
                <a:latin typeface="Calibri"/>
                <a:cs typeface="Calibri"/>
              </a:rPr>
              <a:t>the </a:t>
            </a:r>
            <a:r>
              <a:rPr sz="2800" dirty="0">
                <a:latin typeface="Calibri"/>
                <a:cs typeface="Calibri"/>
              </a:rPr>
              <a:t>needs</a:t>
            </a:r>
            <a:r>
              <a:rPr sz="2800" spc="-25" dirty="0">
                <a:latin typeface="Calibri"/>
                <a:cs typeface="Calibri"/>
              </a:rPr>
              <a:t> </a:t>
            </a:r>
            <a:r>
              <a:rPr sz="2800" dirty="0">
                <a:latin typeface="Calibri"/>
                <a:cs typeface="Calibri"/>
              </a:rPr>
              <a:t>of</a:t>
            </a:r>
            <a:r>
              <a:rPr sz="2800" spc="-45" dirty="0">
                <a:latin typeface="Calibri"/>
                <a:cs typeface="Calibri"/>
              </a:rPr>
              <a:t> </a:t>
            </a:r>
            <a:r>
              <a:rPr sz="2800" dirty="0">
                <a:latin typeface="Calibri"/>
                <a:cs typeface="Calibri"/>
              </a:rPr>
              <a:t>all</a:t>
            </a:r>
            <a:r>
              <a:rPr sz="2800" spc="-55" dirty="0">
                <a:latin typeface="Calibri"/>
                <a:cs typeface="Calibri"/>
              </a:rPr>
              <a:t> </a:t>
            </a:r>
            <a:r>
              <a:rPr sz="2800" spc="-10" dirty="0">
                <a:latin typeface="Calibri"/>
                <a:cs typeface="Calibri"/>
              </a:rPr>
              <a:t>children</a:t>
            </a:r>
            <a:endParaRPr sz="2800" dirty="0">
              <a:latin typeface="Calibri"/>
              <a:cs typeface="Calibri"/>
            </a:endParaRPr>
          </a:p>
          <a:p>
            <a:pPr>
              <a:lnSpc>
                <a:spcPct val="100000"/>
              </a:lnSpc>
              <a:spcBef>
                <a:spcPts val="10"/>
              </a:spcBef>
              <a:buClr>
                <a:srgbClr val="FFC000"/>
              </a:buClr>
              <a:buFont typeface="Wingdings"/>
              <a:buChar char=""/>
            </a:pPr>
            <a:endParaRPr sz="4050" dirty="0">
              <a:latin typeface="Calibri"/>
              <a:cs typeface="Calibri"/>
            </a:endParaRPr>
          </a:p>
          <a:p>
            <a:pPr marL="591820" indent="-241300">
              <a:lnSpc>
                <a:spcPct val="100000"/>
              </a:lnSpc>
              <a:spcBef>
                <a:spcPts val="5"/>
              </a:spcBef>
              <a:buClr>
                <a:srgbClr val="FFC000"/>
              </a:buClr>
              <a:buFont typeface="Wingdings"/>
              <a:buChar char=""/>
              <a:tabLst>
                <a:tab pos="591820" algn="l"/>
              </a:tabLst>
            </a:pPr>
            <a:r>
              <a:rPr sz="2800" dirty="0">
                <a:latin typeface="Calibri"/>
                <a:cs typeface="Calibri"/>
              </a:rPr>
              <a:t>More</a:t>
            </a:r>
            <a:r>
              <a:rPr sz="2800" spc="-70" dirty="0">
                <a:latin typeface="Calibri"/>
                <a:cs typeface="Calibri"/>
              </a:rPr>
              <a:t> </a:t>
            </a:r>
            <a:r>
              <a:rPr sz="2800" dirty="0">
                <a:latin typeface="Calibri"/>
                <a:cs typeface="Calibri"/>
              </a:rPr>
              <a:t>voices</a:t>
            </a:r>
            <a:r>
              <a:rPr sz="2800" spc="-85" dirty="0">
                <a:latin typeface="Calibri"/>
                <a:cs typeface="Calibri"/>
              </a:rPr>
              <a:t> </a:t>
            </a:r>
            <a:r>
              <a:rPr sz="2800" dirty="0">
                <a:latin typeface="Calibri"/>
                <a:cs typeface="Calibri"/>
              </a:rPr>
              <a:t>*</a:t>
            </a:r>
            <a:r>
              <a:rPr sz="2800" spc="-70" dirty="0">
                <a:latin typeface="Calibri"/>
                <a:cs typeface="Calibri"/>
              </a:rPr>
              <a:t> </a:t>
            </a:r>
            <a:r>
              <a:rPr sz="2800" dirty="0">
                <a:latin typeface="Calibri"/>
                <a:cs typeface="Calibri"/>
              </a:rPr>
              <a:t>More</a:t>
            </a:r>
            <a:r>
              <a:rPr sz="2800" spc="-65" dirty="0">
                <a:latin typeface="Calibri"/>
                <a:cs typeface="Calibri"/>
              </a:rPr>
              <a:t> </a:t>
            </a:r>
            <a:r>
              <a:rPr sz="2800" spc="-10" dirty="0">
                <a:latin typeface="Calibri"/>
                <a:cs typeface="Calibri"/>
              </a:rPr>
              <a:t>hands!</a:t>
            </a:r>
            <a:endParaRPr sz="2800" dirty="0">
              <a:latin typeface="Calibri"/>
              <a:cs typeface="Calibri"/>
            </a:endParaRPr>
          </a:p>
        </p:txBody>
      </p:sp>
      <p:pic>
        <p:nvPicPr>
          <p:cNvPr id="7" name="Picture 6" descr="A group of people posing for a photo&#10;&#10;Description automatically generated">
            <a:extLst>
              <a:ext uri="{FF2B5EF4-FFF2-40B4-BE49-F238E27FC236}">
                <a16:creationId xmlns:a16="http://schemas.microsoft.com/office/drawing/2014/main" id="{03E57D16-03F7-9526-8469-6E477079F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698" y="1222861"/>
            <a:ext cx="5297701" cy="2648851"/>
          </a:xfrm>
          <a:prstGeom prst="rect">
            <a:avLst/>
          </a:prstGeom>
        </p:spPr>
      </p:pic>
      <p:pic>
        <p:nvPicPr>
          <p:cNvPr id="9" name="Picture 8" descr="A group of children posing for a photo&#10;&#10;Description automatically generated">
            <a:extLst>
              <a:ext uri="{FF2B5EF4-FFF2-40B4-BE49-F238E27FC236}">
                <a16:creationId xmlns:a16="http://schemas.microsoft.com/office/drawing/2014/main" id="{E0EAE4C7-A355-150D-8C16-829CE52F4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192" y="4097226"/>
            <a:ext cx="2133600" cy="1200505"/>
          </a:xfrm>
          <a:prstGeom prst="rect">
            <a:avLst/>
          </a:prstGeom>
        </p:spPr>
      </p:pic>
      <p:pic>
        <p:nvPicPr>
          <p:cNvPr id="15" name="Picture 14" descr="A group of people standing in front of balloons&#10;&#10;Description automatically generated">
            <a:extLst>
              <a:ext uri="{FF2B5EF4-FFF2-40B4-BE49-F238E27FC236}">
                <a16:creationId xmlns:a16="http://schemas.microsoft.com/office/drawing/2014/main" id="{94998EF1-6C86-10B7-7DE1-BF5F783A3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669" y="4328897"/>
            <a:ext cx="1992706" cy="1121229"/>
          </a:xfrm>
          <a:prstGeom prst="rect">
            <a:avLst/>
          </a:prstGeom>
        </p:spPr>
      </p:pic>
      <p:pic>
        <p:nvPicPr>
          <p:cNvPr id="23" name="Picture 22" descr="A group of people posing for a photo&#10;&#10;Description automatically generated">
            <a:extLst>
              <a:ext uri="{FF2B5EF4-FFF2-40B4-BE49-F238E27FC236}">
                <a16:creationId xmlns:a16="http://schemas.microsoft.com/office/drawing/2014/main" id="{B7B2AD37-CA53-0C21-4B3F-5A77B73DEE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8462" y="4097226"/>
            <a:ext cx="1911171" cy="10753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335405"/>
          </a:xfrm>
          <a:custGeom>
            <a:avLst/>
            <a:gdLst/>
            <a:ahLst/>
            <a:cxnLst/>
            <a:rect l="l" t="t" r="r" b="b"/>
            <a:pathLst>
              <a:path w="12192000" h="1335405">
                <a:moveTo>
                  <a:pt x="12192000" y="0"/>
                </a:moveTo>
                <a:lnTo>
                  <a:pt x="0" y="0"/>
                </a:lnTo>
                <a:lnTo>
                  <a:pt x="0" y="1335024"/>
                </a:lnTo>
                <a:lnTo>
                  <a:pt x="12192000" y="1335024"/>
                </a:lnTo>
                <a:lnTo>
                  <a:pt x="12192000" y="0"/>
                </a:lnTo>
                <a:close/>
              </a:path>
            </a:pathLst>
          </a:custGeom>
          <a:solidFill>
            <a:srgbClr val="70AD47"/>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345690">
              <a:lnSpc>
                <a:spcPct val="100000"/>
              </a:lnSpc>
              <a:spcBef>
                <a:spcPts val="100"/>
              </a:spcBef>
            </a:pPr>
            <a:r>
              <a:rPr sz="5400" dirty="0">
                <a:solidFill>
                  <a:srgbClr val="FFFFFF"/>
                </a:solidFill>
              </a:rPr>
              <a:t>OUR</a:t>
            </a:r>
            <a:r>
              <a:rPr sz="5400" spc="-204" dirty="0">
                <a:solidFill>
                  <a:srgbClr val="FFFFFF"/>
                </a:solidFill>
              </a:rPr>
              <a:t> </a:t>
            </a:r>
            <a:r>
              <a:rPr sz="5400" spc="-50" dirty="0">
                <a:solidFill>
                  <a:srgbClr val="FFFFFF"/>
                </a:solidFill>
              </a:rPr>
              <a:t>OBJECTIVES:</a:t>
            </a:r>
            <a:endParaRPr sz="5400" dirty="0"/>
          </a:p>
        </p:txBody>
      </p:sp>
      <p:grpSp>
        <p:nvGrpSpPr>
          <p:cNvPr id="4" name="object 4"/>
          <p:cNvGrpSpPr/>
          <p:nvPr/>
        </p:nvGrpSpPr>
        <p:grpSpPr>
          <a:xfrm>
            <a:off x="900683" y="1554480"/>
            <a:ext cx="3248025" cy="4058920"/>
            <a:chOff x="900683" y="1554480"/>
            <a:chExt cx="3248025" cy="4058920"/>
          </a:xfrm>
        </p:grpSpPr>
        <p:sp>
          <p:nvSpPr>
            <p:cNvPr id="5" name="object 5"/>
            <p:cNvSpPr/>
            <p:nvPr/>
          </p:nvSpPr>
          <p:spPr>
            <a:xfrm>
              <a:off x="900683" y="1554480"/>
              <a:ext cx="3248025" cy="4058920"/>
            </a:xfrm>
            <a:custGeom>
              <a:avLst/>
              <a:gdLst/>
              <a:ahLst/>
              <a:cxnLst/>
              <a:rect l="l" t="t" r="r" b="b"/>
              <a:pathLst>
                <a:path w="3248025" h="4058920">
                  <a:moveTo>
                    <a:pt x="3247643" y="0"/>
                  </a:moveTo>
                  <a:lnTo>
                    <a:pt x="0" y="0"/>
                  </a:lnTo>
                  <a:lnTo>
                    <a:pt x="0" y="4058412"/>
                  </a:lnTo>
                  <a:lnTo>
                    <a:pt x="3247643" y="4058412"/>
                  </a:lnTo>
                  <a:lnTo>
                    <a:pt x="3247643" y="0"/>
                  </a:lnTo>
                  <a:close/>
                </a:path>
              </a:pathLst>
            </a:custGeom>
            <a:solidFill>
              <a:srgbClr val="D2DEEF">
                <a:alpha val="90194"/>
              </a:srgbClr>
            </a:solidFill>
          </p:spPr>
          <p:txBody>
            <a:bodyPr wrap="square" lIns="0" tIns="0" rIns="0" bIns="0" rtlCol="0"/>
            <a:lstStyle/>
            <a:p>
              <a:endParaRPr/>
            </a:p>
          </p:txBody>
        </p:sp>
        <p:sp>
          <p:nvSpPr>
            <p:cNvPr id="6" name="object 6"/>
            <p:cNvSpPr/>
            <p:nvPr/>
          </p:nvSpPr>
          <p:spPr>
            <a:xfrm>
              <a:off x="1915667" y="1959864"/>
              <a:ext cx="1217930" cy="1217930"/>
            </a:xfrm>
            <a:custGeom>
              <a:avLst/>
              <a:gdLst/>
              <a:ahLst/>
              <a:cxnLst/>
              <a:rect l="l" t="t" r="r" b="b"/>
              <a:pathLst>
                <a:path w="1217930" h="1217930">
                  <a:moveTo>
                    <a:pt x="608838" y="0"/>
                  </a:moveTo>
                  <a:lnTo>
                    <a:pt x="561256" y="1831"/>
                  </a:lnTo>
                  <a:lnTo>
                    <a:pt x="514677" y="7236"/>
                  </a:lnTo>
                  <a:lnTo>
                    <a:pt x="469235" y="16079"/>
                  </a:lnTo>
                  <a:lnTo>
                    <a:pt x="425065" y="28224"/>
                  </a:lnTo>
                  <a:lnTo>
                    <a:pt x="382302" y="43537"/>
                  </a:lnTo>
                  <a:lnTo>
                    <a:pt x="341083" y="61881"/>
                  </a:lnTo>
                  <a:lnTo>
                    <a:pt x="301543" y="83122"/>
                  </a:lnTo>
                  <a:lnTo>
                    <a:pt x="263816" y="107125"/>
                  </a:lnTo>
                  <a:lnTo>
                    <a:pt x="228038" y="133752"/>
                  </a:lnTo>
                  <a:lnTo>
                    <a:pt x="194345" y="162871"/>
                  </a:lnTo>
                  <a:lnTo>
                    <a:pt x="162871" y="194345"/>
                  </a:lnTo>
                  <a:lnTo>
                    <a:pt x="133752" y="228038"/>
                  </a:lnTo>
                  <a:lnTo>
                    <a:pt x="107125" y="263816"/>
                  </a:lnTo>
                  <a:lnTo>
                    <a:pt x="83122" y="301543"/>
                  </a:lnTo>
                  <a:lnTo>
                    <a:pt x="61881" y="341083"/>
                  </a:lnTo>
                  <a:lnTo>
                    <a:pt x="43537" y="382302"/>
                  </a:lnTo>
                  <a:lnTo>
                    <a:pt x="28224" y="425065"/>
                  </a:lnTo>
                  <a:lnTo>
                    <a:pt x="16079" y="469235"/>
                  </a:lnTo>
                  <a:lnTo>
                    <a:pt x="7236" y="514677"/>
                  </a:lnTo>
                  <a:lnTo>
                    <a:pt x="1831" y="561256"/>
                  </a:lnTo>
                  <a:lnTo>
                    <a:pt x="0" y="608838"/>
                  </a:lnTo>
                  <a:lnTo>
                    <a:pt x="1831" y="656419"/>
                  </a:lnTo>
                  <a:lnTo>
                    <a:pt x="7236" y="702998"/>
                  </a:lnTo>
                  <a:lnTo>
                    <a:pt x="16079" y="748440"/>
                  </a:lnTo>
                  <a:lnTo>
                    <a:pt x="28224" y="792610"/>
                  </a:lnTo>
                  <a:lnTo>
                    <a:pt x="43537" y="835373"/>
                  </a:lnTo>
                  <a:lnTo>
                    <a:pt x="61881" y="876592"/>
                  </a:lnTo>
                  <a:lnTo>
                    <a:pt x="83122" y="916132"/>
                  </a:lnTo>
                  <a:lnTo>
                    <a:pt x="107125" y="953859"/>
                  </a:lnTo>
                  <a:lnTo>
                    <a:pt x="133752" y="989637"/>
                  </a:lnTo>
                  <a:lnTo>
                    <a:pt x="162871" y="1023330"/>
                  </a:lnTo>
                  <a:lnTo>
                    <a:pt x="194345" y="1054804"/>
                  </a:lnTo>
                  <a:lnTo>
                    <a:pt x="228038" y="1083923"/>
                  </a:lnTo>
                  <a:lnTo>
                    <a:pt x="263816" y="1110550"/>
                  </a:lnTo>
                  <a:lnTo>
                    <a:pt x="301543" y="1134553"/>
                  </a:lnTo>
                  <a:lnTo>
                    <a:pt x="341083" y="1155794"/>
                  </a:lnTo>
                  <a:lnTo>
                    <a:pt x="382302" y="1174138"/>
                  </a:lnTo>
                  <a:lnTo>
                    <a:pt x="425065" y="1189451"/>
                  </a:lnTo>
                  <a:lnTo>
                    <a:pt x="469235" y="1201596"/>
                  </a:lnTo>
                  <a:lnTo>
                    <a:pt x="514677" y="1210439"/>
                  </a:lnTo>
                  <a:lnTo>
                    <a:pt x="561256" y="1215844"/>
                  </a:lnTo>
                  <a:lnTo>
                    <a:pt x="608838" y="1217676"/>
                  </a:lnTo>
                  <a:lnTo>
                    <a:pt x="656419" y="1215844"/>
                  </a:lnTo>
                  <a:lnTo>
                    <a:pt x="702998" y="1210439"/>
                  </a:lnTo>
                  <a:lnTo>
                    <a:pt x="748440" y="1201596"/>
                  </a:lnTo>
                  <a:lnTo>
                    <a:pt x="792610" y="1189451"/>
                  </a:lnTo>
                  <a:lnTo>
                    <a:pt x="835373" y="1174138"/>
                  </a:lnTo>
                  <a:lnTo>
                    <a:pt x="876592" y="1155794"/>
                  </a:lnTo>
                  <a:lnTo>
                    <a:pt x="916132" y="1134553"/>
                  </a:lnTo>
                  <a:lnTo>
                    <a:pt x="953859" y="1110550"/>
                  </a:lnTo>
                  <a:lnTo>
                    <a:pt x="989637" y="1083923"/>
                  </a:lnTo>
                  <a:lnTo>
                    <a:pt x="1023330" y="1054804"/>
                  </a:lnTo>
                  <a:lnTo>
                    <a:pt x="1054804" y="1023330"/>
                  </a:lnTo>
                  <a:lnTo>
                    <a:pt x="1083923" y="989637"/>
                  </a:lnTo>
                  <a:lnTo>
                    <a:pt x="1110550" y="953859"/>
                  </a:lnTo>
                  <a:lnTo>
                    <a:pt x="1134553" y="916132"/>
                  </a:lnTo>
                  <a:lnTo>
                    <a:pt x="1155794" y="876592"/>
                  </a:lnTo>
                  <a:lnTo>
                    <a:pt x="1174138" y="835373"/>
                  </a:lnTo>
                  <a:lnTo>
                    <a:pt x="1189451" y="792610"/>
                  </a:lnTo>
                  <a:lnTo>
                    <a:pt x="1201596" y="748440"/>
                  </a:lnTo>
                  <a:lnTo>
                    <a:pt x="1210439" y="702998"/>
                  </a:lnTo>
                  <a:lnTo>
                    <a:pt x="1215844" y="656419"/>
                  </a:lnTo>
                  <a:lnTo>
                    <a:pt x="1217676" y="608838"/>
                  </a:lnTo>
                  <a:lnTo>
                    <a:pt x="1215844" y="561256"/>
                  </a:lnTo>
                  <a:lnTo>
                    <a:pt x="1210439" y="514677"/>
                  </a:lnTo>
                  <a:lnTo>
                    <a:pt x="1201596" y="469235"/>
                  </a:lnTo>
                  <a:lnTo>
                    <a:pt x="1189451" y="425065"/>
                  </a:lnTo>
                  <a:lnTo>
                    <a:pt x="1174138" y="382302"/>
                  </a:lnTo>
                  <a:lnTo>
                    <a:pt x="1155794" y="341083"/>
                  </a:lnTo>
                  <a:lnTo>
                    <a:pt x="1134553" y="301543"/>
                  </a:lnTo>
                  <a:lnTo>
                    <a:pt x="1110550" y="263816"/>
                  </a:lnTo>
                  <a:lnTo>
                    <a:pt x="1083923" y="228038"/>
                  </a:lnTo>
                  <a:lnTo>
                    <a:pt x="1054804" y="194345"/>
                  </a:lnTo>
                  <a:lnTo>
                    <a:pt x="1023330" y="162871"/>
                  </a:lnTo>
                  <a:lnTo>
                    <a:pt x="989637" y="133752"/>
                  </a:lnTo>
                  <a:lnTo>
                    <a:pt x="953859" y="107125"/>
                  </a:lnTo>
                  <a:lnTo>
                    <a:pt x="916132" y="83122"/>
                  </a:lnTo>
                  <a:lnTo>
                    <a:pt x="876592" y="61881"/>
                  </a:lnTo>
                  <a:lnTo>
                    <a:pt x="835373" y="43537"/>
                  </a:lnTo>
                  <a:lnTo>
                    <a:pt x="792610" y="28224"/>
                  </a:lnTo>
                  <a:lnTo>
                    <a:pt x="748440" y="16079"/>
                  </a:lnTo>
                  <a:lnTo>
                    <a:pt x="702998" y="7236"/>
                  </a:lnTo>
                  <a:lnTo>
                    <a:pt x="656419" y="1831"/>
                  </a:lnTo>
                  <a:lnTo>
                    <a:pt x="608838" y="0"/>
                  </a:lnTo>
                  <a:close/>
                </a:path>
              </a:pathLst>
            </a:custGeom>
            <a:solidFill>
              <a:srgbClr val="5B9BD5"/>
            </a:solidFill>
          </p:spPr>
          <p:txBody>
            <a:bodyPr wrap="square" lIns="0" tIns="0" rIns="0" bIns="0" rtlCol="0"/>
            <a:lstStyle/>
            <a:p>
              <a:endParaRPr/>
            </a:p>
          </p:txBody>
        </p:sp>
        <p:sp>
          <p:nvSpPr>
            <p:cNvPr id="7" name="object 7"/>
            <p:cNvSpPr/>
            <p:nvPr/>
          </p:nvSpPr>
          <p:spPr>
            <a:xfrm>
              <a:off x="1915667" y="1959864"/>
              <a:ext cx="1217930" cy="1217930"/>
            </a:xfrm>
            <a:custGeom>
              <a:avLst/>
              <a:gdLst/>
              <a:ahLst/>
              <a:cxnLst/>
              <a:rect l="l" t="t" r="r" b="b"/>
              <a:pathLst>
                <a:path w="1217930" h="1217930">
                  <a:moveTo>
                    <a:pt x="0" y="608838"/>
                  </a:moveTo>
                  <a:lnTo>
                    <a:pt x="1831" y="561256"/>
                  </a:lnTo>
                  <a:lnTo>
                    <a:pt x="7236" y="514677"/>
                  </a:lnTo>
                  <a:lnTo>
                    <a:pt x="16079" y="469235"/>
                  </a:lnTo>
                  <a:lnTo>
                    <a:pt x="28224" y="425065"/>
                  </a:lnTo>
                  <a:lnTo>
                    <a:pt x="43537" y="382302"/>
                  </a:lnTo>
                  <a:lnTo>
                    <a:pt x="61881" y="341083"/>
                  </a:lnTo>
                  <a:lnTo>
                    <a:pt x="83122" y="301543"/>
                  </a:lnTo>
                  <a:lnTo>
                    <a:pt x="107125" y="263816"/>
                  </a:lnTo>
                  <a:lnTo>
                    <a:pt x="133752" y="228038"/>
                  </a:lnTo>
                  <a:lnTo>
                    <a:pt x="162871" y="194345"/>
                  </a:lnTo>
                  <a:lnTo>
                    <a:pt x="194345" y="162871"/>
                  </a:lnTo>
                  <a:lnTo>
                    <a:pt x="228038" y="133752"/>
                  </a:lnTo>
                  <a:lnTo>
                    <a:pt x="263816" y="107125"/>
                  </a:lnTo>
                  <a:lnTo>
                    <a:pt x="301543" y="83122"/>
                  </a:lnTo>
                  <a:lnTo>
                    <a:pt x="341083" y="61881"/>
                  </a:lnTo>
                  <a:lnTo>
                    <a:pt x="382302" y="43537"/>
                  </a:lnTo>
                  <a:lnTo>
                    <a:pt x="425065" y="28224"/>
                  </a:lnTo>
                  <a:lnTo>
                    <a:pt x="469235" y="16079"/>
                  </a:lnTo>
                  <a:lnTo>
                    <a:pt x="514677" y="7236"/>
                  </a:lnTo>
                  <a:lnTo>
                    <a:pt x="561256" y="1831"/>
                  </a:lnTo>
                  <a:lnTo>
                    <a:pt x="608838" y="0"/>
                  </a:lnTo>
                  <a:lnTo>
                    <a:pt x="656419" y="1831"/>
                  </a:lnTo>
                  <a:lnTo>
                    <a:pt x="702998" y="7236"/>
                  </a:lnTo>
                  <a:lnTo>
                    <a:pt x="748440" y="16079"/>
                  </a:lnTo>
                  <a:lnTo>
                    <a:pt x="792610" y="28224"/>
                  </a:lnTo>
                  <a:lnTo>
                    <a:pt x="835373" y="43537"/>
                  </a:lnTo>
                  <a:lnTo>
                    <a:pt x="876592" y="61881"/>
                  </a:lnTo>
                  <a:lnTo>
                    <a:pt x="916132" y="83122"/>
                  </a:lnTo>
                  <a:lnTo>
                    <a:pt x="953859" y="107125"/>
                  </a:lnTo>
                  <a:lnTo>
                    <a:pt x="989637" y="133752"/>
                  </a:lnTo>
                  <a:lnTo>
                    <a:pt x="1023330" y="162871"/>
                  </a:lnTo>
                  <a:lnTo>
                    <a:pt x="1054804" y="194345"/>
                  </a:lnTo>
                  <a:lnTo>
                    <a:pt x="1083923" y="228038"/>
                  </a:lnTo>
                  <a:lnTo>
                    <a:pt x="1110550" y="263816"/>
                  </a:lnTo>
                  <a:lnTo>
                    <a:pt x="1134553" y="301543"/>
                  </a:lnTo>
                  <a:lnTo>
                    <a:pt x="1155794" y="341083"/>
                  </a:lnTo>
                  <a:lnTo>
                    <a:pt x="1174138" y="382302"/>
                  </a:lnTo>
                  <a:lnTo>
                    <a:pt x="1189451" y="425065"/>
                  </a:lnTo>
                  <a:lnTo>
                    <a:pt x="1201596" y="469235"/>
                  </a:lnTo>
                  <a:lnTo>
                    <a:pt x="1210439" y="514677"/>
                  </a:lnTo>
                  <a:lnTo>
                    <a:pt x="1215844" y="561256"/>
                  </a:lnTo>
                  <a:lnTo>
                    <a:pt x="1217676" y="608838"/>
                  </a:lnTo>
                  <a:lnTo>
                    <a:pt x="1215844" y="656419"/>
                  </a:lnTo>
                  <a:lnTo>
                    <a:pt x="1210439" y="702998"/>
                  </a:lnTo>
                  <a:lnTo>
                    <a:pt x="1201596" y="748440"/>
                  </a:lnTo>
                  <a:lnTo>
                    <a:pt x="1189451" y="792610"/>
                  </a:lnTo>
                  <a:lnTo>
                    <a:pt x="1174138" y="835373"/>
                  </a:lnTo>
                  <a:lnTo>
                    <a:pt x="1155794" y="876592"/>
                  </a:lnTo>
                  <a:lnTo>
                    <a:pt x="1134553" y="916132"/>
                  </a:lnTo>
                  <a:lnTo>
                    <a:pt x="1110550" y="953859"/>
                  </a:lnTo>
                  <a:lnTo>
                    <a:pt x="1083923" y="989637"/>
                  </a:lnTo>
                  <a:lnTo>
                    <a:pt x="1054804" y="1023330"/>
                  </a:lnTo>
                  <a:lnTo>
                    <a:pt x="1023330" y="1054804"/>
                  </a:lnTo>
                  <a:lnTo>
                    <a:pt x="989637" y="1083923"/>
                  </a:lnTo>
                  <a:lnTo>
                    <a:pt x="953859" y="1110550"/>
                  </a:lnTo>
                  <a:lnTo>
                    <a:pt x="916132" y="1134553"/>
                  </a:lnTo>
                  <a:lnTo>
                    <a:pt x="876592" y="1155794"/>
                  </a:lnTo>
                  <a:lnTo>
                    <a:pt x="835373" y="1174138"/>
                  </a:lnTo>
                  <a:lnTo>
                    <a:pt x="792610" y="1189451"/>
                  </a:lnTo>
                  <a:lnTo>
                    <a:pt x="748440" y="1201596"/>
                  </a:lnTo>
                  <a:lnTo>
                    <a:pt x="702998" y="1210439"/>
                  </a:lnTo>
                  <a:lnTo>
                    <a:pt x="656419" y="1215844"/>
                  </a:lnTo>
                  <a:lnTo>
                    <a:pt x="608838" y="1217676"/>
                  </a:lnTo>
                  <a:lnTo>
                    <a:pt x="561256" y="1215844"/>
                  </a:lnTo>
                  <a:lnTo>
                    <a:pt x="514677" y="1210439"/>
                  </a:lnTo>
                  <a:lnTo>
                    <a:pt x="469235" y="1201596"/>
                  </a:lnTo>
                  <a:lnTo>
                    <a:pt x="425065" y="1189451"/>
                  </a:lnTo>
                  <a:lnTo>
                    <a:pt x="382302" y="1174138"/>
                  </a:lnTo>
                  <a:lnTo>
                    <a:pt x="341083" y="1155794"/>
                  </a:lnTo>
                  <a:lnTo>
                    <a:pt x="301543" y="1134553"/>
                  </a:lnTo>
                  <a:lnTo>
                    <a:pt x="263816" y="1110550"/>
                  </a:lnTo>
                  <a:lnTo>
                    <a:pt x="228038" y="1083923"/>
                  </a:lnTo>
                  <a:lnTo>
                    <a:pt x="194345" y="1054804"/>
                  </a:lnTo>
                  <a:lnTo>
                    <a:pt x="162871" y="1023330"/>
                  </a:lnTo>
                  <a:lnTo>
                    <a:pt x="133752" y="989637"/>
                  </a:lnTo>
                  <a:lnTo>
                    <a:pt x="107125" y="953859"/>
                  </a:lnTo>
                  <a:lnTo>
                    <a:pt x="83122" y="916132"/>
                  </a:lnTo>
                  <a:lnTo>
                    <a:pt x="61881" y="876592"/>
                  </a:lnTo>
                  <a:lnTo>
                    <a:pt x="43537" y="835373"/>
                  </a:lnTo>
                  <a:lnTo>
                    <a:pt x="28224" y="792610"/>
                  </a:lnTo>
                  <a:lnTo>
                    <a:pt x="16079" y="748440"/>
                  </a:lnTo>
                  <a:lnTo>
                    <a:pt x="7236" y="702998"/>
                  </a:lnTo>
                  <a:lnTo>
                    <a:pt x="1831" y="656419"/>
                  </a:lnTo>
                  <a:lnTo>
                    <a:pt x="0" y="608838"/>
                  </a:lnTo>
                  <a:close/>
                </a:path>
              </a:pathLst>
            </a:custGeom>
            <a:ln w="12700">
              <a:solidFill>
                <a:srgbClr val="5B9BD5"/>
              </a:solidFill>
            </a:ln>
          </p:spPr>
          <p:txBody>
            <a:bodyPr wrap="square" lIns="0" tIns="0" rIns="0" bIns="0" rtlCol="0"/>
            <a:lstStyle/>
            <a:p>
              <a:endParaRPr/>
            </a:p>
          </p:txBody>
        </p:sp>
      </p:grpSp>
      <p:sp>
        <p:nvSpPr>
          <p:cNvPr id="8" name="object 8"/>
          <p:cNvSpPr txBox="1"/>
          <p:nvPr/>
        </p:nvSpPr>
        <p:spPr>
          <a:xfrm>
            <a:off x="900683" y="2117961"/>
            <a:ext cx="3248025" cy="2586355"/>
          </a:xfrm>
          <a:prstGeom prst="rect">
            <a:avLst/>
          </a:prstGeom>
        </p:spPr>
        <p:txBody>
          <a:bodyPr vert="horz" wrap="square" lIns="0" tIns="12700" rIns="0" bIns="0" rtlCol="0">
            <a:spAutoFit/>
          </a:bodyPr>
          <a:lstStyle/>
          <a:p>
            <a:pPr algn="ctr">
              <a:lnSpc>
                <a:spcPct val="100000"/>
              </a:lnSpc>
              <a:spcBef>
                <a:spcPts val="100"/>
              </a:spcBef>
            </a:pPr>
            <a:r>
              <a:rPr sz="4800" dirty="0">
                <a:solidFill>
                  <a:srgbClr val="FFFFFF"/>
                </a:solidFill>
                <a:latin typeface="Calibri"/>
                <a:cs typeface="Calibri"/>
              </a:rPr>
              <a:t>1</a:t>
            </a:r>
            <a:endParaRPr sz="4800" dirty="0">
              <a:latin typeface="Calibri"/>
              <a:cs typeface="Calibri"/>
            </a:endParaRPr>
          </a:p>
          <a:p>
            <a:pPr marL="252729" marR="619125">
              <a:lnSpc>
                <a:spcPct val="91600"/>
              </a:lnSpc>
              <a:spcBef>
                <a:spcPts val="4285"/>
              </a:spcBef>
            </a:pPr>
            <a:r>
              <a:rPr sz="2300" dirty="0">
                <a:latin typeface="Calibri"/>
                <a:cs typeface="Calibri"/>
              </a:rPr>
              <a:t>Define</a:t>
            </a:r>
            <a:r>
              <a:rPr sz="2300" spc="-55" dirty="0">
                <a:latin typeface="Calibri"/>
                <a:cs typeface="Calibri"/>
              </a:rPr>
              <a:t> </a:t>
            </a:r>
            <a:r>
              <a:rPr sz="2300" dirty="0">
                <a:latin typeface="Calibri"/>
                <a:cs typeface="Calibri"/>
              </a:rPr>
              <a:t>concepts</a:t>
            </a:r>
            <a:r>
              <a:rPr sz="2300" spc="-50" dirty="0">
                <a:latin typeface="Calibri"/>
                <a:cs typeface="Calibri"/>
              </a:rPr>
              <a:t> </a:t>
            </a:r>
            <a:r>
              <a:rPr sz="2300" spc="-25" dirty="0">
                <a:latin typeface="Calibri"/>
                <a:cs typeface="Calibri"/>
              </a:rPr>
              <a:t>of </a:t>
            </a:r>
            <a:r>
              <a:rPr sz="2300" spc="-20" dirty="0">
                <a:latin typeface="Calibri"/>
                <a:cs typeface="Calibri"/>
              </a:rPr>
              <a:t>diversity,</a:t>
            </a:r>
            <a:r>
              <a:rPr sz="2300" spc="-50" dirty="0">
                <a:latin typeface="Calibri"/>
                <a:cs typeface="Calibri"/>
              </a:rPr>
              <a:t> </a:t>
            </a:r>
            <a:r>
              <a:rPr sz="2300" spc="-10" dirty="0">
                <a:latin typeface="Calibri"/>
                <a:cs typeface="Calibri"/>
              </a:rPr>
              <a:t>inclusion, </a:t>
            </a:r>
            <a:r>
              <a:rPr sz="2300" dirty="0">
                <a:latin typeface="Calibri"/>
                <a:cs typeface="Calibri"/>
              </a:rPr>
              <a:t>and</a:t>
            </a:r>
            <a:r>
              <a:rPr sz="2300" spc="-20" dirty="0">
                <a:latin typeface="Calibri"/>
                <a:cs typeface="Calibri"/>
              </a:rPr>
              <a:t> </a:t>
            </a:r>
            <a:r>
              <a:rPr sz="2300" dirty="0">
                <a:latin typeface="Calibri"/>
                <a:cs typeface="Calibri"/>
              </a:rPr>
              <a:t>equity;</a:t>
            </a:r>
            <a:r>
              <a:rPr sz="2300" spc="-25" dirty="0">
                <a:latin typeface="Calibri"/>
                <a:cs typeface="Calibri"/>
              </a:rPr>
              <a:t> </a:t>
            </a:r>
            <a:r>
              <a:rPr sz="2300" dirty="0">
                <a:latin typeface="Calibri"/>
                <a:cs typeface="Calibri"/>
              </a:rPr>
              <a:t>apply</a:t>
            </a:r>
            <a:r>
              <a:rPr sz="2300" spc="-15" dirty="0">
                <a:latin typeface="Calibri"/>
                <a:cs typeface="Calibri"/>
              </a:rPr>
              <a:t> </a:t>
            </a:r>
            <a:r>
              <a:rPr sz="2300" spc="-25" dirty="0">
                <a:latin typeface="Calibri"/>
                <a:cs typeface="Calibri"/>
              </a:rPr>
              <a:t>to </a:t>
            </a:r>
            <a:r>
              <a:rPr sz="2300" dirty="0">
                <a:latin typeface="Calibri"/>
                <a:cs typeface="Calibri"/>
              </a:rPr>
              <a:t>your</a:t>
            </a:r>
            <a:r>
              <a:rPr sz="2300" spc="-55" dirty="0">
                <a:latin typeface="Calibri"/>
                <a:cs typeface="Calibri"/>
              </a:rPr>
              <a:t> </a:t>
            </a:r>
            <a:r>
              <a:rPr sz="2300" dirty="0">
                <a:latin typeface="Calibri"/>
                <a:cs typeface="Calibri"/>
              </a:rPr>
              <a:t>local</a:t>
            </a:r>
            <a:r>
              <a:rPr sz="2300" spc="-30" dirty="0">
                <a:latin typeface="Calibri"/>
                <a:cs typeface="Calibri"/>
              </a:rPr>
              <a:t> </a:t>
            </a:r>
            <a:r>
              <a:rPr sz="2300" spc="-25" dirty="0">
                <a:latin typeface="Calibri"/>
                <a:cs typeface="Calibri"/>
              </a:rPr>
              <a:t>PTA</a:t>
            </a:r>
            <a:endParaRPr sz="2300" dirty="0">
              <a:latin typeface="Calibri"/>
              <a:cs typeface="Calibri"/>
            </a:endParaRPr>
          </a:p>
        </p:txBody>
      </p:sp>
      <p:grpSp>
        <p:nvGrpSpPr>
          <p:cNvPr id="9" name="object 9"/>
          <p:cNvGrpSpPr/>
          <p:nvPr/>
        </p:nvGrpSpPr>
        <p:grpSpPr>
          <a:xfrm>
            <a:off x="894333" y="5606541"/>
            <a:ext cx="3260725" cy="14604"/>
            <a:chOff x="894333" y="5606541"/>
            <a:chExt cx="3260725" cy="14604"/>
          </a:xfrm>
        </p:grpSpPr>
        <p:sp>
          <p:nvSpPr>
            <p:cNvPr id="10" name="object 10"/>
            <p:cNvSpPr/>
            <p:nvPr/>
          </p:nvSpPr>
          <p:spPr>
            <a:xfrm>
              <a:off x="900683" y="5612891"/>
              <a:ext cx="3248025" cy="1905"/>
            </a:xfrm>
            <a:custGeom>
              <a:avLst/>
              <a:gdLst/>
              <a:ahLst/>
              <a:cxnLst/>
              <a:rect l="l" t="t" r="r" b="b"/>
              <a:pathLst>
                <a:path w="3248025" h="1904">
                  <a:moveTo>
                    <a:pt x="3247643" y="0"/>
                  </a:moveTo>
                  <a:lnTo>
                    <a:pt x="0" y="0"/>
                  </a:lnTo>
                  <a:lnTo>
                    <a:pt x="0" y="1524"/>
                  </a:lnTo>
                  <a:lnTo>
                    <a:pt x="3247643" y="1524"/>
                  </a:lnTo>
                  <a:lnTo>
                    <a:pt x="3247643" y="0"/>
                  </a:lnTo>
                  <a:close/>
                </a:path>
              </a:pathLst>
            </a:custGeom>
            <a:solidFill>
              <a:srgbClr val="55C3CF"/>
            </a:solidFill>
          </p:spPr>
          <p:txBody>
            <a:bodyPr wrap="square" lIns="0" tIns="0" rIns="0" bIns="0" rtlCol="0"/>
            <a:lstStyle/>
            <a:p>
              <a:endParaRPr/>
            </a:p>
          </p:txBody>
        </p:sp>
        <p:sp>
          <p:nvSpPr>
            <p:cNvPr id="11" name="object 11"/>
            <p:cNvSpPr/>
            <p:nvPr/>
          </p:nvSpPr>
          <p:spPr>
            <a:xfrm>
              <a:off x="900683" y="5612891"/>
              <a:ext cx="3248025" cy="1905"/>
            </a:xfrm>
            <a:custGeom>
              <a:avLst/>
              <a:gdLst/>
              <a:ahLst/>
              <a:cxnLst/>
              <a:rect l="l" t="t" r="r" b="b"/>
              <a:pathLst>
                <a:path w="3248025" h="1904">
                  <a:moveTo>
                    <a:pt x="0" y="0"/>
                  </a:moveTo>
                  <a:lnTo>
                    <a:pt x="3247643" y="0"/>
                  </a:lnTo>
                  <a:lnTo>
                    <a:pt x="3247643" y="1524"/>
                  </a:lnTo>
                  <a:lnTo>
                    <a:pt x="0" y="1524"/>
                  </a:lnTo>
                  <a:lnTo>
                    <a:pt x="0" y="0"/>
                  </a:lnTo>
                  <a:close/>
                </a:path>
              </a:pathLst>
            </a:custGeom>
            <a:ln w="12700">
              <a:solidFill>
                <a:srgbClr val="55C3CF"/>
              </a:solidFill>
            </a:ln>
          </p:spPr>
          <p:txBody>
            <a:bodyPr wrap="square" lIns="0" tIns="0" rIns="0" bIns="0" rtlCol="0"/>
            <a:lstStyle/>
            <a:p>
              <a:endParaRPr/>
            </a:p>
          </p:txBody>
        </p:sp>
      </p:grpSp>
      <p:grpSp>
        <p:nvGrpSpPr>
          <p:cNvPr id="12" name="object 12"/>
          <p:cNvGrpSpPr/>
          <p:nvPr/>
        </p:nvGrpSpPr>
        <p:grpSpPr>
          <a:xfrm>
            <a:off x="4466590" y="1548130"/>
            <a:ext cx="3258820" cy="4071620"/>
            <a:chOff x="4466590" y="1548130"/>
            <a:chExt cx="3258820" cy="4071620"/>
          </a:xfrm>
        </p:grpSpPr>
        <p:sp>
          <p:nvSpPr>
            <p:cNvPr id="13" name="object 13"/>
            <p:cNvSpPr/>
            <p:nvPr/>
          </p:nvSpPr>
          <p:spPr>
            <a:xfrm>
              <a:off x="4472940" y="1554480"/>
              <a:ext cx="3246120" cy="4058920"/>
            </a:xfrm>
            <a:custGeom>
              <a:avLst/>
              <a:gdLst/>
              <a:ahLst/>
              <a:cxnLst/>
              <a:rect l="l" t="t" r="r" b="b"/>
              <a:pathLst>
                <a:path w="3246120" h="4058920">
                  <a:moveTo>
                    <a:pt x="3246119" y="0"/>
                  </a:moveTo>
                  <a:lnTo>
                    <a:pt x="0" y="0"/>
                  </a:lnTo>
                  <a:lnTo>
                    <a:pt x="0" y="4058412"/>
                  </a:lnTo>
                  <a:lnTo>
                    <a:pt x="3246119" y="4058412"/>
                  </a:lnTo>
                  <a:lnTo>
                    <a:pt x="3246119" y="0"/>
                  </a:lnTo>
                  <a:close/>
                </a:path>
              </a:pathLst>
            </a:custGeom>
            <a:solidFill>
              <a:srgbClr val="D0EAE0">
                <a:alpha val="90194"/>
              </a:srgbClr>
            </a:solidFill>
          </p:spPr>
          <p:txBody>
            <a:bodyPr wrap="square" lIns="0" tIns="0" rIns="0" bIns="0" rtlCol="0"/>
            <a:lstStyle/>
            <a:p>
              <a:endParaRPr/>
            </a:p>
          </p:txBody>
        </p:sp>
        <p:sp>
          <p:nvSpPr>
            <p:cNvPr id="14" name="object 14"/>
            <p:cNvSpPr/>
            <p:nvPr/>
          </p:nvSpPr>
          <p:spPr>
            <a:xfrm>
              <a:off x="4472940" y="1554480"/>
              <a:ext cx="3246120" cy="4058920"/>
            </a:xfrm>
            <a:custGeom>
              <a:avLst/>
              <a:gdLst/>
              <a:ahLst/>
              <a:cxnLst/>
              <a:rect l="l" t="t" r="r" b="b"/>
              <a:pathLst>
                <a:path w="3246120" h="4058920">
                  <a:moveTo>
                    <a:pt x="0" y="0"/>
                  </a:moveTo>
                  <a:lnTo>
                    <a:pt x="3246119" y="0"/>
                  </a:lnTo>
                  <a:lnTo>
                    <a:pt x="3246119" y="4058412"/>
                  </a:lnTo>
                  <a:lnTo>
                    <a:pt x="0" y="4058412"/>
                  </a:lnTo>
                  <a:lnTo>
                    <a:pt x="0" y="0"/>
                  </a:lnTo>
                  <a:close/>
                </a:path>
              </a:pathLst>
            </a:custGeom>
            <a:ln w="12700">
              <a:solidFill>
                <a:srgbClr val="D0EAE0"/>
              </a:solidFill>
            </a:ln>
          </p:spPr>
          <p:txBody>
            <a:bodyPr wrap="square" lIns="0" tIns="0" rIns="0" bIns="0" rtlCol="0"/>
            <a:lstStyle/>
            <a:p>
              <a:endParaRPr/>
            </a:p>
          </p:txBody>
        </p:sp>
        <p:sp>
          <p:nvSpPr>
            <p:cNvPr id="15" name="object 15"/>
            <p:cNvSpPr/>
            <p:nvPr/>
          </p:nvSpPr>
          <p:spPr>
            <a:xfrm>
              <a:off x="5487924" y="1959863"/>
              <a:ext cx="1216660" cy="1217930"/>
            </a:xfrm>
            <a:custGeom>
              <a:avLst/>
              <a:gdLst/>
              <a:ahLst/>
              <a:cxnLst/>
              <a:rect l="l" t="t" r="r" b="b"/>
              <a:pathLst>
                <a:path w="1216659" h="1217930">
                  <a:moveTo>
                    <a:pt x="608076" y="0"/>
                  </a:moveTo>
                  <a:lnTo>
                    <a:pt x="560555" y="1831"/>
                  </a:lnTo>
                  <a:lnTo>
                    <a:pt x="514035" y="7236"/>
                  </a:lnTo>
                  <a:lnTo>
                    <a:pt x="468651" y="16079"/>
                  </a:lnTo>
                  <a:lnTo>
                    <a:pt x="424537" y="28224"/>
                  </a:lnTo>
                  <a:lnTo>
                    <a:pt x="381829" y="43537"/>
                  </a:lnTo>
                  <a:lnTo>
                    <a:pt x="340661" y="61881"/>
                  </a:lnTo>
                  <a:lnTo>
                    <a:pt x="301170" y="83122"/>
                  </a:lnTo>
                  <a:lnTo>
                    <a:pt x="263490" y="107125"/>
                  </a:lnTo>
                  <a:lnTo>
                    <a:pt x="227757" y="133752"/>
                  </a:lnTo>
                  <a:lnTo>
                    <a:pt x="194106" y="162871"/>
                  </a:lnTo>
                  <a:lnTo>
                    <a:pt x="162671" y="194345"/>
                  </a:lnTo>
                  <a:lnTo>
                    <a:pt x="133589" y="228038"/>
                  </a:lnTo>
                  <a:lnTo>
                    <a:pt x="106993" y="263816"/>
                  </a:lnTo>
                  <a:lnTo>
                    <a:pt x="83021" y="301543"/>
                  </a:lnTo>
                  <a:lnTo>
                    <a:pt x="61806" y="341083"/>
                  </a:lnTo>
                  <a:lnTo>
                    <a:pt x="43484" y="382302"/>
                  </a:lnTo>
                  <a:lnTo>
                    <a:pt x="28190" y="425065"/>
                  </a:lnTo>
                  <a:lnTo>
                    <a:pt x="16059" y="469235"/>
                  </a:lnTo>
                  <a:lnTo>
                    <a:pt x="7227" y="514677"/>
                  </a:lnTo>
                  <a:lnTo>
                    <a:pt x="1829" y="561256"/>
                  </a:lnTo>
                  <a:lnTo>
                    <a:pt x="0" y="608838"/>
                  </a:lnTo>
                  <a:lnTo>
                    <a:pt x="1829" y="656419"/>
                  </a:lnTo>
                  <a:lnTo>
                    <a:pt x="7227" y="702998"/>
                  </a:lnTo>
                  <a:lnTo>
                    <a:pt x="16059" y="748440"/>
                  </a:lnTo>
                  <a:lnTo>
                    <a:pt x="28190" y="792610"/>
                  </a:lnTo>
                  <a:lnTo>
                    <a:pt x="43484" y="835373"/>
                  </a:lnTo>
                  <a:lnTo>
                    <a:pt x="61806" y="876592"/>
                  </a:lnTo>
                  <a:lnTo>
                    <a:pt x="83021" y="916132"/>
                  </a:lnTo>
                  <a:lnTo>
                    <a:pt x="106993" y="953859"/>
                  </a:lnTo>
                  <a:lnTo>
                    <a:pt x="133589" y="989637"/>
                  </a:lnTo>
                  <a:lnTo>
                    <a:pt x="162671" y="1023330"/>
                  </a:lnTo>
                  <a:lnTo>
                    <a:pt x="194106" y="1054804"/>
                  </a:lnTo>
                  <a:lnTo>
                    <a:pt x="227757" y="1083923"/>
                  </a:lnTo>
                  <a:lnTo>
                    <a:pt x="263490" y="1110550"/>
                  </a:lnTo>
                  <a:lnTo>
                    <a:pt x="301170" y="1134553"/>
                  </a:lnTo>
                  <a:lnTo>
                    <a:pt x="340661" y="1155794"/>
                  </a:lnTo>
                  <a:lnTo>
                    <a:pt x="381829" y="1174138"/>
                  </a:lnTo>
                  <a:lnTo>
                    <a:pt x="424537" y="1189451"/>
                  </a:lnTo>
                  <a:lnTo>
                    <a:pt x="468651" y="1201596"/>
                  </a:lnTo>
                  <a:lnTo>
                    <a:pt x="514035" y="1210439"/>
                  </a:lnTo>
                  <a:lnTo>
                    <a:pt x="560555" y="1215844"/>
                  </a:lnTo>
                  <a:lnTo>
                    <a:pt x="608076" y="1217676"/>
                  </a:lnTo>
                  <a:lnTo>
                    <a:pt x="655596" y="1215844"/>
                  </a:lnTo>
                  <a:lnTo>
                    <a:pt x="702116" y="1210439"/>
                  </a:lnTo>
                  <a:lnTo>
                    <a:pt x="747500" y="1201596"/>
                  </a:lnTo>
                  <a:lnTo>
                    <a:pt x="791614" y="1189451"/>
                  </a:lnTo>
                  <a:lnTo>
                    <a:pt x="834322" y="1174138"/>
                  </a:lnTo>
                  <a:lnTo>
                    <a:pt x="875490" y="1155794"/>
                  </a:lnTo>
                  <a:lnTo>
                    <a:pt x="914981" y="1134553"/>
                  </a:lnTo>
                  <a:lnTo>
                    <a:pt x="952661" y="1110550"/>
                  </a:lnTo>
                  <a:lnTo>
                    <a:pt x="988394" y="1083923"/>
                  </a:lnTo>
                  <a:lnTo>
                    <a:pt x="1022045" y="1054804"/>
                  </a:lnTo>
                  <a:lnTo>
                    <a:pt x="1053480" y="1023330"/>
                  </a:lnTo>
                  <a:lnTo>
                    <a:pt x="1082562" y="989637"/>
                  </a:lnTo>
                  <a:lnTo>
                    <a:pt x="1109158" y="953859"/>
                  </a:lnTo>
                  <a:lnTo>
                    <a:pt x="1133130" y="916132"/>
                  </a:lnTo>
                  <a:lnTo>
                    <a:pt x="1154345" y="876592"/>
                  </a:lnTo>
                  <a:lnTo>
                    <a:pt x="1172667" y="835373"/>
                  </a:lnTo>
                  <a:lnTo>
                    <a:pt x="1187961" y="792610"/>
                  </a:lnTo>
                  <a:lnTo>
                    <a:pt x="1200092" y="748440"/>
                  </a:lnTo>
                  <a:lnTo>
                    <a:pt x="1208924" y="702998"/>
                  </a:lnTo>
                  <a:lnTo>
                    <a:pt x="1214322" y="656419"/>
                  </a:lnTo>
                  <a:lnTo>
                    <a:pt x="1216152" y="608838"/>
                  </a:lnTo>
                  <a:lnTo>
                    <a:pt x="1214322" y="561256"/>
                  </a:lnTo>
                  <a:lnTo>
                    <a:pt x="1208924" y="514677"/>
                  </a:lnTo>
                  <a:lnTo>
                    <a:pt x="1200092" y="469235"/>
                  </a:lnTo>
                  <a:lnTo>
                    <a:pt x="1187961" y="425065"/>
                  </a:lnTo>
                  <a:lnTo>
                    <a:pt x="1172667" y="382302"/>
                  </a:lnTo>
                  <a:lnTo>
                    <a:pt x="1154345" y="341083"/>
                  </a:lnTo>
                  <a:lnTo>
                    <a:pt x="1133130" y="301543"/>
                  </a:lnTo>
                  <a:lnTo>
                    <a:pt x="1109158" y="263816"/>
                  </a:lnTo>
                  <a:lnTo>
                    <a:pt x="1082562" y="228038"/>
                  </a:lnTo>
                  <a:lnTo>
                    <a:pt x="1053480" y="194345"/>
                  </a:lnTo>
                  <a:lnTo>
                    <a:pt x="1022045" y="162871"/>
                  </a:lnTo>
                  <a:lnTo>
                    <a:pt x="988394" y="133752"/>
                  </a:lnTo>
                  <a:lnTo>
                    <a:pt x="952661" y="107125"/>
                  </a:lnTo>
                  <a:lnTo>
                    <a:pt x="914981" y="83122"/>
                  </a:lnTo>
                  <a:lnTo>
                    <a:pt x="875490" y="61881"/>
                  </a:lnTo>
                  <a:lnTo>
                    <a:pt x="834322" y="43537"/>
                  </a:lnTo>
                  <a:lnTo>
                    <a:pt x="791614" y="28224"/>
                  </a:lnTo>
                  <a:lnTo>
                    <a:pt x="747500" y="16079"/>
                  </a:lnTo>
                  <a:lnTo>
                    <a:pt x="702116" y="7236"/>
                  </a:lnTo>
                  <a:lnTo>
                    <a:pt x="655596" y="1831"/>
                  </a:lnTo>
                  <a:lnTo>
                    <a:pt x="608076" y="0"/>
                  </a:lnTo>
                  <a:close/>
                </a:path>
              </a:pathLst>
            </a:custGeom>
            <a:solidFill>
              <a:srgbClr val="50C8A7"/>
            </a:solidFill>
          </p:spPr>
          <p:txBody>
            <a:bodyPr wrap="square" lIns="0" tIns="0" rIns="0" bIns="0" rtlCol="0"/>
            <a:lstStyle/>
            <a:p>
              <a:endParaRPr/>
            </a:p>
          </p:txBody>
        </p:sp>
        <p:sp>
          <p:nvSpPr>
            <p:cNvPr id="16" name="object 16"/>
            <p:cNvSpPr/>
            <p:nvPr/>
          </p:nvSpPr>
          <p:spPr>
            <a:xfrm>
              <a:off x="5487924" y="1959863"/>
              <a:ext cx="1216660" cy="1217930"/>
            </a:xfrm>
            <a:custGeom>
              <a:avLst/>
              <a:gdLst/>
              <a:ahLst/>
              <a:cxnLst/>
              <a:rect l="l" t="t" r="r" b="b"/>
              <a:pathLst>
                <a:path w="1216659" h="1217930">
                  <a:moveTo>
                    <a:pt x="0" y="608838"/>
                  </a:moveTo>
                  <a:lnTo>
                    <a:pt x="1829" y="561256"/>
                  </a:lnTo>
                  <a:lnTo>
                    <a:pt x="7227" y="514677"/>
                  </a:lnTo>
                  <a:lnTo>
                    <a:pt x="16059" y="469235"/>
                  </a:lnTo>
                  <a:lnTo>
                    <a:pt x="28190" y="425065"/>
                  </a:lnTo>
                  <a:lnTo>
                    <a:pt x="43484" y="382302"/>
                  </a:lnTo>
                  <a:lnTo>
                    <a:pt x="61806" y="341083"/>
                  </a:lnTo>
                  <a:lnTo>
                    <a:pt x="83021" y="301543"/>
                  </a:lnTo>
                  <a:lnTo>
                    <a:pt x="106993" y="263816"/>
                  </a:lnTo>
                  <a:lnTo>
                    <a:pt x="133589" y="228038"/>
                  </a:lnTo>
                  <a:lnTo>
                    <a:pt x="162671" y="194345"/>
                  </a:lnTo>
                  <a:lnTo>
                    <a:pt x="194106" y="162871"/>
                  </a:lnTo>
                  <a:lnTo>
                    <a:pt x="227757" y="133752"/>
                  </a:lnTo>
                  <a:lnTo>
                    <a:pt x="263490" y="107125"/>
                  </a:lnTo>
                  <a:lnTo>
                    <a:pt x="301170" y="83122"/>
                  </a:lnTo>
                  <a:lnTo>
                    <a:pt x="340661" y="61881"/>
                  </a:lnTo>
                  <a:lnTo>
                    <a:pt x="381829" y="43537"/>
                  </a:lnTo>
                  <a:lnTo>
                    <a:pt x="424537" y="28224"/>
                  </a:lnTo>
                  <a:lnTo>
                    <a:pt x="468651" y="16079"/>
                  </a:lnTo>
                  <a:lnTo>
                    <a:pt x="514035" y="7236"/>
                  </a:lnTo>
                  <a:lnTo>
                    <a:pt x="560555" y="1831"/>
                  </a:lnTo>
                  <a:lnTo>
                    <a:pt x="608076" y="0"/>
                  </a:lnTo>
                  <a:lnTo>
                    <a:pt x="655596" y="1831"/>
                  </a:lnTo>
                  <a:lnTo>
                    <a:pt x="702116" y="7236"/>
                  </a:lnTo>
                  <a:lnTo>
                    <a:pt x="747500" y="16079"/>
                  </a:lnTo>
                  <a:lnTo>
                    <a:pt x="791614" y="28224"/>
                  </a:lnTo>
                  <a:lnTo>
                    <a:pt x="834322" y="43537"/>
                  </a:lnTo>
                  <a:lnTo>
                    <a:pt x="875490" y="61881"/>
                  </a:lnTo>
                  <a:lnTo>
                    <a:pt x="914981" y="83122"/>
                  </a:lnTo>
                  <a:lnTo>
                    <a:pt x="952661" y="107125"/>
                  </a:lnTo>
                  <a:lnTo>
                    <a:pt x="988394" y="133752"/>
                  </a:lnTo>
                  <a:lnTo>
                    <a:pt x="1022045" y="162871"/>
                  </a:lnTo>
                  <a:lnTo>
                    <a:pt x="1053480" y="194345"/>
                  </a:lnTo>
                  <a:lnTo>
                    <a:pt x="1082562" y="228038"/>
                  </a:lnTo>
                  <a:lnTo>
                    <a:pt x="1109158" y="263816"/>
                  </a:lnTo>
                  <a:lnTo>
                    <a:pt x="1133130" y="301543"/>
                  </a:lnTo>
                  <a:lnTo>
                    <a:pt x="1154345" y="341083"/>
                  </a:lnTo>
                  <a:lnTo>
                    <a:pt x="1172667" y="382302"/>
                  </a:lnTo>
                  <a:lnTo>
                    <a:pt x="1187961" y="425065"/>
                  </a:lnTo>
                  <a:lnTo>
                    <a:pt x="1200092" y="469235"/>
                  </a:lnTo>
                  <a:lnTo>
                    <a:pt x="1208924" y="514677"/>
                  </a:lnTo>
                  <a:lnTo>
                    <a:pt x="1214322" y="561256"/>
                  </a:lnTo>
                  <a:lnTo>
                    <a:pt x="1216152" y="608838"/>
                  </a:lnTo>
                  <a:lnTo>
                    <a:pt x="1214322" y="656419"/>
                  </a:lnTo>
                  <a:lnTo>
                    <a:pt x="1208924" y="702998"/>
                  </a:lnTo>
                  <a:lnTo>
                    <a:pt x="1200092" y="748440"/>
                  </a:lnTo>
                  <a:lnTo>
                    <a:pt x="1187961" y="792610"/>
                  </a:lnTo>
                  <a:lnTo>
                    <a:pt x="1172667" y="835373"/>
                  </a:lnTo>
                  <a:lnTo>
                    <a:pt x="1154345" y="876592"/>
                  </a:lnTo>
                  <a:lnTo>
                    <a:pt x="1133130" y="916132"/>
                  </a:lnTo>
                  <a:lnTo>
                    <a:pt x="1109158" y="953859"/>
                  </a:lnTo>
                  <a:lnTo>
                    <a:pt x="1082562" y="989637"/>
                  </a:lnTo>
                  <a:lnTo>
                    <a:pt x="1053480" y="1023330"/>
                  </a:lnTo>
                  <a:lnTo>
                    <a:pt x="1022045" y="1054804"/>
                  </a:lnTo>
                  <a:lnTo>
                    <a:pt x="988394" y="1083923"/>
                  </a:lnTo>
                  <a:lnTo>
                    <a:pt x="952661" y="1110550"/>
                  </a:lnTo>
                  <a:lnTo>
                    <a:pt x="914981" y="1134553"/>
                  </a:lnTo>
                  <a:lnTo>
                    <a:pt x="875490" y="1155794"/>
                  </a:lnTo>
                  <a:lnTo>
                    <a:pt x="834322" y="1174138"/>
                  </a:lnTo>
                  <a:lnTo>
                    <a:pt x="791614" y="1189451"/>
                  </a:lnTo>
                  <a:lnTo>
                    <a:pt x="747500" y="1201596"/>
                  </a:lnTo>
                  <a:lnTo>
                    <a:pt x="702116" y="1210439"/>
                  </a:lnTo>
                  <a:lnTo>
                    <a:pt x="655596" y="1215844"/>
                  </a:lnTo>
                  <a:lnTo>
                    <a:pt x="608076" y="1217676"/>
                  </a:lnTo>
                  <a:lnTo>
                    <a:pt x="560555" y="1215844"/>
                  </a:lnTo>
                  <a:lnTo>
                    <a:pt x="514035" y="1210439"/>
                  </a:lnTo>
                  <a:lnTo>
                    <a:pt x="468651" y="1201596"/>
                  </a:lnTo>
                  <a:lnTo>
                    <a:pt x="424537" y="1189451"/>
                  </a:lnTo>
                  <a:lnTo>
                    <a:pt x="381829" y="1174138"/>
                  </a:lnTo>
                  <a:lnTo>
                    <a:pt x="340661" y="1155794"/>
                  </a:lnTo>
                  <a:lnTo>
                    <a:pt x="301170" y="1134553"/>
                  </a:lnTo>
                  <a:lnTo>
                    <a:pt x="263490" y="1110550"/>
                  </a:lnTo>
                  <a:lnTo>
                    <a:pt x="227757" y="1083923"/>
                  </a:lnTo>
                  <a:lnTo>
                    <a:pt x="194106" y="1054804"/>
                  </a:lnTo>
                  <a:lnTo>
                    <a:pt x="162671" y="1023330"/>
                  </a:lnTo>
                  <a:lnTo>
                    <a:pt x="133589" y="989637"/>
                  </a:lnTo>
                  <a:lnTo>
                    <a:pt x="106993" y="953859"/>
                  </a:lnTo>
                  <a:lnTo>
                    <a:pt x="83021" y="916132"/>
                  </a:lnTo>
                  <a:lnTo>
                    <a:pt x="61806" y="876592"/>
                  </a:lnTo>
                  <a:lnTo>
                    <a:pt x="43484" y="835373"/>
                  </a:lnTo>
                  <a:lnTo>
                    <a:pt x="28190" y="792610"/>
                  </a:lnTo>
                  <a:lnTo>
                    <a:pt x="16059" y="748440"/>
                  </a:lnTo>
                  <a:lnTo>
                    <a:pt x="7227" y="702998"/>
                  </a:lnTo>
                  <a:lnTo>
                    <a:pt x="1829" y="656419"/>
                  </a:lnTo>
                  <a:lnTo>
                    <a:pt x="0" y="608838"/>
                  </a:lnTo>
                  <a:close/>
                </a:path>
              </a:pathLst>
            </a:custGeom>
            <a:ln w="12700">
              <a:solidFill>
                <a:srgbClr val="50C8A7"/>
              </a:solidFill>
            </a:ln>
          </p:spPr>
          <p:txBody>
            <a:bodyPr wrap="square" lIns="0" tIns="0" rIns="0" bIns="0" rtlCol="0"/>
            <a:lstStyle/>
            <a:p>
              <a:endParaRPr/>
            </a:p>
          </p:txBody>
        </p:sp>
      </p:grpSp>
      <p:sp>
        <p:nvSpPr>
          <p:cNvPr id="17" name="object 17"/>
          <p:cNvSpPr txBox="1"/>
          <p:nvPr/>
        </p:nvSpPr>
        <p:spPr>
          <a:xfrm>
            <a:off x="4479290" y="2117961"/>
            <a:ext cx="3233420" cy="2906395"/>
          </a:xfrm>
          <a:prstGeom prst="rect">
            <a:avLst/>
          </a:prstGeom>
        </p:spPr>
        <p:txBody>
          <a:bodyPr vert="horz" wrap="square" lIns="0" tIns="12700" rIns="0" bIns="0" rtlCol="0">
            <a:spAutoFit/>
          </a:bodyPr>
          <a:lstStyle/>
          <a:p>
            <a:pPr algn="ctr">
              <a:lnSpc>
                <a:spcPct val="100000"/>
              </a:lnSpc>
              <a:spcBef>
                <a:spcPts val="100"/>
              </a:spcBef>
            </a:pPr>
            <a:r>
              <a:rPr sz="4800" dirty="0">
                <a:solidFill>
                  <a:srgbClr val="FFFFFF"/>
                </a:solidFill>
                <a:latin typeface="Calibri"/>
                <a:cs typeface="Calibri"/>
              </a:rPr>
              <a:t>2</a:t>
            </a:r>
            <a:endParaRPr sz="4800" dirty="0">
              <a:latin typeface="Calibri"/>
              <a:cs typeface="Calibri"/>
            </a:endParaRPr>
          </a:p>
          <a:p>
            <a:pPr marL="245745" marR="271145">
              <a:lnSpc>
                <a:spcPct val="91500"/>
              </a:lnSpc>
              <a:spcBef>
                <a:spcPts val="4290"/>
              </a:spcBef>
            </a:pPr>
            <a:r>
              <a:rPr sz="2300" dirty="0">
                <a:latin typeface="Calibri"/>
                <a:cs typeface="Calibri"/>
              </a:rPr>
              <a:t>Analyze</a:t>
            </a:r>
            <a:r>
              <a:rPr sz="2300" spc="-55" dirty="0">
                <a:latin typeface="Calibri"/>
                <a:cs typeface="Calibri"/>
              </a:rPr>
              <a:t> </a:t>
            </a:r>
            <a:r>
              <a:rPr sz="2300" dirty="0">
                <a:latin typeface="Calibri"/>
                <a:cs typeface="Calibri"/>
              </a:rPr>
              <a:t>the</a:t>
            </a:r>
            <a:r>
              <a:rPr sz="2300" spc="-50" dirty="0">
                <a:latin typeface="Calibri"/>
                <a:cs typeface="Calibri"/>
              </a:rPr>
              <a:t> </a:t>
            </a:r>
            <a:r>
              <a:rPr sz="2300" spc="-10" dirty="0">
                <a:latin typeface="Calibri"/>
                <a:cs typeface="Calibri"/>
              </a:rPr>
              <a:t>diversity, </a:t>
            </a:r>
            <a:r>
              <a:rPr sz="2300" dirty="0">
                <a:latin typeface="Calibri"/>
                <a:cs typeface="Calibri"/>
              </a:rPr>
              <a:t>level</a:t>
            </a:r>
            <a:r>
              <a:rPr sz="2300" spc="-45" dirty="0">
                <a:latin typeface="Calibri"/>
                <a:cs typeface="Calibri"/>
              </a:rPr>
              <a:t> </a:t>
            </a:r>
            <a:r>
              <a:rPr sz="2300" dirty="0">
                <a:latin typeface="Calibri"/>
                <a:cs typeface="Calibri"/>
              </a:rPr>
              <a:t>of</a:t>
            </a:r>
            <a:r>
              <a:rPr sz="2300" spc="-20" dirty="0">
                <a:latin typeface="Calibri"/>
                <a:cs typeface="Calibri"/>
              </a:rPr>
              <a:t> </a:t>
            </a:r>
            <a:r>
              <a:rPr sz="2300" dirty="0">
                <a:latin typeface="Calibri"/>
                <a:cs typeface="Calibri"/>
              </a:rPr>
              <a:t>inclusion</a:t>
            </a:r>
            <a:r>
              <a:rPr sz="2300" spc="-35" dirty="0">
                <a:latin typeface="Calibri"/>
                <a:cs typeface="Calibri"/>
              </a:rPr>
              <a:t> </a:t>
            </a:r>
            <a:r>
              <a:rPr sz="2300" spc="-25" dirty="0">
                <a:latin typeface="Calibri"/>
                <a:cs typeface="Calibri"/>
              </a:rPr>
              <a:t>and </a:t>
            </a:r>
            <a:r>
              <a:rPr sz="2300" dirty="0">
                <a:latin typeface="Calibri"/>
                <a:cs typeface="Calibri"/>
              </a:rPr>
              <a:t>equity</a:t>
            </a:r>
            <a:r>
              <a:rPr sz="2300" spc="-30" dirty="0">
                <a:latin typeface="Calibri"/>
                <a:cs typeface="Calibri"/>
              </a:rPr>
              <a:t> </a:t>
            </a:r>
            <a:r>
              <a:rPr sz="2300" dirty="0">
                <a:latin typeface="Calibri"/>
                <a:cs typeface="Calibri"/>
              </a:rPr>
              <a:t>in</a:t>
            </a:r>
            <a:r>
              <a:rPr sz="2300" spc="-10" dirty="0">
                <a:latin typeface="Calibri"/>
                <a:cs typeface="Calibri"/>
              </a:rPr>
              <a:t> </a:t>
            </a:r>
            <a:r>
              <a:rPr sz="2300" b="1" spc="-10" dirty="0">
                <a:latin typeface="Calibri"/>
                <a:cs typeface="Calibri"/>
              </a:rPr>
              <a:t>membership, </a:t>
            </a:r>
            <a:r>
              <a:rPr sz="2300" b="1" dirty="0">
                <a:latin typeface="Calibri"/>
                <a:cs typeface="Calibri"/>
              </a:rPr>
              <a:t>governance,</a:t>
            </a:r>
            <a:r>
              <a:rPr sz="2300" b="1" spc="-95" dirty="0">
                <a:latin typeface="Calibri"/>
                <a:cs typeface="Calibri"/>
              </a:rPr>
              <a:t> </a:t>
            </a:r>
            <a:r>
              <a:rPr sz="2300" b="1" spc="-10" dirty="0">
                <a:latin typeface="Calibri"/>
                <a:cs typeface="Calibri"/>
              </a:rPr>
              <a:t>programs </a:t>
            </a:r>
            <a:r>
              <a:rPr sz="2300" b="1" dirty="0">
                <a:latin typeface="Calibri"/>
                <a:cs typeface="Calibri"/>
              </a:rPr>
              <a:t>&amp;</a:t>
            </a:r>
            <a:r>
              <a:rPr sz="2300" b="1" spc="-45" dirty="0">
                <a:latin typeface="Calibri"/>
                <a:cs typeface="Calibri"/>
              </a:rPr>
              <a:t> </a:t>
            </a:r>
            <a:r>
              <a:rPr sz="2300" b="1" dirty="0">
                <a:latin typeface="Calibri"/>
                <a:cs typeface="Calibri"/>
              </a:rPr>
              <a:t>advocacy</a:t>
            </a:r>
            <a:r>
              <a:rPr sz="2300" b="1" spc="-25" dirty="0">
                <a:latin typeface="Calibri"/>
                <a:cs typeface="Calibri"/>
              </a:rPr>
              <a:t> </a:t>
            </a:r>
            <a:r>
              <a:rPr sz="2300" dirty="0">
                <a:latin typeface="Calibri"/>
                <a:cs typeface="Calibri"/>
              </a:rPr>
              <a:t>in</a:t>
            </a:r>
            <a:r>
              <a:rPr sz="2300" spc="-25" dirty="0">
                <a:latin typeface="Calibri"/>
                <a:cs typeface="Calibri"/>
              </a:rPr>
              <a:t> PTA</a:t>
            </a:r>
            <a:endParaRPr sz="2300" dirty="0">
              <a:latin typeface="Calibri"/>
              <a:cs typeface="Calibri"/>
            </a:endParaRPr>
          </a:p>
        </p:txBody>
      </p:sp>
      <p:grpSp>
        <p:nvGrpSpPr>
          <p:cNvPr id="18" name="object 18"/>
          <p:cNvGrpSpPr/>
          <p:nvPr/>
        </p:nvGrpSpPr>
        <p:grpSpPr>
          <a:xfrm>
            <a:off x="4466590" y="5606541"/>
            <a:ext cx="3258820" cy="14604"/>
            <a:chOff x="4466590" y="5606541"/>
            <a:chExt cx="3258820" cy="14604"/>
          </a:xfrm>
        </p:grpSpPr>
        <p:sp>
          <p:nvSpPr>
            <p:cNvPr id="19" name="object 19"/>
            <p:cNvSpPr/>
            <p:nvPr/>
          </p:nvSpPr>
          <p:spPr>
            <a:xfrm>
              <a:off x="4472940" y="5612891"/>
              <a:ext cx="3246120" cy="1905"/>
            </a:xfrm>
            <a:custGeom>
              <a:avLst/>
              <a:gdLst/>
              <a:ahLst/>
              <a:cxnLst/>
              <a:rect l="l" t="t" r="r" b="b"/>
              <a:pathLst>
                <a:path w="3246120" h="1904">
                  <a:moveTo>
                    <a:pt x="3246119" y="0"/>
                  </a:moveTo>
                  <a:lnTo>
                    <a:pt x="0" y="0"/>
                  </a:lnTo>
                  <a:lnTo>
                    <a:pt x="0" y="1524"/>
                  </a:lnTo>
                  <a:lnTo>
                    <a:pt x="3246119" y="1524"/>
                  </a:lnTo>
                  <a:lnTo>
                    <a:pt x="3246119" y="0"/>
                  </a:lnTo>
                  <a:close/>
                </a:path>
              </a:pathLst>
            </a:custGeom>
            <a:solidFill>
              <a:srgbClr val="4BC174"/>
            </a:solidFill>
          </p:spPr>
          <p:txBody>
            <a:bodyPr wrap="square" lIns="0" tIns="0" rIns="0" bIns="0" rtlCol="0"/>
            <a:lstStyle/>
            <a:p>
              <a:endParaRPr/>
            </a:p>
          </p:txBody>
        </p:sp>
        <p:sp>
          <p:nvSpPr>
            <p:cNvPr id="20" name="object 20"/>
            <p:cNvSpPr/>
            <p:nvPr/>
          </p:nvSpPr>
          <p:spPr>
            <a:xfrm>
              <a:off x="4472940" y="5612891"/>
              <a:ext cx="3246120" cy="1905"/>
            </a:xfrm>
            <a:custGeom>
              <a:avLst/>
              <a:gdLst/>
              <a:ahLst/>
              <a:cxnLst/>
              <a:rect l="l" t="t" r="r" b="b"/>
              <a:pathLst>
                <a:path w="3246120" h="1904">
                  <a:moveTo>
                    <a:pt x="0" y="0"/>
                  </a:moveTo>
                  <a:lnTo>
                    <a:pt x="3246119" y="0"/>
                  </a:lnTo>
                  <a:lnTo>
                    <a:pt x="3246119" y="1524"/>
                  </a:lnTo>
                  <a:lnTo>
                    <a:pt x="0" y="1524"/>
                  </a:lnTo>
                  <a:lnTo>
                    <a:pt x="0" y="0"/>
                  </a:lnTo>
                  <a:close/>
                </a:path>
              </a:pathLst>
            </a:custGeom>
            <a:ln w="12700">
              <a:solidFill>
                <a:srgbClr val="4BC174"/>
              </a:solidFill>
            </a:ln>
          </p:spPr>
          <p:txBody>
            <a:bodyPr wrap="square" lIns="0" tIns="0" rIns="0" bIns="0" rtlCol="0"/>
            <a:lstStyle/>
            <a:p>
              <a:endParaRPr/>
            </a:p>
          </p:txBody>
        </p:sp>
      </p:grpSp>
      <p:grpSp>
        <p:nvGrpSpPr>
          <p:cNvPr id="21" name="object 21"/>
          <p:cNvGrpSpPr/>
          <p:nvPr/>
        </p:nvGrpSpPr>
        <p:grpSpPr>
          <a:xfrm>
            <a:off x="8043671" y="1554480"/>
            <a:ext cx="3248025" cy="4058920"/>
            <a:chOff x="8043671" y="1554480"/>
            <a:chExt cx="3248025" cy="4058920"/>
          </a:xfrm>
        </p:grpSpPr>
        <p:sp>
          <p:nvSpPr>
            <p:cNvPr id="22" name="object 22"/>
            <p:cNvSpPr/>
            <p:nvPr/>
          </p:nvSpPr>
          <p:spPr>
            <a:xfrm>
              <a:off x="8043671" y="1554480"/>
              <a:ext cx="3248025" cy="4058920"/>
            </a:xfrm>
            <a:custGeom>
              <a:avLst/>
              <a:gdLst/>
              <a:ahLst/>
              <a:cxnLst/>
              <a:rect l="l" t="t" r="r" b="b"/>
              <a:pathLst>
                <a:path w="3248025" h="4058920">
                  <a:moveTo>
                    <a:pt x="3247644" y="0"/>
                  </a:moveTo>
                  <a:lnTo>
                    <a:pt x="0" y="0"/>
                  </a:lnTo>
                  <a:lnTo>
                    <a:pt x="0" y="4058412"/>
                  </a:lnTo>
                  <a:lnTo>
                    <a:pt x="3247644" y="4058412"/>
                  </a:lnTo>
                  <a:lnTo>
                    <a:pt x="3247644" y="0"/>
                  </a:lnTo>
                  <a:close/>
                </a:path>
              </a:pathLst>
            </a:custGeom>
            <a:solidFill>
              <a:srgbClr val="D5E3CF">
                <a:alpha val="90194"/>
              </a:srgbClr>
            </a:solidFill>
          </p:spPr>
          <p:txBody>
            <a:bodyPr wrap="square" lIns="0" tIns="0" rIns="0" bIns="0" rtlCol="0"/>
            <a:lstStyle/>
            <a:p>
              <a:endParaRPr/>
            </a:p>
          </p:txBody>
        </p:sp>
        <p:sp>
          <p:nvSpPr>
            <p:cNvPr id="23" name="object 23"/>
            <p:cNvSpPr/>
            <p:nvPr/>
          </p:nvSpPr>
          <p:spPr>
            <a:xfrm>
              <a:off x="9058655" y="1959864"/>
              <a:ext cx="1217930" cy="1217930"/>
            </a:xfrm>
            <a:custGeom>
              <a:avLst/>
              <a:gdLst/>
              <a:ahLst/>
              <a:cxnLst/>
              <a:rect l="l" t="t" r="r" b="b"/>
              <a:pathLst>
                <a:path w="1217929" h="1217930">
                  <a:moveTo>
                    <a:pt x="608838" y="0"/>
                  </a:moveTo>
                  <a:lnTo>
                    <a:pt x="561256" y="1831"/>
                  </a:lnTo>
                  <a:lnTo>
                    <a:pt x="514677" y="7236"/>
                  </a:lnTo>
                  <a:lnTo>
                    <a:pt x="469235" y="16079"/>
                  </a:lnTo>
                  <a:lnTo>
                    <a:pt x="425065" y="28224"/>
                  </a:lnTo>
                  <a:lnTo>
                    <a:pt x="382302" y="43537"/>
                  </a:lnTo>
                  <a:lnTo>
                    <a:pt x="341083" y="61881"/>
                  </a:lnTo>
                  <a:lnTo>
                    <a:pt x="301543" y="83122"/>
                  </a:lnTo>
                  <a:lnTo>
                    <a:pt x="263816" y="107125"/>
                  </a:lnTo>
                  <a:lnTo>
                    <a:pt x="228038" y="133752"/>
                  </a:lnTo>
                  <a:lnTo>
                    <a:pt x="194345" y="162871"/>
                  </a:lnTo>
                  <a:lnTo>
                    <a:pt x="162871" y="194345"/>
                  </a:lnTo>
                  <a:lnTo>
                    <a:pt x="133752" y="228038"/>
                  </a:lnTo>
                  <a:lnTo>
                    <a:pt x="107125" y="263816"/>
                  </a:lnTo>
                  <a:lnTo>
                    <a:pt x="83122" y="301543"/>
                  </a:lnTo>
                  <a:lnTo>
                    <a:pt x="61881" y="341083"/>
                  </a:lnTo>
                  <a:lnTo>
                    <a:pt x="43537" y="382302"/>
                  </a:lnTo>
                  <a:lnTo>
                    <a:pt x="28224" y="425065"/>
                  </a:lnTo>
                  <a:lnTo>
                    <a:pt x="16079" y="469235"/>
                  </a:lnTo>
                  <a:lnTo>
                    <a:pt x="7236" y="514677"/>
                  </a:lnTo>
                  <a:lnTo>
                    <a:pt x="1831" y="561256"/>
                  </a:lnTo>
                  <a:lnTo>
                    <a:pt x="0" y="608838"/>
                  </a:lnTo>
                  <a:lnTo>
                    <a:pt x="1831" y="656419"/>
                  </a:lnTo>
                  <a:lnTo>
                    <a:pt x="7236" y="702998"/>
                  </a:lnTo>
                  <a:lnTo>
                    <a:pt x="16079" y="748440"/>
                  </a:lnTo>
                  <a:lnTo>
                    <a:pt x="28224" y="792610"/>
                  </a:lnTo>
                  <a:lnTo>
                    <a:pt x="43537" y="835373"/>
                  </a:lnTo>
                  <a:lnTo>
                    <a:pt x="61881" y="876592"/>
                  </a:lnTo>
                  <a:lnTo>
                    <a:pt x="83122" y="916132"/>
                  </a:lnTo>
                  <a:lnTo>
                    <a:pt x="107125" y="953859"/>
                  </a:lnTo>
                  <a:lnTo>
                    <a:pt x="133752" y="989637"/>
                  </a:lnTo>
                  <a:lnTo>
                    <a:pt x="162871" y="1023330"/>
                  </a:lnTo>
                  <a:lnTo>
                    <a:pt x="194345" y="1054804"/>
                  </a:lnTo>
                  <a:lnTo>
                    <a:pt x="228038" y="1083923"/>
                  </a:lnTo>
                  <a:lnTo>
                    <a:pt x="263816" y="1110550"/>
                  </a:lnTo>
                  <a:lnTo>
                    <a:pt x="301543" y="1134553"/>
                  </a:lnTo>
                  <a:lnTo>
                    <a:pt x="341083" y="1155794"/>
                  </a:lnTo>
                  <a:lnTo>
                    <a:pt x="382302" y="1174138"/>
                  </a:lnTo>
                  <a:lnTo>
                    <a:pt x="425065" y="1189451"/>
                  </a:lnTo>
                  <a:lnTo>
                    <a:pt x="469235" y="1201596"/>
                  </a:lnTo>
                  <a:lnTo>
                    <a:pt x="514677" y="1210439"/>
                  </a:lnTo>
                  <a:lnTo>
                    <a:pt x="561256" y="1215844"/>
                  </a:lnTo>
                  <a:lnTo>
                    <a:pt x="608838" y="1217676"/>
                  </a:lnTo>
                  <a:lnTo>
                    <a:pt x="656419" y="1215844"/>
                  </a:lnTo>
                  <a:lnTo>
                    <a:pt x="702998" y="1210439"/>
                  </a:lnTo>
                  <a:lnTo>
                    <a:pt x="748440" y="1201596"/>
                  </a:lnTo>
                  <a:lnTo>
                    <a:pt x="792610" y="1189451"/>
                  </a:lnTo>
                  <a:lnTo>
                    <a:pt x="835373" y="1174138"/>
                  </a:lnTo>
                  <a:lnTo>
                    <a:pt x="876592" y="1155794"/>
                  </a:lnTo>
                  <a:lnTo>
                    <a:pt x="916132" y="1134553"/>
                  </a:lnTo>
                  <a:lnTo>
                    <a:pt x="953859" y="1110550"/>
                  </a:lnTo>
                  <a:lnTo>
                    <a:pt x="989637" y="1083923"/>
                  </a:lnTo>
                  <a:lnTo>
                    <a:pt x="1023330" y="1054804"/>
                  </a:lnTo>
                  <a:lnTo>
                    <a:pt x="1054804" y="1023330"/>
                  </a:lnTo>
                  <a:lnTo>
                    <a:pt x="1083923" y="989637"/>
                  </a:lnTo>
                  <a:lnTo>
                    <a:pt x="1110550" y="953859"/>
                  </a:lnTo>
                  <a:lnTo>
                    <a:pt x="1134553" y="916132"/>
                  </a:lnTo>
                  <a:lnTo>
                    <a:pt x="1155794" y="876592"/>
                  </a:lnTo>
                  <a:lnTo>
                    <a:pt x="1174138" y="835373"/>
                  </a:lnTo>
                  <a:lnTo>
                    <a:pt x="1189451" y="792610"/>
                  </a:lnTo>
                  <a:lnTo>
                    <a:pt x="1201596" y="748440"/>
                  </a:lnTo>
                  <a:lnTo>
                    <a:pt x="1210439" y="702998"/>
                  </a:lnTo>
                  <a:lnTo>
                    <a:pt x="1215844" y="656419"/>
                  </a:lnTo>
                  <a:lnTo>
                    <a:pt x="1217676" y="608838"/>
                  </a:lnTo>
                  <a:lnTo>
                    <a:pt x="1215844" y="561256"/>
                  </a:lnTo>
                  <a:lnTo>
                    <a:pt x="1210439" y="514677"/>
                  </a:lnTo>
                  <a:lnTo>
                    <a:pt x="1201596" y="469235"/>
                  </a:lnTo>
                  <a:lnTo>
                    <a:pt x="1189451" y="425065"/>
                  </a:lnTo>
                  <a:lnTo>
                    <a:pt x="1174138" y="382302"/>
                  </a:lnTo>
                  <a:lnTo>
                    <a:pt x="1155794" y="341083"/>
                  </a:lnTo>
                  <a:lnTo>
                    <a:pt x="1134553" y="301543"/>
                  </a:lnTo>
                  <a:lnTo>
                    <a:pt x="1110550" y="263816"/>
                  </a:lnTo>
                  <a:lnTo>
                    <a:pt x="1083923" y="228038"/>
                  </a:lnTo>
                  <a:lnTo>
                    <a:pt x="1054804" y="194345"/>
                  </a:lnTo>
                  <a:lnTo>
                    <a:pt x="1023330" y="162871"/>
                  </a:lnTo>
                  <a:lnTo>
                    <a:pt x="989637" y="133752"/>
                  </a:lnTo>
                  <a:lnTo>
                    <a:pt x="953859" y="107125"/>
                  </a:lnTo>
                  <a:lnTo>
                    <a:pt x="916132" y="83122"/>
                  </a:lnTo>
                  <a:lnTo>
                    <a:pt x="876592" y="61881"/>
                  </a:lnTo>
                  <a:lnTo>
                    <a:pt x="835373" y="43537"/>
                  </a:lnTo>
                  <a:lnTo>
                    <a:pt x="792610" y="28224"/>
                  </a:lnTo>
                  <a:lnTo>
                    <a:pt x="748440" y="16079"/>
                  </a:lnTo>
                  <a:lnTo>
                    <a:pt x="702998" y="7236"/>
                  </a:lnTo>
                  <a:lnTo>
                    <a:pt x="656419" y="1831"/>
                  </a:lnTo>
                  <a:lnTo>
                    <a:pt x="608838" y="0"/>
                  </a:lnTo>
                  <a:close/>
                </a:path>
              </a:pathLst>
            </a:custGeom>
            <a:solidFill>
              <a:srgbClr val="4ABA46"/>
            </a:solidFill>
          </p:spPr>
          <p:txBody>
            <a:bodyPr wrap="square" lIns="0" tIns="0" rIns="0" bIns="0" rtlCol="0"/>
            <a:lstStyle/>
            <a:p>
              <a:endParaRPr/>
            </a:p>
          </p:txBody>
        </p:sp>
        <p:sp>
          <p:nvSpPr>
            <p:cNvPr id="24" name="object 24"/>
            <p:cNvSpPr/>
            <p:nvPr/>
          </p:nvSpPr>
          <p:spPr>
            <a:xfrm>
              <a:off x="9058655" y="1959864"/>
              <a:ext cx="1217930" cy="1217930"/>
            </a:xfrm>
            <a:custGeom>
              <a:avLst/>
              <a:gdLst/>
              <a:ahLst/>
              <a:cxnLst/>
              <a:rect l="l" t="t" r="r" b="b"/>
              <a:pathLst>
                <a:path w="1217929" h="1217930">
                  <a:moveTo>
                    <a:pt x="0" y="608838"/>
                  </a:moveTo>
                  <a:lnTo>
                    <a:pt x="1831" y="561256"/>
                  </a:lnTo>
                  <a:lnTo>
                    <a:pt x="7237" y="514677"/>
                  </a:lnTo>
                  <a:lnTo>
                    <a:pt x="16080" y="469235"/>
                  </a:lnTo>
                  <a:lnTo>
                    <a:pt x="28226" y="425065"/>
                  </a:lnTo>
                  <a:lnTo>
                    <a:pt x="43539" y="382302"/>
                  </a:lnTo>
                  <a:lnTo>
                    <a:pt x="61884" y="341083"/>
                  </a:lnTo>
                  <a:lnTo>
                    <a:pt x="83125" y="301543"/>
                  </a:lnTo>
                  <a:lnTo>
                    <a:pt x="107128" y="263816"/>
                  </a:lnTo>
                  <a:lnTo>
                    <a:pt x="133756" y="228038"/>
                  </a:lnTo>
                  <a:lnTo>
                    <a:pt x="162875" y="194345"/>
                  </a:lnTo>
                  <a:lnTo>
                    <a:pt x="194349" y="162871"/>
                  </a:lnTo>
                  <a:lnTo>
                    <a:pt x="228043" y="133752"/>
                  </a:lnTo>
                  <a:lnTo>
                    <a:pt x="263821" y="107125"/>
                  </a:lnTo>
                  <a:lnTo>
                    <a:pt x="301548" y="83122"/>
                  </a:lnTo>
                  <a:lnTo>
                    <a:pt x="341089" y="61881"/>
                  </a:lnTo>
                  <a:lnTo>
                    <a:pt x="382308" y="43537"/>
                  </a:lnTo>
                  <a:lnTo>
                    <a:pt x="425069" y="28224"/>
                  </a:lnTo>
                  <a:lnTo>
                    <a:pt x="469239" y="16079"/>
                  </a:lnTo>
                  <a:lnTo>
                    <a:pt x="514680" y="7236"/>
                  </a:lnTo>
                  <a:lnTo>
                    <a:pt x="561258" y="1831"/>
                  </a:lnTo>
                  <a:lnTo>
                    <a:pt x="608838" y="0"/>
                  </a:lnTo>
                  <a:lnTo>
                    <a:pt x="656419" y="1831"/>
                  </a:lnTo>
                  <a:lnTo>
                    <a:pt x="702998" y="7236"/>
                  </a:lnTo>
                  <a:lnTo>
                    <a:pt x="748440" y="16079"/>
                  </a:lnTo>
                  <a:lnTo>
                    <a:pt x="792610" y="28224"/>
                  </a:lnTo>
                  <a:lnTo>
                    <a:pt x="835373" y="43537"/>
                  </a:lnTo>
                  <a:lnTo>
                    <a:pt x="876592" y="61881"/>
                  </a:lnTo>
                  <a:lnTo>
                    <a:pt x="916132" y="83122"/>
                  </a:lnTo>
                  <a:lnTo>
                    <a:pt x="953859" y="107125"/>
                  </a:lnTo>
                  <a:lnTo>
                    <a:pt x="989637" y="133752"/>
                  </a:lnTo>
                  <a:lnTo>
                    <a:pt x="1023330" y="162871"/>
                  </a:lnTo>
                  <a:lnTo>
                    <a:pt x="1054804" y="194345"/>
                  </a:lnTo>
                  <a:lnTo>
                    <a:pt x="1083923" y="228038"/>
                  </a:lnTo>
                  <a:lnTo>
                    <a:pt x="1110550" y="263816"/>
                  </a:lnTo>
                  <a:lnTo>
                    <a:pt x="1134553" y="301543"/>
                  </a:lnTo>
                  <a:lnTo>
                    <a:pt x="1155794" y="341083"/>
                  </a:lnTo>
                  <a:lnTo>
                    <a:pt x="1174138" y="382302"/>
                  </a:lnTo>
                  <a:lnTo>
                    <a:pt x="1189451" y="425065"/>
                  </a:lnTo>
                  <a:lnTo>
                    <a:pt x="1201596" y="469235"/>
                  </a:lnTo>
                  <a:lnTo>
                    <a:pt x="1210439" y="514677"/>
                  </a:lnTo>
                  <a:lnTo>
                    <a:pt x="1215844" y="561256"/>
                  </a:lnTo>
                  <a:lnTo>
                    <a:pt x="1217676" y="608838"/>
                  </a:lnTo>
                  <a:lnTo>
                    <a:pt x="1215844" y="656419"/>
                  </a:lnTo>
                  <a:lnTo>
                    <a:pt x="1210439" y="702998"/>
                  </a:lnTo>
                  <a:lnTo>
                    <a:pt x="1201596" y="748440"/>
                  </a:lnTo>
                  <a:lnTo>
                    <a:pt x="1189451" y="792610"/>
                  </a:lnTo>
                  <a:lnTo>
                    <a:pt x="1174138" y="835373"/>
                  </a:lnTo>
                  <a:lnTo>
                    <a:pt x="1155794" y="876592"/>
                  </a:lnTo>
                  <a:lnTo>
                    <a:pt x="1134553" y="916132"/>
                  </a:lnTo>
                  <a:lnTo>
                    <a:pt x="1110550" y="953859"/>
                  </a:lnTo>
                  <a:lnTo>
                    <a:pt x="1083923" y="989637"/>
                  </a:lnTo>
                  <a:lnTo>
                    <a:pt x="1054804" y="1023330"/>
                  </a:lnTo>
                  <a:lnTo>
                    <a:pt x="1023330" y="1054804"/>
                  </a:lnTo>
                  <a:lnTo>
                    <a:pt x="989637" y="1083923"/>
                  </a:lnTo>
                  <a:lnTo>
                    <a:pt x="953859" y="1110550"/>
                  </a:lnTo>
                  <a:lnTo>
                    <a:pt x="916132" y="1134553"/>
                  </a:lnTo>
                  <a:lnTo>
                    <a:pt x="876592" y="1155794"/>
                  </a:lnTo>
                  <a:lnTo>
                    <a:pt x="835373" y="1174138"/>
                  </a:lnTo>
                  <a:lnTo>
                    <a:pt x="792610" y="1189451"/>
                  </a:lnTo>
                  <a:lnTo>
                    <a:pt x="748440" y="1201596"/>
                  </a:lnTo>
                  <a:lnTo>
                    <a:pt x="702998" y="1210439"/>
                  </a:lnTo>
                  <a:lnTo>
                    <a:pt x="656419" y="1215844"/>
                  </a:lnTo>
                  <a:lnTo>
                    <a:pt x="608838" y="1217676"/>
                  </a:lnTo>
                  <a:lnTo>
                    <a:pt x="561258" y="1215844"/>
                  </a:lnTo>
                  <a:lnTo>
                    <a:pt x="514680" y="1210439"/>
                  </a:lnTo>
                  <a:lnTo>
                    <a:pt x="469239" y="1201596"/>
                  </a:lnTo>
                  <a:lnTo>
                    <a:pt x="425069" y="1189451"/>
                  </a:lnTo>
                  <a:lnTo>
                    <a:pt x="382308" y="1174138"/>
                  </a:lnTo>
                  <a:lnTo>
                    <a:pt x="341089" y="1155794"/>
                  </a:lnTo>
                  <a:lnTo>
                    <a:pt x="301548" y="1134553"/>
                  </a:lnTo>
                  <a:lnTo>
                    <a:pt x="263821" y="1110550"/>
                  </a:lnTo>
                  <a:lnTo>
                    <a:pt x="228043" y="1083923"/>
                  </a:lnTo>
                  <a:lnTo>
                    <a:pt x="194349" y="1054804"/>
                  </a:lnTo>
                  <a:lnTo>
                    <a:pt x="162875" y="1023330"/>
                  </a:lnTo>
                  <a:lnTo>
                    <a:pt x="133756" y="989637"/>
                  </a:lnTo>
                  <a:lnTo>
                    <a:pt x="107128" y="953859"/>
                  </a:lnTo>
                  <a:lnTo>
                    <a:pt x="83125" y="916132"/>
                  </a:lnTo>
                  <a:lnTo>
                    <a:pt x="61884" y="876592"/>
                  </a:lnTo>
                  <a:lnTo>
                    <a:pt x="43539" y="835373"/>
                  </a:lnTo>
                  <a:lnTo>
                    <a:pt x="28226" y="792610"/>
                  </a:lnTo>
                  <a:lnTo>
                    <a:pt x="16080" y="748440"/>
                  </a:lnTo>
                  <a:lnTo>
                    <a:pt x="7237" y="702998"/>
                  </a:lnTo>
                  <a:lnTo>
                    <a:pt x="1831" y="656419"/>
                  </a:lnTo>
                  <a:lnTo>
                    <a:pt x="0" y="608838"/>
                  </a:lnTo>
                  <a:close/>
                </a:path>
              </a:pathLst>
            </a:custGeom>
            <a:ln w="12700">
              <a:solidFill>
                <a:srgbClr val="4ABA46"/>
              </a:solidFill>
            </a:ln>
          </p:spPr>
          <p:txBody>
            <a:bodyPr wrap="square" lIns="0" tIns="0" rIns="0" bIns="0" rtlCol="0"/>
            <a:lstStyle/>
            <a:p>
              <a:endParaRPr/>
            </a:p>
          </p:txBody>
        </p:sp>
      </p:grpSp>
      <p:sp>
        <p:nvSpPr>
          <p:cNvPr id="25" name="object 25"/>
          <p:cNvSpPr txBox="1"/>
          <p:nvPr/>
        </p:nvSpPr>
        <p:spPr>
          <a:xfrm>
            <a:off x="8043671" y="2117961"/>
            <a:ext cx="3248025" cy="2586355"/>
          </a:xfrm>
          <a:prstGeom prst="rect">
            <a:avLst/>
          </a:prstGeom>
        </p:spPr>
        <p:txBody>
          <a:bodyPr vert="horz" wrap="square" lIns="0" tIns="12700" rIns="0" bIns="0" rtlCol="0">
            <a:spAutoFit/>
          </a:bodyPr>
          <a:lstStyle/>
          <a:p>
            <a:pPr algn="ctr">
              <a:lnSpc>
                <a:spcPct val="100000"/>
              </a:lnSpc>
              <a:spcBef>
                <a:spcPts val="100"/>
              </a:spcBef>
            </a:pPr>
            <a:r>
              <a:rPr sz="4800" dirty="0">
                <a:solidFill>
                  <a:srgbClr val="FFFFFF"/>
                </a:solidFill>
                <a:latin typeface="Calibri"/>
                <a:cs typeface="Calibri"/>
              </a:rPr>
              <a:t>3</a:t>
            </a:r>
            <a:endParaRPr sz="4800" dirty="0">
              <a:latin typeface="Calibri"/>
              <a:cs typeface="Calibri"/>
            </a:endParaRPr>
          </a:p>
          <a:p>
            <a:pPr marL="253365" marR="317500">
              <a:lnSpc>
                <a:spcPct val="91600"/>
              </a:lnSpc>
              <a:spcBef>
                <a:spcPts val="4285"/>
              </a:spcBef>
            </a:pPr>
            <a:r>
              <a:rPr sz="2300" dirty="0">
                <a:latin typeface="Calibri"/>
                <a:cs typeface="Calibri"/>
              </a:rPr>
              <a:t>Discover</a:t>
            </a:r>
            <a:r>
              <a:rPr sz="2300" spc="-60" dirty="0">
                <a:latin typeface="Calibri"/>
                <a:cs typeface="Calibri"/>
              </a:rPr>
              <a:t> </a:t>
            </a:r>
            <a:r>
              <a:rPr sz="2300" spc="-10" dirty="0">
                <a:latin typeface="Calibri"/>
                <a:cs typeface="Calibri"/>
              </a:rPr>
              <a:t>strategies</a:t>
            </a:r>
            <a:r>
              <a:rPr sz="2300" spc="-65" dirty="0">
                <a:latin typeface="Calibri"/>
                <a:cs typeface="Calibri"/>
              </a:rPr>
              <a:t> </a:t>
            </a:r>
            <a:r>
              <a:rPr sz="2300" spc="-25" dirty="0">
                <a:latin typeface="Calibri"/>
                <a:cs typeface="Calibri"/>
              </a:rPr>
              <a:t>to </a:t>
            </a:r>
            <a:r>
              <a:rPr sz="2300" dirty="0">
                <a:latin typeface="Calibri"/>
                <a:cs typeface="Calibri"/>
              </a:rPr>
              <a:t>increase</a:t>
            </a:r>
            <a:r>
              <a:rPr sz="2300" spc="-55" dirty="0">
                <a:latin typeface="Calibri"/>
                <a:cs typeface="Calibri"/>
              </a:rPr>
              <a:t> </a:t>
            </a:r>
            <a:r>
              <a:rPr sz="2300" spc="-10" dirty="0">
                <a:latin typeface="Calibri"/>
                <a:cs typeface="Calibri"/>
              </a:rPr>
              <a:t>diversity, </a:t>
            </a:r>
            <a:r>
              <a:rPr sz="2300" dirty="0">
                <a:latin typeface="Calibri"/>
                <a:cs typeface="Calibri"/>
              </a:rPr>
              <a:t>inclusion</a:t>
            </a:r>
            <a:r>
              <a:rPr sz="2300" spc="-20" dirty="0">
                <a:latin typeface="Calibri"/>
                <a:cs typeface="Calibri"/>
              </a:rPr>
              <a:t> </a:t>
            </a:r>
            <a:r>
              <a:rPr sz="2300" dirty="0">
                <a:latin typeface="Calibri"/>
                <a:cs typeface="Calibri"/>
              </a:rPr>
              <a:t>and</a:t>
            </a:r>
            <a:r>
              <a:rPr sz="2300" spc="-25" dirty="0">
                <a:latin typeface="Calibri"/>
                <a:cs typeface="Calibri"/>
              </a:rPr>
              <a:t> </a:t>
            </a:r>
            <a:r>
              <a:rPr sz="2300" dirty="0">
                <a:latin typeface="Calibri"/>
                <a:cs typeface="Calibri"/>
              </a:rPr>
              <a:t>equity</a:t>
            </a:r>
            <a:r>
              <a:rPr sz="2300" spc="-25" dirty="0">
                <a:latin typeface="Calibri"/>
                <a:cs typeface="Calibri"/>
              </a:rPr>
              <a:t> in PTA</a:t>
            </a:r>
            <a:endParaRPr sz="2300" dirty="0">
              <a:latin typeface="Calibri"/>
              <a:cs typeface="Calibri"/>
            </a:endParaRPr>
          </a:p>
        </p:txBody>
      </p:sp>
      <p:grpSp>
        <p:nvGrpSpPr>
          <p:cNvPr id="26" name="object 26"/>
          <p:cNvGrpSpPr/>
          <p:nvPr/>
        </p:nvGrpSpPr>
        <p:grpSpPr>
          <a:xfrm>
            <a:off x="8037321" y="5606541"/>
            <a:ext cx="3260725" cy="14604"/>
            <a:chOff x="8037321" y="5606541"/>
            <a:chExt cx="3260725" cy="14604"/>
          </a:xfrm>
        </p:grpSpPr>
        <p:sp>
          <p:nvSpPr>
            <p:cNvPr id="27" name="object 27"/>
            <p:cNvSpPr/>
            <p:nvPr/>
          </p:nvSpPr>
          <p:spPr>
            <a:xfrm>
              <a:off x="8043671" y="5612891"/>
              <a:ext cx="3248025" cy="1905"/>
            </a:xfrm>
            <a:custGeom>
              <a:avLst/>
              <a:gdLst/>
              <a:ahLst/>
              <a:cxnLst/>
              <a:rect l="l" t="t" r="r" b="b"/>
              <a:pathLst>
                <a:path w="3248025" h="1904">
                  <a:moveTo>
                    <a:pt x="3247656" y="0"/>
                  </a:moveTo>
                  <a:lnTo>
                    <a:pt x="0" y="0"/>
                  </a:lnTo>
                  <a:lnTo>
                    <a:pt x="0" y="1524"/>
                  </a:lnTo>
                  <a:lnTo>
                    <a:pt x="3247656" y="1524"/>
                  </a:lnTo>
                  <a:lnTo>
                    <a:pt x="3247656" y="0"/>
                  </a:lnTo>
                  <a:close/>
                </a:path>
              </a:pathLst>
            </a:custGeom>
            <a:solidFill>
              <a:srgbClr val="70AD47"/>
            </a:solidFill>
          </p:spPr>
          <p:txBody>
            <a:bodyPr wrap="square" lIns="0" tIns="0" rIns="0" bIns="0" rtlCol="0"/>
            <a:lstStyle/>
            <a:p>
              <a:endParaRPr/>
            </a:p>
          </p:txBody>
        </p:sp>
        <p:sp>
          <p:nvSpPr>
            <p:cNvPr id="28" name="object 28"/>
            <p:cNvSpPr/>
            <p:nvPr/>
          </p:nvSpPr>
          <p:spPr>
            <a:xfrm>
              <a:off x="8043671" y="5612891"/>
              <a:ext cx="3248025" cy="1905"/>
            </a:xfrm>
            <a:custGeom>
              <a:avLst/>
              <a:gdLst/>
              <a:ahLst/>
              <a:cxnLst/>
              <a:rect l="l" t="t" r="r" b="b"/>
              <a:pathLst>
                <a:path w="3248025" h="1904">
                  <a:moveTo>
                    <a:pt x="0" y="0"/>
                  </a:moveTo>
                  <a:lnTo>
                    <a:pt x="3247644" y="0"/>
                  </a:lnTo>
                  <a:lnTo>
                    <a:pt x="3247644" y="1524"/>
                  </a:lnTo>
                  <a:lnTo>
                    <a:pt x="0" y="1524"/>
                  </a:lnTo>
                  <a:lnTo>
                    <a:pt x="0" y="0"/>
                  </a:lnTo>
                  <a:close/>
                </a:path>
              </a:pathLst>
            </a:custGeom>
            <a:ln w="12700">
              <a:solidFill>
                <a:srgbClr val="70AD47"/>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2227" y="1435608"/>
            <a:ext cx="3374390" cy="4352925"/>
            <a:chOff x="1062227" y="1435608"/>
            <a:chExt cx="3374390" cy="4352925"/>
          </a:xfrm>
        </p:grpSpPr>
        <p:sp>
          <p:nvSpPr>
            <p:cNvPr id="3" name="object 3"/>
            <p:cNvSpPr/>
            <p:nvPr/>
          </p:nvSpPr>
          <p:spPr>
            <a:xfrm>
              <a:off x="1062227" y="1435608"/>
              <a:ext cx="3374390" cy="4352925"/>
            </a:xfrm>
            <a:custGeom>
              <a:avLst/>
              <a:gdLst/>
              <a:ahLst/>
              <a:cxnLst/>
              <a:rect l="l" t="t" r="r" b="b"/>
              <a:pathLst>
                <a:path w="3374390" h="4352925">
                  <a:moveTo>
                    <a:pt x="3374136" y="0"/>
                  </a:moveTo>
                  <a:lnTo>
                    <a:pt x="0" y="0"/>
                  </a:lnTo>
                  <a:lnTo>
                    <a:pt x="0" y="4352544"/>
                  </a:lnTo>
                  <a:lnTo>
                    <a:pt x="3374136" y="4352544"/>
                  </a:lnTo>
                  <a:lnTo>
                    <a:pt x="3374136" y="0"/>
                  </a:lnTo>
                  <a:close/>
                </a:path>
              </a:pathLst>
            </a:custGeom>
            <a:solidFill>
              <a:srgbClr val="D2DEEF">
                <a:alpha val="90194"/>
              </a:srgbClr>
            </a:solidFill>
          </p:spPr>
          <p:txBody>
            <a:bodyPr wrap="square" lIns="0" tIns="0" rIns="0" bIns="0" rtlCol="0"/>
            <a:lstStyle/>
            <a:p>
              <a:endParaRPr/>
            </a:p>
          </p:txBody>
        </p:sp>
        <p:sp>
          <p:nvSpPr>
            <p:cNvPr id="4" name="object 4"/>
            <p:cNvSpPr/>
            <p:nvPr/>
          </p:nvSpPr>
          <p:spPr>
            <a:xfrm>
              <a:off x="2097024" y="1784604"/>
              <a:ext cx="1304925" cy="1304925"/>
            </a:xfrm>
            <a:custGeom>
              <a:avLst/>
              <a:gdLst/>
              <a:ahLst/>
              <a:cxnLst/>
              <a:rect l="l" t="t" r="r" b="b"/>
              <a:pathLst>
                <a:path w="1304925" h="1304925">
                  <a:moveTo>
                    <a:pt x="652272" y="0"/>
                  </a:moveTo>
                  <a:lnTo>
                    <a:pt x="603592" y="1789"/>
                  </a:lnTo>
                  <a:lnTo>
                    <a:pt x="555885" y="7072"/>
                  </a:lnTo>
                  <a:lnTo>
                    <a:pt x="509275" y="15723"/>
                  </a:lnTo>
                  <a:lnTo>
                    <a:pt x="463888" y="27616"/>
                  </a:lnTo>
                  <a:lnTo>
                    <a:pt x="419852" y="42625"/>
                  </a:lnTo>
                  <a:lnTo>
                    <a:pt x="377292" y="60624"/>
                  </a:lnTo>
                  <a:lnTo>
                    <a:pt x="336334" y="81486"/>
                  </a:lnTo>
                  <a:lnTo>
                    <a:pt x="297105" y="105086"/>
                  </a:lnTo>
                  <a:lnTo>
                    <a:pt x="259729" y="131296"/>
                  </a:lnTo>
                  <a:lnTo>
                    <a:pt x="224335" y="159992"/>
                  </a:lnTo>
                  <a:lnTo>
                    <a:pt x="191047" y="191047"/>
                  </a:lnTo>
                  <a:lnTo>
                    <a:pt x="159992" y="224335"/>
                  </a:lnTo>
                  <a:lnTo>
                    <a:pt x="131296" y="259729"/>
                  </a:lnTo>
                  <a:lnTo>
                    <a:pt x="105086" y="297105"/>
                  </a:lnTo>
                  <a:lnTo>
                    <a:pt x="81486" y="336334"/>
                  </a:lnTo>
                  <a:lnTo>
                    <a:pt x="60624" y="377292"/>
                  </a:lnTo>
                  <a:lnTo>
                    <a:pt x="42625" y="419852"/>
                  </a:lnTo>
                  <a:lnTo>
                    <a:pt x="27616" y="463888"/>
                  </a:lnTo>
                  <a:lnTo>
                    <a:pt x="15723" y="509275"/>
                  </a:lnTo>
                  <a:lnTo>
                    <a:pt x="7072" y="555885"/>
                  </a:lnTo>
                  <a:lnTo>
                    <a:pt x="1789" y="603592"/>
                  </a:lnTo>
                  <a:lnTo>
                    <a:pt x="0" y="652272"/>
                  </a:lnTo>
                  <a:lnTo>
                    <a:pt x="1789" y="700951"/>
                  </a:lnTo>
                  <a:lnTo>
                    <a:pt x="7072" y="748658"/>
                  </a:lnTo>
                  <a:lnTo>
                    <a:pt x="15723" y="795268"/>
                  </a:lnTo>
                  <a:lnTo>
                    <a:pt x="27616" y="840655"/>
                  </a:lnTo>
                  <a:lnTo>
                    <a:pt x="42625" y="884691"/>
                  </a:lnTo>
                  <a:lnTo>
                    <a:pt x="60624" y="927251"/>
                  </a:lnTo>
                  <a:lnTo>
                    <a:pt x="81486" y="968209"/>
                  </a:lnTo>
                  <a:lnTo>
                    <a:pt x="105086" y="1007438"/>
                  </a:lnTo>
                  <a:lnTo>
                    <a:pt x="131296" y="1044814"/>
                  </a:lnTo>
                  <a:lnTo>
                    <a:pt x="159992" y="1080208"/>
                  </a:lnTo>
                  <a:lnTo>
                    <a:pt x="191047" y="1113496"/>
                  </a:lnTo>
                  <a:lnTo>
                    <a:pt x="224335" y="1144551"/>
                  </a:lnTo>
                  <a:lnTo>
                    <a:pt x="259729" y="1173247"/>
                  </a:lnTo>
                  <a:lnTo>
                    <a:pt x="297105" y="1199457"/>
                  </a:lnTo>
                  <a:lnTo>
                    <a:pt x="336334" y="1223057"/>
                  </a:lnTo>
                  <a:lnTo>
                    <a:pt x="377292" y="1243919"/>
                  </a:lnTo>
                  <a:lnTo>
                    <a:pt x="419852" y="1261918"/>
                  </a:lnTo>
                  <a:lnTo>
                    <a:pt x="463888" y="1276927"/>
                  </a:lnTo>
                  <a:lnTo>
                    <a:pt x="509275" y="1288820"/>
                  </a:lnTo>
                  <a:lnTo>
                    <a:pt x="555885" y="1297471"/>
                  </a:lnTo>
                  <a:lnTo>
                    <a:pt x="603592" y="1302754"/>
                  </a:lnTo>
                  <a:lnTo>
                    <a:pt x="652272" y="1304544"/>
                  </a:lnTo>
                  <a:lnTo>
                    <a:pt x="700951" y="1302754"/>
                  </a:lnTo>
                  <a:lnTo>
                    <a:pt x="748658" y="1297471"/>
                  </a:lnTo>
                  <a:lnTo>
                    <a:pt x="795268" y="1288820"/>
                  </a:lnTo>
                  <a:lnTo>
                    <a:pt x="840655" y="1276927"/>
                  </a:lnTo>
                  <a:lnTo>
                    <a:pt x="884691" y="1261918"/>
                  </a:lnTo>
                  <a:lnTo>
                    <a:pt x="927251" y="1243919"/>
                  </a:lnTo>
                  <a:lnTo>
                    <a:pt x="968209" y="1223057"/>
                  </a:lnTo>
                  <a:lnTo>
                    <a:pt x="1007438" y="1199457"/>
                  </a:lnTo>
                  <a:lnTo>
                    <a:pt x="1044814" y="1173247"/>
                  </a:lnTo>
                  <a:lnTo>
                    <a:pt x="1080208" y="1144551"/>
                  </a:lnTo>
                  <a:lnTo>
                    <a:pt x="1113496" y="1113496"/>
                  </a:lnTo>
                  <a:lnTo>
                    <a:pt x="1144551" y="1080208"/>
                  </a:lnTo>
                  <a:lnTo>
                    <a:pt x="1173247" y="1044814"/>
                  </a:lnTo>
                  <a:lnTo>
                    <a:pt x="1199457" y="1007438"/>
                  </a:lnTo>
                  <a:lnTo>
                    <a:pt x="1223057" y="968209"/>
                  </a:lnTo>
                  <a:lnTo>
                    <a:pt x="1243919" y="927251"/>
                  </a:lnTo>
                  <a:lnTo>
                    <a:pt x="1261918" y="884691"/>
                  </a:lnTo>
                  <a:lnTo>
                    <a:pt x="1276927" y="840655"/>
                  </a:lnTo>
                  <a:lnTo>
                    <a:pt x="1288820" y="795268"/>
                  </a:lnTo>
                  <a:lnTo>
                    <a:pt x="1297471" y="748658"/>
                  </a:lnTo>
                  <a:lnTo>
                    <a:pt x="1302754" y="700951"/>
                  </a:lnTo>
                  <a:lnTo>
                    <a:pt x="1304544" y="652272"/>
                  </a:lnTo>
                  <a:lnTo>
                    <a:pt x="1302754" y="603592"/>
                  </a:lnTo>
                  <a:lnTo>
                    <a:pt x="1297471" y="555885"/>
                  </a:lnTo>
                  <a:lnTo>
                    <a:pt x="1288820" y="509275"/>
                  </a:lnTo>
                  <a:lnTo>
                    <a:pt x="1276927" y="463888"/>
                  </a:lnTo>
                  <a:lnTo>
                    <a:pt x="1261918" y="419852"/>
                  </a:lnTo>
                  <a:lnTo>
                    <a:pt x="1243919" y="377292"/>
                  </a:lnTo>
                  <a:lnTo>
                    <a:pt x="1223057" y="336334"/>
                  </a:lnTo>
                  <a:lnTo>
                    <a:pt x="1199457" y="297105"/>
                  </a:lnTo>
                  <a:lnTo>
                    <a:pt x="1173247" y="259729"/>
                  </a:lnTo>
                  <a:lnTo>
                    <a:pt x="1144551" y="224335"/>
                  </a:lnTo>
                  <a:lnTo>
                    <a:pt x="1113496" y="191047"/>
                  </a:lnTo>
                  <a:lnTo>
                    <a:pt x="1080208" y="159992"/>
                  </a:lnTo>
                  <a:lnTo>
                    <a:pt x="1044814" y="131296"/>
                  </a:lnTo>
                  <a:lnTo>
                    <a:pt x="1007438" y="105086"/>
                  </a:lnTo>
                  <a:lnTo>
                    <a:pt x="968209" y="81486"/>
                  </a:lnTo>
                  <a:lnTo>
                    <a:pt x="927251" y="60624"/>
                  </a:lnTo>
                  <a:lnTo>
                    <a:pt x="884691" y="42625"/>
                  </a:lnTo>
                  <a:lnTo>
                    <a:pt x="840655" y="27616"/>
                  </a:lnTo>
                  <a:lnTo>
                    <a:pt x="795268" y="15723"/>
                  </a:lnTo>
                  <a:lnTo>
                    <a:pt x="748658" y="7072"/>
                  </a:lnTo>
                  <a:lnTo>
                    <a:pt x="700951" y="1789"/>
                  </a:lnTo>
                  <a:lnTo>
                    <a:pt x="652272" y="0"/>
                  </a:lnTo>
                  <a:close/>
                </a:path>
              </a:pathLst>
            </a:custGeom>
            <a:solidFill>
              <a:srgbClr val="5B9BD5"/>
            </a:solidFill>
          </p:spPr>
          <p:txBody>
            <a:bodyPr wrap="square" lIns="0" tIns="0" rIns="0" bIns="0" rtlCol="0"/>
            <a:lstStyle/>
            <a:p>
              <a:endParaRPr/>
            </a:p>
          </p:txBody>
        </p:sp>
        <p:sp>
          <p:nvSpPr>
            <p:cNvPr id="5" name="object 5"/>
            <p:cNvSpPr/>
            <p:nvPr/>
          </p:nvSpPr>
          <p:spPr>
            <a:xfrm>
              <a:off x="2097024" y="1784604"/>
              <a:ext cx="1304925" cy="1304925"/>
            </a:xfrm>
            <a:custGeom>
              <a:avLst/>
              <a:gdLst/>
              <a:ahLst/>
              <a:cxnLst/>
              <a:rect l="l" t="t" r="r" b="b"/>
              <a:pathLst>
                <a:path w="1304925" h="1304925">
                  <a:moveTo>
                    <a:pt x="0" y="652272"/>
                  </a:moveTo>
                  <a:lnTo>
                    <a:pt x="1789" y="603592"/>
                  </a:lnTo>
                  <a:lnTo>
                    <a:pt x="7072" y="555885"/>
                  </a:lnTo>
                  <a:lnTo>
                    <a:pt x="15723" y="509275"/>
                  </a:lnTo>
                  <a:lnTo>
                    <a:pt x="27616" y="463888"/>
                  </a:lnTo>
                  <a:lnTo>
                    <a:pt x="42625" y="419852"/>
                  </a:lnTo>
                  <a:lnTo>
                    <a:pt x="60624" y="377292"/>
                  </a:lnTo>
                  <a:lnTo>
                    <a:pt x="81486" y="336334"/>
                  </a:lnTo>
                  <a:lnTo>
                    <a:pt x="105086" y="297105"/>
                  </a:lnTo>
                  <a:lnTo>
                    <a:pt x="131296" y="259729"/>
                  </a:lnTo>
                  <a:lnTo>
                    <a:pt x="159992" y="224335"/>
                  </a:lnTo>
                  <a:lnTo>
                    <a:pt x="191047" y="191047"/>
                  </a:lnTo>
                  <a:lnTo>
                    <a:pt x="224335" y="159992"/>
                  </a:lnTo>
                  <a:lnTo>
                    <a:pt x="259729" y="131296"/>
                  </a:lnTo>
                  <a:lnTo>
                    <a:pt x="297105" y="105086"/>
                  </a:lnTo>
                  <a:lnTo>
                    <a:pt x="336334" y="81486"/>
                  </a:lnTo>
                  <a:lnTo>
                    <a:pt x="377292" y="60624"/>
                  </a:lnTo>
                  <a:lnTo>
                    <a:pt x="419852" y="42625"/>
                  </a:lnTo>
                  <a:lnTo>
                    <a:pt x="463888" y="27616"/>
                  </a:lnTo>
                  <a:lnTo>
                    <a:pt x="509275" y="15723"/>
                  </a:lnTo>
                  <a:lnTo>
                    <a:pt x="555885" y="7072"/>
                  </a:lnTo>
                  <a:lnTo>
                    <a:pt x="603592" y="1789"/>
                  </a:lnTo>
                  <a:lnTo>
                    <a:pt x="652272" y="0"/>
                  </a:lnTo>
                  <a:lnTo>
                    <a:pt x="700951" y="1789"/>
                  </a:lnTo>
                  <a:lnTo>
                    <a:pt x="748658" y="7072"/>
                  </a:lnTo>
                  <a:lnTo>
                    <a:pt x="795268" y="15723"/>
                  </a:lnTo>
                  <a:lnTo>
                    <a:pt x="840655" y="27616"/>
                  </a:lnTo>
                  <a:lnTo>
                    <a:pt x="884691" y="42625"/>
                  </a:lnTo>
                  <a:lnTo>
                    <a:pt x="927251" y="60624"/>
                  </a:lnTo>
                  <a:lnTo>
                    <a:pt x="968209" y="81486"/>
                  </a:lnTo>
                  <a:lnTo>
                    <a:pt x="1007438" y="105086"/>
                  </a:lnTo>
                  <a:lnTo>
                    <a:pt x="1044814" y="131296"/>
                  </a:lnTo>
                  <a:lnTo>
                    <a:pt x="1080208" y="159992"/>
                  </a:lnTo>
                  <a:lnTo>
                    <a:pt x="1113496" y="191047"/>
                  </a:lnTo>
                  <a:lnTo>
                    <a:pt x="1144551" y="224335"/>
                  </a:lnTo>
                  <a:lnTo>
                    <a:pt x="1173247" y="259729"/>
                  </a:lnTo>
                  <a:lnTo>
                    <a:pt x="1199457" y="297105"/>
                  </a:lnTo>
                  <a:lnTo>
                    <a:pt x="1223057" y="336334"/>
                  </a:lnTo>
                  <a:lnTo>
                    <a:pt x="1243919" y="377292"/>
                  </a:lnTo>
                  <a:lnTo>
                    <a:pt x="1261918" y="419852"/>
                  </a:lnTo>
                  <a:lnTo>
                    <a:pt x="1276927" y="463888"/>
                  </a:lnTo>
                  <a:lnTo>
                    <a:pt x="1288820" y="509275"/>
                  </a:lnTo>
                  <a:lnTo>
                    <a:pt x="1297471" y="555885"/>
                  </a:lnTo>
                  <a:lnTo>
                    <a:pt x="1302754" y="603592"/>
                  </a:lnTo>
                  <a:lnTo>
                    <a:pt x="1304544" y="652272"/>
                  </a:lnTo>
                  <a:lnTo>
                    <a:pt x="1302754" y="700951"/>
                  </a:lnTo>
                  <a:lnTo>
                    <a:pt x="1297471" y="748658"/>
                  </a:lnTo>
                  <a:lnTo>
                    <a:pt x="1288820" y="795268"/>
                  </a:lnTo>
                  <a:lnTo>
                    <a:pt x="1276927" y="840655"/>
                  </a:lnTo>
                  <a:lnTo>
                    <a:pt x="1261918" y="884691"/>
                  </a:lnTo>
                  <a:lnTo>
                    <a:pt x="1243919" y="927251"/>
                  </a:lnTo>
                  <a:lnTo>
                    <a:pt x="1223057" y="968209"/>
                  </a:lnTo>
                  <a:lnTo>
                    <a:pt x="1199457" y="1007438"/>
                  </a:lnTo>
                  <a:lnTo>
                    <a:pt x="1173247" y="1044814"/>
                  </a:lnTo>
                  <a:lnTo>
                    <a:pt x="1144551" y="1080208"/>
                  </a:lnTo>
                  <a:lnTo>
                    <a:pt x="1113496" y="1113496"/>
                  </a:lnTo>
                  <a:lnTo>
                    <a:pt x="1080208" y="1144551"/>
                  </a:lnTo>
                  <a:lnTo>
                    <a:pt x="1044814" y="1173247"/>
                  </a:lnTo>
                  <a:lnTo>
                    <a:pt x="1007438" y="1199457"/>
                  </a:lnTo>
                  <a:lnTo>
                    <a:pt x="968209" y="1223057"/>
                  </a:lnTo>
                  <a:lnTo>
                    <a:pt x="927251" y="1243919"/>
                  </a:lnTo>
                  <a:lnTo>
                    <a:pt x="884691" y="1261918"/>
                  </a:lnTo>
                  <a:lnTo>
                    <a:pt x="840655" y="1276927"/>
                  </a:lnTo>
                  <a:lnTo>
                    <a:pt x="795268" y="1288820"/>
                  </a:lnTo>
                  <a:lnTo>
                    <a:pt x="748658" y="1297471"/>
                  </a:lnTo>
                  <a:lnTo>
                    <a:pt x="700951" y="1302754"/>
                  </a:lnTo>
                  <a:lnTo>
                    <a:pt x="652272" y="1304544"/>
                  </a:lnTo>
                  <a:lnTo>
                    <a:pt x="603592" y="1302754"/>
                  </a:lnTo>
                  <a:lnTo>
                    <a:pt x="555885" y="1297471"/>
                  </a:lnTo>
                  <a:lnTo>
                    <a:pt x="509275" y="1288820"/>
                  </a:lnTo>
                  <a:lnTo>
                    <a:pt x="463888" y="1276927"/>
                  </a:lnTo>
                  <a:lnTo>
                    <a:pt x="419852" y="1261918"/>
                  </a:lnTo>
                  <a:lnTo>
                    <a:pt x="377292" y="1243919"/>
                  </a:lnTo>
                  <a:lnTo>
                    <a:pt x="336334" y="1223057"/>
                  </a:lnTo>
                  <a:lnTo>
                    <a:pt x="297105" y="1199457"/>
                  </a:lnTo>
                  <a:lnTo>
                    <a:pt x="259729" y="1173247"/>
                  </a:lnTo>
                  <a:lnTo>
                    <a:pt x="224335" y="1144551"/>
                  </a:lnTo>
                  <a:lnTo>
                    <a:pt x="191047" y="1113496"/>
                  </a:lnTo>
                  <a:lnTo>
                    <a:pt x="159992" y="1080208"/>
                  </a:lnTo>
                  <a:lnTo>
                    <a:pt x="131296" y="1044814"/>
                  </a:lnTo>
                  <a:lnTo>
                    <a:pt x="105086" y="1007438"/>
                  </a:lnTo>
                  <a:lnTo>
                    <a:pt x="81486" y="968209"/>
                  </a:lnTo>
                  <a:lnTo>
                    <a:pt x="60624" y="927251"/>
                  </a:lnTo>
                  <a:lnTo>
                    <a:pt x="42625" y="884691"/>
                  </a:lnTo>
                  <a:lnTo>
                    <a:pt x="27616" y="840655"/>
                  </a:lnTo>
                  <a:lnTo>
                    <a:pt x="15723" y="795268"/>
                  </a:lnTo>
                  <a:lnTo>
                    <a:pt x="7072" y="748658"/>
                  </a:lnTo>
                  <a:lnTo>
                    <a:pt x="1789" y="700951"/>
                  </a:lnTo>
                  <a:lnTo>
                    <a:pt x="0" y="652272"/>
                  </a:lnTo>
                  <a:close/>
                </a:path>
              </a:pathLst>
            </a:custGeom>
            <a:ln w="12700">
              <a:solidFill>
                <a:srgbClr val="5B9BD5"/>
              </a:solidFill>
            </a:ln>
          </p:spPr>
          <p:txBody>
            <a:bodyPr wrap="square" lIns="0" tIns="0" rIns="0" bIns="0" rtlCol="0"/>
            <a:lstStyle/>
            <a:p>
              <a:endParaRPr/>
            </a:p>
          </p:txBody>
        </p:sp>
      </p:grpSp>
      <p:sp>
        <p:nvSpPr>
          <p:cNvPr id="6" name="object 6"/>
          <p:cNvSpPr txBox="1"/>
          <p:nvPr/>
        </p:nvSpPr>
        <p:spPr>
          <a:xfrm>
            <a:off x="1062227" y="1435608"/>
            <a:ext cx="3374390" cy="4352925"/>
          </a:xfrm>
          <a:prstGeom prst="rect">
            <a:avLst/>
          </a:prstGeom>
        </p:spPr>
        <p:txBody>
          <a:bodyPr vert="horz" wrap="square" lIns="0" tIns="4445" rIns="0" bIns="0" rtlCol="0">
            <a:spAutoFit/>
          </a:bodyPr>
          <a:lstStyle/>
          <a:p>
            <a:pPr>
              <a:lnSpc>
                <a:spcPct val="100000"/>
              </a:lnSpc>
              <a:spcBef>
                <a:spcPts val="35"/>
              </a:spcBef>
            </a:pPr>
            <a:endParaRPr sz="3800">
              <a:latin typeface="Times New Roman"/>
              <a:cs typeface="Times New Roman"/>
            </a:endParaRPr>
          </a:p>
          <a:p>
            <a:pPr algn="ctr">
              <a:lnSpc>
                <a:spcPct val="100000"/>
              </a:lnSpc>
            </a:pPr>
            <a:r>
              <a:rPr sz="4800" dirty="0">
                <a:solidFill>
                  <a:srgbClr val="FFFFFF"/>
                </a:solidFill>
                <a:latin typeface="Calibri"/>
                <a:cs typeface="Calibri"/>
              </a:rPr>
              <a:t>1</a:t>
            </a:r>
            <a:endParaRPr sz="4800">
              <a:latin typeface="Calibri"/>
              <a:cs typeface="Calibri"/>
            </a:endParaRPr>
          </a:p>
          <a:p>
            <a:pPr>
              <a:lnSpc>
                <a:spcPct val="100000"/>
              </a:lnSpc>
              <a:spcBef>
                <a:spcPts val="25"/>
              </a:spcBef>
            </a:pPr>
            <a:endParaRPr sz="4350">
              <a:latin typeface="Calibri"/>
              <a:cs typeface="Calibri"/>
            </a:endParaRPr>
          </a:p>
          <a:p>
            <a:pPr marL="262890" marR="427990">
              <a:lnSpc>
                <a:spcPts val="2810"/>
              </a:lnSpc>
            </a:pPr>
            <a:r>
              <a:rPr sz="2600" dirty="0">
                <a:latin typeface="Calibri"/>
                <a:cs typeface="Calibri"/>
              </a:rPr>
              <a:t>Define</a:t>
            </a:r>
            <a:r>
              <a:rPr sz="2600" spc="-75" dirty="0">
                <a:latin typeface="Calibri"/>
                <a:cs typeface="Calibri"/>
              </a:rPr>
              <a:t> </a:t>
            </a:r>
            <a:r>
              <a:rPr sz="2600" dirty="0">
                <a:latin typeface="Calibri"/>
                <a:cs typeface="Calibri"/>
              </a:rPr>
              <a:t>concepts</a:t>
            </a:r>
            <a:r>
              <a:rPr sz="2600" spc="-65" dirty="0">
                <a:latin typeface="Calibri"/>
                <a:cs typeface="Calibri"/>
              </a:rPr>
              <a:t> </a:t>
            </a:r>
            <a:r>
              <a:rPr sz="2600" spc="-25" dirty="0">
                <a:latin typeface="Calibri"/>
                <a:cs typeface="Calibri"/>
              </a:rPr>
              <a:t>of </a:t>
            </a:r>
            <a:r>
              <a:rPr sz="2600" spc="-20" dirty="0">
                <a:latin typeface="Calibri"/>
                <a:cs typeface="Calibri"/>
              </a:rPr>
              <a:t>diversity,</a:t>
            </a:r>
            <a:r>
              <a:rPr sz="2600" spc="-85" dirty="0">
                <a:latin typeface="Calibri"/>
                <a:cs typeface="Calibri"/>
              </a:rPr>
              <a:t> </a:t>
            </a:r>
            <a:r>
              <a:rPr sz="2600" spc="-10" dirty="0">
                <a:latin typeface="Calibri"/>
                <a:cs typeface="Calibri"/>
              </a:rPr>
              <a:t>inclusion, </a:t>
            </a:r>
            <a:r>
              <a:rPr sz="2600" dirty="0">
                <a:latin typeface="Calibri"/>
                <a:cs typeface="Calibri"/>
              </a:rPr>
              <a:t>and</a:t>
            </a:r>
            <a:r>
              <a:rPr sz="2600" spc="-30" dirty="0">
                <a:latin typeface="Calibri"/>
                <a:cs typeface="Calibri"/>
              </a:rPr>
              <a:t> </a:t>
            </a:r>
            <a:r>
              <a:rPr sz="2600" dirty="0">
                <a:latin typeface="Calibri"/>
                <a:cs typeface="Calibri"/>
              </a:rPr>
              <a:t>equity;</a:t>
            </a:r>
            <a:r>
              <a:rPr sz="2600" spc="-30" dirty="0">
                <a:latin typeface="Calibri"/>
                <a:cs typeface="Calibri"/>
              </a:rPr>
              <a:t> </a:t>
            </a:r>
            <a:r>
              <a:rPr sz="2600" dirty="0">
                <a:latin typeface="Calibri"/>
                <a:cs typeface="Calibri"/>
              </a:rPr>
              <a:t>apply</a:t>
            </a:r>
            <a:r>
              <a:rPr sz="2600" spc="-30" dirty="0">
                <a:latin typeface="Calibri"/>
                <a:cs typeface="Calibri"/>
              </a:rPr>
              <a:t> </a:t>
            </a:r>
            <a:r>
              <a:rPr sz="2600" spc="-25" dirty="0">
                <a:latin typeface="Calibri"/>
                <a:cs typeface="Calibri"/>
              </a:rPr>
              <a:t>to </a:t>
            </a:r>
            <a:r>
              <a:rPr sz="2600" dirty="0">
                <a:latin typeface="Calibri"/>
                <a:cs typeface="Calibri"/>
              </a:rPr>
              <a:t>your</a:t>
            </a:r>
            <a:r>
              <a:rPr sz="2600" spc="-40" dirty="0">
                <a:latin typeface="Calibri"/>
                <a:cs typeface="Calibri"/>
              </a:rPr>
              <a:t> </a:t>
            </a:r>
            <a:r>
              <a:rPr sz="2600" dirty="0">
                <a:latin typeface="Calibri"/>
                <a:cs typeface="Calibri"/>
              </a:rPr>
              <a:t>local</a:t>
            </a:r>
            <a:r>
              <a:rPr sz="2600" spc="-30" dirty="0">
                <a:latin typeface="Calibri"/>
                <a:cs typeface="Calibri"/>
              </a:rPr>
              <a:t> </a:t>
            </a:r>
            <a:r>
              <a:rPr sz="2600" spc="-25" dirty="0">
                <a:latin typeface="Calibri"/>
                <a:cs typeface="Calibri"/>
              </a:rPr>
              <a:t>PTA</a:t>
            </a:r>
            <a:endParaRPr sz="26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6819" y="-93471"/>
            <a:ext cx="8745855" cy="848360"/>
          </a:xfrm>
          <a:prstGeom prst="rect">
            <a:avLst/>
          </a:prstGeom>
        </p:spPr>
        <p:txBody>
          <a:bodyPr vert="horz" wrap="square" lIns="0" tIns="12700" rIns="0" bIns="0" rtlCol="0">
            <a:spAutoFit/>
          </a:bodyPr>
          <a:lstStyle/>
          <a:p>
            <a:pPr marL="12700">
              <a:lnSpc>
                <a:spcPct val="100000"/>
              </a:lnSpc>
              <a:spcBef>
                <a:spcPts val="100"/>
              </a:spcBef>
            </a:pPr>
            <a:r>
              <a:rPr sz="5400" spc="-145" dirty="0">
                <a:solidFill>
                  <a:srgbClr val="FFFFFF"/>
                </a:solidFill>
              </a:rPr>
              <a:t>WHAT</a:t>
            </a:r>
            <a:r>
              <a:rPr sz="5400" spc="-165" dirty="0">
                <a:solidFill>
                  <a:srgbClr val="FFFFFF"/>
                </a:solidFill>
              </a:rPr>
              <a:t> </a:t>
            </a:r>
            <a:r>
              <a:rPr sz="5400" dirty="0">
                <a:solidFill>
                  <a:srgbClr val="FFFFFF"/>
                </a:solidFill>
              </a:rPr>
              <a:t>DO</a:t>
            </a:r>
            <a:r>
              <a:rPr sz="5400" spc="-260" dirty="0">
                <a:solidFill>
                  <a:srgbClr val="FFFFFF"/>
                </a:solidFill>
              </a:rPr>
              <a:t> </a:t>
            </a:r>
            <a:r>
              <a:rPr sz="5400" spc="-20" dirty="0">
                <a:solidFill>
                  <a:srgbClr val="FFFFFF"/>
                </a:solidFill>
              </a:rPr>
              <a:t>THESE</a:t>
            </a:r>
            <a:r>
              <a:rPr sz="5400" spc="-220" dirty="0">
                <a:solidFill>
                  <a:srgbClr val="FFFFFF"/>
                </a:solidFill>
              </a:rPr>
              <a:t> </a:t>
            </a:r>
            <a:r>
              <a:rPr sz="5400" dirty="0">
                <a:solidFill>
                  <a:srgbClr val="FFFFFF"/>
                </a:solidFill>
              </a:rPr>
              <a:t>TERMS</a:t>
            </a:r>
            <a:r>
              <a:rPr sz="5400" spc="-204" dirty="0">
                <a:solidFill>
                  <a:srgbClr val="FFFFFF"/>
                </a:solidFill>
              </a:rPr>
              <a:t> </a:t>
            </a:r>
            <a:r>
              <a:rPr sz="5400" spc="-50" dirty="0">
                <a:solidFill>
                  <a:srgbClr val="FFFFFF"/>
                </a:solidFill>
              </a:rPr>
              <a:t>MEAN?</a:t>
            </a:r>
            <a:endParaRPr sz="5400" dirty="0"/>
          </a:p>
        </p:txBody>
      </p:sp>
      <p:pic>
        <p:nvPicPr>
          <p:cNvPr id="3" name="object 3"/>
          <p:cNvPicPr/>
          <p:nvPr/>
        </p:nvPicPr>
        <p:blipFill>
          <a:blip r:embed="rId2" cstate="print"/>
          <a:stretch>
            <a:fillRect/>
          </a:stretch>
        </p:blipFill>
        <p:spPr>
          <a:xfrm>
            <a:off x="1242386" y="1865347"/>
            <a:ext cx="2002034" cy="3714275"/>
          </a:xfrm>
          <a:prstGeom prst="rect">
            <a:avLst/>
          </a:prstGeom>
        </p:spPr>
      </p:pic>
      <p:grpSp>
        <p:nvGrpSpPr>
          <p:cNvPr id="4" name="object 4"/>
          <p:cNvGrpSpPr/>
          <p:nvPr/>
        </p:nvGrpSpPr>
        <p:grpSpPr>
          <a:xfrm>
            <a:off x="4923083" y="1335024"/>
            <a:ext cx="6506917" cy="4470400"/>
            <a:chOff x="4923083" y="1335024"/>
            <a:chExt cx="6702425" cy="4470400"/>
          </a:xfrm>
        </p:grpSpPr>
        <p:pic>
          <p:nvPicPr>
            <p:cNvPr id="5" name="object 5"/>
            <p:cNvPicPr/>
            <p:nvPr/>
          </p:nvPicPr>
          <p:blipFill>
            <a:blip r:embed="rId3" cstate="print"/>
            <a:stretch>
              <a:fillRect/>
            </a:stretch>
          </p:blipFill>
          <p:spPr>
            <a:xfrm>
              <a:off x="4923083" y="1335024"/>
              <a:ext cx="2542991" cy="3671316"/>
            </a:xfrm>
            <a:prstGeom prst="rect">
              <a:avLst/>
            </a:prstGeom>
          </p:spPr>
        </p:pic>
        <p:pic>
          <p:nvPicPr>
            <p:cNvPr id="6" name="object 6"/>
            <p:cNvPicPr/>
            <p:nvPr/>
          </p:nvPicPr>
          <p:blipFill>
            <a:blip r:embed="rId4" cstate="print"/>
            <a:stretch>
              <a:fillRect/>
            </a:stretch>
          </p:blipFill>
          <p:spPr>
            <a:xfrm>
              <a:off x="8754916" y="1836420"/>
              <a:ext cx="2870155" cy="3968496"/>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335405"/>
          </a:xfrm>
          <a:custGeom>
            <a:avLst/>
            <a:gdLst/>
            <a:ahLst/>
            <a:cxnLst/>
            <a:rect l="l" t="t" r="r" b="b"/>
            <a:pathLst>
              <a:path w="12192000" h="1335405">
                <a:moveTo>
                  <a:pt x="12192000" y="0"/>
                </a:moveTo>
                <a:lnTo>
                  <a:pt x="0" y="0"/>
                </a:lnTo>
                <a:lnTo>
                  <a:pt x="0" y="1335024"/>
                </a:lnTo>
                <a:lnTo>
                  <a:pt x="12192000" y="1335024"/>
                </a:lnTo>
                <a:lnTo>
                  <a:pt x="12192000" y="0"/>
                </a:lnTo>
                <a:close/>
              </a:path>
            </a:pathLst>
          </a:custGeom>
          <a:solidFill>
            <a:srgbClr val="70AD47"/>
          </a:solidFill>
        </p:spPr>
        <p:txBody>
          <a:bodyPr wrap="square" lIns="0" tIns="0" rIns="0" bIns="0" rtlCol="0"/>
          <a:lstStyle/>
          <a:p>
            <a:endParaRPr/>
          </a:p>
        </p:txBody>
      </p:sp>
      <p:sp>
        <p:nvSpPr>
          <p:cNvPr id="3" name="object 3"/>
          <p:cNvSpPr txBox="1">
            <a:spLocks noGrp="1"/>
          </p:cNvSpPr>
          <p:nvPr>
            <p:ph type="title"/>
          </p:nvPr>
        </p:nvSpPr>
        <p:spPr>
          <a:xfrm>
            <a:off x="1037971" y="-79755"/>
            <a:ext cx="10119995"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FFFFFF"/>
                </a:solidFill>
              </a:rPr>
              <a:t>WE</a:t>
            </a:r>
            <a:r>
              <a:rPr sz="4800" spc="-170" dirty="0">
                <a:solidFill>
                  <a:srgbClr val="FFFFFF"/>
                </a:solidFill>
              </a:rPr>
              <a:t> </a:t>
            </a:r>
            <a:r>
              <a:rPr sz="4800" spc="-10" dirty="0">
                <a:solidFill>
                  <a:srgbClr val="FFFFFF"/>
                </a:solidFill>
              </a:rPr>
              <a:t>BELIEVE</a:t>
            </a:r>
            <a:r>
              <a:rPr sz="4800" spc="-185" dirty="0">
                <a:solidFill>
                  <a:srgbClr val="FFFFFF"/>
                </a:solidFill>
              </a:rPr>
              <a:t> </a:t>
            </a:r>
            <a:r>
              <a:rPr sz="4800" spc="-30" dirty="0">
                <a:solidFill>
                  <a:srgbClr val="FFFFFF"/>
                </a:solidFill>
              </a:rPr>
              <a:t>DIVERSITY</a:t>
            </a:r>
            <a:r>
              <a:rPr sz="4800" spc="-180" dirty="0">
                <a:solidFill>
                  <a:srgbClr val="FFFFFF"/>
                </a:solidFill>
              </a:rPr>
              <a:t> </a:t>
            </a:r>
            <a:r>
              <a:rPr sz="4800" dirty="0">
                <a:solidFill>
                  <a:srgbClr val="FFFFFF"/>
                </a:solidFill>
              </a:rPr>
              <a:t>IS</a:t>
            </a:r>
            <a:r>
              <a:rPr sz="4800" spc="-160" dirty="0">
                <a:solidFill>
                  <a:srgbClr val="FFFFFF"/>
                </a:solidFill>
              </a:rPr>
              <a:t> </a:t>
            </a:r>
            <a:r>
              <a:rPr sz="4800" dirty="0">
                <a:solidFill>
                  <a:srgbClr val="FFFFFF"/>
                </a:solidFill>
              </a:rPr>
              <a:t>OUR</a:t>
            </a:r>
            <a:r>
              <a:rPr sz="4800" spc="-160" dirty="0">
                <a:solidFill>
                  <a:srgbClr val="FFFFFF"/>
                </a:solidFill>
              </a:rPr>
              <a:t> </a:t>
            </a:r>
            <a:r>
              <a:rPr sz="4800" spc="-40" dirty="0">
                <a:solidFill>
                  <a:srgbClr val="FFFFFF"/>
                </a:solidFill>
              </a:rPr>
              <a:t>STRENGTH.</a:t>
            </a:r>
            <a:endParaRPr sz="4800" dirty="0"/>
          </a:p>
        </p:txBody>
      </p:sp>
      <p:sp>
        <p:nvSpPr>
          <p:cNvPr id="4" name="object 4"/>
          <p:cNvSpPr txBox="1"/>
          <p:nvPr/>
        </p:nvSpPr>
        <p:spPr>
          <a:xfrm>
            <a:off x="4659617" y="1723617"/>
            <a:ext cx="6525259" cy="3592195"/>
          </a:xfrm>
          <a:prstGeom prst="rect">
            <a:avLst/>
          </a:prstGeom>
        </p:spPr>
        <p:txBody>
          <a:bodyPr vert="horz" wrap="square" lIns="0" tIns="13335" rIns="0" bIns="0" rtlCol="0">
            <a:spAutoFit/>
          </a:bodyPr>
          <a:lstStyle/>
          <a:p>
            <a:pPr marL="12700" marR="5080">
              <a:lnSpc>
                <a:spcPct val="100000"/>
              </a:lnSpc>
              <a:spcBef>
                <a:spcPts val="105"/>
              </a:spcBef>
            </a:pPr>
            <a:r>
              <a:rPr sz="2600" b="0" dirty="0">
                <a:solidFill>
                  <a:srgbClr val="221E1F"/>
                </a:solidFill>
                <a:latin typeface="Segoe UI Light"/>
                <a:cs typeface="Segoe UI Light"/>
              </a:rPr>
              <a:t>We</a:t>
            </a:r>
            <a:r>
              <a:rPr sz="2600" b="0" spc="-85" dirty="0">
                <a:solidFill>
                  <a:srgbClr val="221E1F"/>
                </a:solidFill>
                <a:latin typeface="Segoe UI Light"/>
                <a:cs typeface="Segoe UI Light"/>
              </a:rPr>
              <a:t> </a:t>
            </a:r>
            <a:r>
              <a:rPr sz="2600" b="0" dirty="0">
                <a:solidFill>
                  <a:srgbClr val="221E1F"/>
                </a:solidFill>
                <a:latin typeface="Segoe UI Light"/>
                <a:cs typeface="Segoe UI Light"/>
              </a:rPr>
              <a:t>represent</a:t>
            </a:r>
            <a:r>
              <a:rPr sz="2600" b="0" spc="-100" dirty="0">
                <a:solidFill>
                  <a:srgbClr val="221E1F"/>
                </a:solidFill>
                <a:latin typeface="Segoe UI Light"/>
                <a:cs typeface="Segoe UI Light"/>
              </a:rPr>
              <a:t> </a:t>
            </a:r>
            <a:r>
              <a:rPr sz="2600" b="0" dirty="0">
                <a:solidFill>
                  <a:srgbClr val="221E1F"/>
                </a:solidFill>
                <a:latin typeface="Segoe UI Light"/>
                <a:cs typeface="Segoe UI Light"/>
              </a:rPr>
              <a:t>parents,</a:t>
            </a:r>
            <a:r>
              <a:rPr sz="2600" b="0" spc="-90" dirty="0">
                <a:solidFill>
                  <a:srgbClr val="221E1F"/>
                </a:solidFill>
                <a:latin typeface="Segoe UI Light"/>
                <a:cs typeface="Segoe UI Light"/>
              </a:rPr>
              <a:t> </a:t>
            </a:r>
            <a:r>
              <a:rPr sz="2600" b="0" dirty="0">
                <a:solidFill>
                  <a:srgbClr val="221E1F"/>
                </a:solidFill>
                <a:latin typeface="Segoe UI Light"/>
                <a:cs typeface="Segoe UI Light"/>
              </a:rPr>
              <a:t>caregivers,</a:t>
            </a:r>
            <a:r>
              <a:rPr sz="2600" b="0" spc="-110" dirty="0">
                <a:solidFill>
                  <a:srgbClr val="221E1F"/>
                </a:solidFill>
                <a:latin typeface="Segoe UI Light"/>
                <a:cs typeface="Segoe UI Light"/>
              </a:rPr>
              <a:t> </a:t>
            </a:r>
            <a:r>
              <a:rPr sz="2600" b="0" spc="-10" dirty="0">
                <a:solidFill>
                  <a:srgbClr val="221E1F"/>
                </a:solidFill>
                <a:latin typeface="Segoe UI Light"/>
                <a:cs typeface="Segoe UI Light"/>
              </a:rPr>
              <a:t>educators </a:t>
            </a:r>
            <a:r>
              <a:rPr sz="2600" b="0" dirty="0">
                <a:solidFill>
                  <a:srgbClr val="221E1F"/>
                </a:solidFill>
                <a:latin typeface="Segoe UI Light"/>
                <a:cs typeface="Segoe UI Light"/>
              </a:rPr>
              <a:t>and</a:t>
            </a:r>
            <a:r>
              <a:rPr sz="2600" b="0" spc="-55" dirty="0">
                <a:solidFill>
                  <a:srgbClr val="221E1F"/>
                </a:solidFill>
                <a:latin typeface="Segoe UI Light"/>
                <a:cs typeface="Segoe UI Light"/>
              </a:rPr>
              <a:t> </a:t>
            </a:r>
            <a:r>
              <a:rPr sz="2600" b="0" dirty="0">
                <a:solidFill>
                  <a:srgbClr val="221E1F"/>
                </a:solidFill>
                <a:latin typeface="Segoe UI Light"/>
                <a:cs typeface="Segoe UI Light"/>
              </a:rPr>
              <a:t>communities</a:t>
            </a:r>
            <a:r>
              <a:rPr sz="2600" b="0" spc="-35" dirty="0">
                <a:solidFill>
                  <a:srgbClr val="221E1F"/>
                </a:solidFill>
                <a:latin typeface="Segoe UI Light"/>
                <a:cs typeface="Segoe UI Light"/>
              </a:rPr>
              <a:t> </a:t>
            </a:r>
            <a:r>
              <a:rPr sz="2600" b="0" dirty="0">
                <a:solidFill>
                  <a:srgbClr val="221E1F"/>
                </a:solidFill>
                <a:latin typeface="Segoe UI Light"/>
                <a:cs typeface="Segoe UI Light"/>
              </a:rPr>
              <a:t>of</a:t>
            </a:r>
            <a:r>
              <a:rPr sz="2600" b="0" spc="-45" dirty="0">
                <a:solidFill>
                  <a:srgbClr val="221E1F"/>
                </a:solidFill>
                <a:latin typeface="Segoe UI Light"/>
                <a:cs typeface="Segoe UI Light"/>
              </a:rPr>
              <a:t> </a:t>
            </a:r>
            <a:r>
              <a:rPr sz="2600" b="0" dirty="0">
                <a:solidFill>
                  <a:srgbClr val="221E1F"/>
                </a:solidFill>
                <a:latin typeface="Segoe UI Light"/>
                <a:cs typeface="Segoe UI Light"/>
              </a:rPr>
              <a:t>all</a:t>
            </a:r>
            <a:r>
              <a:rPr sz="2600" b="0" spc="-20" dirty="0">
                <a:solidFill>
                  <a:srgbClr val="221E1F"/>
                </a:solidFill>
                <a:latin typeface="Segoe UI Light"/>
                <a:cs typeface="Segoe UI Light"/>
              </a:rPr>
              <a:t> </a:t>
            </a:r>
            <a:r>
              <a:rPr sz="2600" b="0" dirty="0">
                <a:solidFill>
                  <a:srgbClr val="221E1F"/>
                </a:solidFill>
                <a:latin typeface="Segoe UI Light"/>
                <a:cs typeface="Segoe UI Light"/>
              </a:rPr>
              <a:t>children,</a:t>
            </a:r>
            <a:r>
              <a:rPr sz="2600" b="0" spc="-70" dirty="0">
                <a:solidFill>
                  <a:srgbClr val="221E1F"/>
                </a:solidFill>
                <a:latin typeface="Segoe UI Light"/>
                <a:cs typeface="Segoe UI Light"/>
              </a:rPr>
              <a:t> </a:t>
            </a:r>
            <a:r>
              <a:rPr sz="2600" b="0" dirty="0">
                <a:solidFill>
                  <a:srgbClr val="221E1F"/>
                </a:solidFill>
                <a:latin typeface="Segoe UI Light"/>
                <a:cs typeface="Segoe UI Light"/>
              </a:rPr>
              <a:t>which</a:t>
            </a:r>
            <a:r>
              <a:rPr sz="2600" b="0" spc="-35" dirty="0">
                <a:solidFill>
                  <a:srgbClr val="221E1F"/>
                </a:solidFill>
                <a:latin typeface="Segoe UI Light"/>
                <a:cs typeface="Segoe UI Light"/>
              </a:rPr>
              <a:t> </a:t>
            </a:r>
            <a:r>
              <a:rPr sz="2600" b="0" spc="-10" dirty="0">
                <a:solidFill>
                  <a:srgbClr val="221E1F"/>
                </a:solidFill>
                <a:latin typeface="Segoe UI Light"/>
                <a:cs typeface="Segoe UI Light"/>
              </a:rPr>
              <a:t>enables </a:t>
            </a:r>
            <a:r>
              <a:rPr sz="2600" b="0" dirty="0">
                <a:solidFill>
                  <a:srgbClr val="221E1F"/>
                </a:solidFill>
                <a:latin typeface="Segoe UI Light"/>
                <a:cs typeface="Segoe UI Light"/>
              </a:rPr>
              <a:t>us</a:t>
            </a:r>
            <a:r>
              <a:rPr sz="2600" b="0" spc="-35" dirty="0">
                <a:solidFill>
                  <a:srgbClr val="221E1F"/>
                </a:solidFill>
                <a:latin typeface="Segoe UI Light"/>
                <a:cs typeface="Segoe UI Light"/>
              </a:rPr>
              <a:t> </a:t>
            </a:r>
            <a:r>
              <a:rPr sz="2600" b="0" dirty="0">
                <a:solidFill>
                  <a:srgbClr val="221E1F"/>
                </a:solidFill>
                <a:latin typeface="Segoe UI Light"/>
                <a:cs typeface="Segoe UI Light"/>
              </a:rPr>
              <a:t>to</a:t>
            </a:r>
            <a:r>
              <a:rPr sz="2600" b="0" spc="5" dirty="0">
                <a:solidFill>
                  <a:srgbClr val="221E1F"/>
                </a:solidFill>
                <a:latin typeface="Segoe UI Light"/>
                <a:cs typeface="Segoe UI Light"/>
              </a:rPr>
              <a:t> </a:t>
            </a:r>
            <a:r>
              <a:rPr sz="2600" b="0" dirty="0">
                <a:solidFill>
                  <a:srgbClr val="221E1F"/>
                </a:solidFill>
                <a:latin typeface="Segoe UI Light"/>
                <a:cs typeface="Segoe UI Light"/>
              </a:rPr>
              <a:t>best</a:t>
            </a:r>
            <a:r>
              <a:rPr sz="2600" b="0" spc="-15" dirty="0">
                <a:solidFill>
                  <a:srgbClr val="221E1F"/>
                </a:solidFill>
                <a:latin typeface="Segoe UI Light"/>
                <a:cs typeface="Segoe UI Light"/>
              </a:rPr>
              <a:t> </a:t>
            </a:r>
            <a:r>
              <a:rPr sz="2600" b="0" dirty="0">
                <a:solidFill>
                  <a:srgbClr val="221E1F"/>
                </a:solidFill>
                <a:latin typeface="Segoe UI Light"/>
                <a:cs typeface="Segoe UI Light"/>
              </a:rPr>
              <a:t>achieve</a:t>
            </a:r>
            <a:r>
              <a:rPr sz="2600" b="0" spc="-30" dirty="0">
                <a:solidFill>
                  <a:srgbClr val="221E1F"/>
                </a:solidFill>
                <a:latin typeface="Segoe UI Light"/>
                <a:cs typeface="Segoe UI Light"/>
              </a:rPr>
              <a:t> </a:t>
            </a:r>
            <a:r>
              <a:rPr sz="2600" b="0" spc="-185" dirty="0">
                <a:solidFill>
                  <a:srgbClr val="221E1F"/>
                </a:solidFill>
                <a:latin typeface="Segoe UI Light"/>
                <a:cs typeface="Segoe UI Light"/>
              </a:rPr>
              <a:t>PTA’s</a:t>
            </a:r>
            <a:r>
              <a:rPr sz="2600" b="0" dirty="0">
                <a:solidFill>
                  <a:srgbClr val="221E1F"/>
                </a:solidFill>
                <a:latin typeface="Segoe UI Light"/>
                <a:cs typeface="Segoe UI Light"/>
              </a:rPr>
              <a:t> mission</a:t>
            </a:r>
            <a:r>
              <a:rPr sz="2600" b="0" spc="-15" dirty="0">
                <a:solidFill>
                  <a:srgbClr val="221E1F"/>
                </a:solidFill>
                <a:latin typeface="Segoe UI Light"/>
                <a:cs typeface="Segoe UI Light"/>
              </a:rPr>
              <a:t> </a:t>
            </a:r>
            <a:r>
              <a:rPr sz="2600" b="0" dirty="0">
                <a:solidFill>
                  <a:srgbClr val="221E1F"/>
                </a:solidFill>
                <a:latin typeface="Segoe UI Light"/>
                <a:cs typeface="Segoe UI Light"/>
              </a:rPr>
              <a:t>to</a:t>
            </a:r>
            <a:r>
              <a:rPr sz="2600" b="0" spc="5" dirty="0">
                <a:solidFill>
                  <a:srgbClr val="221E1F"/>
                </a:solidFill>
                <a:latin typeface="Segoe UI Light"/>
                <a:cs typeface="Segoe UI Light"/>
              </a:rPr>
              <a:t> </a:t>
            </a:r>
            <a:r>
              <a:rPr sz="2600" b="0" dirty="0">
                <a:solidFill>
                  <a:srgbClr val="221E1F"/>
                </a:solidFill>
                <a:latin typeface="Segoe UI Light"/>
                <a:cs typeface="Segoe UI Light"/>
              </a:rPr>
              <a:t>make</a:t>
            </a:r>
            <a:r>
              <a:rPr sz="2600" b="0" spc="-5" dirty="0">
                <a:solidFill>
                  <a:srgbClr val="221E1F"/>
                </a:solidFill>
                <a:latin typeface="Segoe UI Light"/>
                <a:cs typeface="Segoe UI Light"/>
              </a:rPr>
              <a:t> </a:t>
            </a:r>
            <a:r>
              <a:rPr sz="2600" b="0" spc="-10" dirty="0">
                <a:solidFill>
                  <a:srgbClr val="221E1F"/>
                </a:solidFill>
                <a:latin typeface="Segoe UI Light"/>
                <a:cs typeface="Segoe UI Light"/>
              </a:rPr>
              <a:t>every </a:t>
            </a:r>
            <a:r>
              <a:rPr sz="2600" b="0" spc="-20" dirty="0">
                <a:solidFill>
                  <a:srgbClr val="221E1F"/>
                </a:solidFill>
                <a:latin typeface="Segoe UI Light"/>
                <a:cs typeface="Segoe UI Light"/>
              </a:rPr>
              <a:t>child’s</a:t>
            </a:r>
            <a:r>
              <a:rPr sz="2600" b="0" spc="-80" dirty="0">
                <a:solidFill>
                  <a:srgbClr val="221E1F"/>
                </a:solidFill>
                <a:latin typeface="Segoe UI Light"/>
                <a:cs typeface="Segoe UI Light"/>
              </a:rPr>
              <a:t> </a:t>
            </a:r>
            <a:r>
              <a:rPr sz="2600" b="0" dirty="0">
                <a:solidFill>
                  <a:srgbClr val="221E1F"/>
                </a:solidFill>
                <a:latin typeface="Segoe UI Light"/>
                <a:cs typeface="Segoe UI Light"/>
              </a:rPr>
              <a:t>potential</a:t>
            </a:r>
            <a:r>
              <a:rPr sz="2600" b="0" spc="-65" dirty="0">
                <a:solidFill>
                  <a:srgbClr val="221E1F"/>
                </a:solidFill>
                <a:latin typeface="Segoe UI Light"/>
                <a:cs typeface="Segoe UI Light"/>
              </a:rPr>
              <a:t> </a:t>
            </a:r>
            <a:r>
              <a:rPr sz="2600" b="0" dirty="0">
                <a:solidFill>
                  <a:srgbClr val="221E1F"/>
                </a:solidFill>
                <a:latin typeface="Segoe UI Light"/>
                <a:cs typeface="Segoe UI Light"/>
              </a:rPr>
              <a:t>a</a:t>
            </a:r>
            <a:r>
              <a:rPr sz="2600" b="0" spc="-60" dirty="0">
                <a:solidFill>
                  <a:srgbClr val="221E1F"/>
                </a:solidFill>
                <a:latin typeface="Segoe UI Light"/>
                <a:cs typeface="Segoe UI Light"/>
              </a:rPr>
              <a:t> </a:t>
            </a:r>
            <a:r>
              <a:rPr sz="2600" b="0" spc="-20" dirty="0">
                <a:solidFill>
                  <a:srgbClr val="221E1F"/>
                </a:solidFill>
                <a:latin typeface="Segoe UI Light"/>
                <a:cs typeface="Segoe UI Light"/>
              </a:rPr>
              <a:t>reality.</a:t>
            </a:r>
            <a:r>
              <a:rPr sz="2600" b="0" spc="-60" dirty="0">
                <a:solidFill>
                  <a:srgbClr val="221E1F"/>
                </a:solidFill>
                <a:latin typeface="Segoe UI Light"/>
                <a:cs typeface="Segoe UI Light"/>
              </a:rPr>
              <a:t> </a:t>
            </a:r>
            <a:r>
              <a:rPr sz="2600" b="0" dirty="0">
                <a:latin typeface="Segoe UI Light"/>
                <a:cs typeface="Segoe UI Light"/>
              </a:rPr>
              <a:t>Our</a:t>
            </a:r>
            <a:r>
              <a:rPr sz="2600" b="0" spc="-60" dirty="0">
                <a:latin typeface="Segoe UI Light"/>
                <a:cs typeface="Segoe UI Light"/>
              </a:rPr>
              <a:t> </a:t>
            </a:r>
            <a:r>
              <a:rPr sz="2600" b="0" spc="-10" dirty="0">
                <a:latin typeface="Segoe UI Light"/>
                <a:cs typeface="Segoe UI Light"/>
              </a:rPr>
              <a:t>collective </a:t>
            </a:r>
            <a:r>
              <a:rPr sz="2600" b="0" dirty="0">
                <a:latin typeface="Segoe UI Light"/>
                <a:cs typeface="Segoe UI Light"/>
              </a:rPr>
              <a:t>backgrounds,</a:t>
            </a:r>
            <a:r>
              <a:rPr sz="2600" b="0" spc="-50" dirty="0">
                <a:latin typeface="Segoe UI Light"/>
                <a:cs typeface="Segoe UI Light"/>
              </a:rPr>
              <a:t> </a:t>
            </a:r>
            <a:r>
              <a:rPr sz="2600" b="0" dirty="0">
                <a:latin typeface="Segoe UI Light"/>
                <a:cs typeface="Segoe UI Light"/>
              </a:rPr>
              <a:t>perspectives</a:t>
            </a:r>
            <a:r>
              <a:rPr sz="2600" b="0" spc="-50" dirty="0">
                <a:latin typeface="Segoe UI Light"/>
                <a:cs typeface="Segoe UI Light"/>
              </a:rPr>
              <a:t> </a:t>
            </a:r>
            <a:r>
              <a:rPr sz="2600" b="0" dirty="0">
                <a:latin typeface="Segoe UI Light"/>
                <a:cs typeface="Segoe UI Light"/>
              </a:rPr>
              <a:t>and</a:t>
            </a:r>
            <a:r>
              <a:rPr sz="2600" b="0" spc="-25" dirty="0">
                <a:latin typeface="Segoe UI Light"/>
                <a:cs typeface="Segoe UI Light"/>
              </a:rPr>
              <a:t> </a:t>
            </a:r>
            <a:r>
              <a:rPr sz="2600" b="0" dirty="0">
                <a:latin typeface="Segoe UI Light"/>
                <a:cs typeface="Segoe UI Light"/>
              </a:rPr>
              <a:t>ideas</a:t>
            </a:r>
            <a:r>
              <a:rPr sz="2600" b="0" spc="-35" dirty="0">
                <a:latin typeface="Segoe UI Light"/>
                <a:cs typeface="Segoe UI Light"/>
              </a:rPr>
              <a:t> </a:t>
            </a:r>
            <a:r>
              <a:rPr sz="2600" b="0" dirty="0">
                <a:latin typeface="Segoe UI Light"/>
                <a:cs typeface="Segoe UI Light"/>
              </a:rPr>
              <a:t>allow</a:t>
            </a:r>
            <a:r>
              <a:rPr sz="2600" b="0" spc="-15" dirty="0">
                <a:latin typeface="Segoe UI Light"/>
                <a:cs typeface="Segoe UI Light"/>
              </a:rPr>
              <a:t> </a:t>
            </a:r>
            <a:r>
              <a:rPr sz="2600" b="0" spc="-25" dirty="0">
                <a:latin typeface="Segoe UI Light"/>
                <a:cs typeface="Segoe UI Light"/>
              </a:rPr>
              <a:t>us </a:t>
            </a:r>
            <a:r>
              <a:rPr sz="2600" b="0" dirty="0">
                <a:latin typeface="Segoe UI Light"/>
                <a:cs typeface="Segoe UI Light"/>
              </a:rPr>
              <a:t>to</a:t>
            </a:r>
            <a:r>
              <a:rPr sz="2600" b="0" spc="-20" dirty="0">
                <a:latin typeface="Segoe UI Light"/>
                <a:cs typeface="Segoe UI Light"/>
              </a:rPr>
              <a:t> </a:t>
            </a:r>
            <a:r>
              <a:rPr sz="2600" b="0" dirty="0">
                <a:latin typeface="Segoe UI Light"/>
                <a:cs typeface="Segoe UI Light"/>
              </a:rPr>
              <a:t>best</a:t>
            </a:r>
            <a:r>
              <a:rPr sz="2600" b="0" spc="-40" dirty="0">
                <a:latin typeface="Segoe UI Light"/>
                <a:cs typeface="Segoe UI Light"/>
              </a:rPr>
              <a:t> </a:t>
            </a:r>
            <a:r>
              <a:rPr sz="2600" b="0" dirty="0">
                <a:latin typeface="Segoe UI Light"/>
                <a:cs typeface="Segoe UI Light"/>
              </a:rPr>
              <a:t>reflect</a:t>
            </a:r>
            <a:r>
              <a:rPr sz="2600" b="0" spc="-40" dirty="0">
                <a:latin typeface="Segoe UI Light"/>
                <a:cs typeface="Segoe UI Light"/>
              </a:rPr>
              <a:t> </a:t>
            </a:r>
            <a:r>
              <a:rPr sz="2600" b="0" dirty="0">
                <a:latin typeface="Segoe UI Light"/>
                <a:cs typeface="Segoe UI Light"/>
              </a:rPr>
              <a:t>the</a:t>
            </a:r>
            <a:r>
              <a:rPr sz="2600" b="0" spc="-15" dirty="0">
                <a:latin typeface="Segoe UI Light"/>
                <a:cs typeface="Segoe UI Light"/>
              </a:rPr>
              <a:t> </a:t>
            </a:r>
            <a:r>
              <a:rPr sz="2600" b="0" dirty="0">
                <a:latin typeface="Segoe UI Light"/>
                <a:cs typeface="Segoe UI Light"/>
              </a:rPr>
              <a:t>rich</a:t>
            </a:r>
            <a:r>
              <a:rPr sz="2600" b="0" spc="-35" dirty="0">
                <a:latin typeface="Segoe UI Light"/>
                <a:cs typeface="Segoe UI Light"/>
              </a:rPr>
              <a:t> </a:t>
            </a:r>
            <a:r>
              <a:rPr sz="2600" b="0" dirty="0">
                <a:latin typeface="Segoe UI Light"/>
                <a:cs typeface="Segoe UI Light"/>
              </a:rPr>
              <a:t>fabric</a:t>
            </a:r>
            <a:r>
              <a:rPr sz="2600" b="0" spc="-50" dirty="0">
                <a:latin typeface="Segoe UI Light"/>
                <a:cs typeface="Segoe UI Light"/>
              </a:rPr>
              <a:t> </a:t>
            </a:r>
            <a:r>
              <a:rPr sz="2600" b="0" dirty="0">
                <a:latin typeface="Segoe UI Light"/>
                <a:cs typeface="Segoe UI Light"/>
              </a:rPr>
              <a:t>of</a:t>
            </a:r>
            <a:r>
              <a:rPr sz="2600" b="0" spc="-20" dirty="0">
                <a:latin typeface="Segoe UI Light"/>
                <a:cs typeface="Segoe UI Light"/>
              </a:rPr>
              <a:t> </a:t>
            </a:r>
            <a:r>
              <a:rPr sz="2600" b="0" dirty="0">
                <a:latin typeface="Segoe UI Light"/>
                <a:cs typeface="Segoe UI Light"/>
              </a:rPr>
              <a:t>21st</a:t>
            </a:r>
            <a:r>
              <a:rPr sz="2600" b="0" spc="-15" dirty="0">
                <a:latin typeface="Segoe UI Light"/>
                <a:cs typeface="Segoe UI Light"/>
              </a:rPr>
              <a:t> </a:t>
            </a:r>
            <a:r>
              <a:rPr sz="2600" b="0" spc="-10" dirty="0">
                <a:latin typeface="Segoe UI Light"/>
                <a:cs typeface="Segoe UI Light"/>
              </a:rPr>
              <a:t>century </a:t>
            </a:r>
            <a:r>
              <a:rPr sz="2600" b="0" dirty="0">
                <a:latin typeface="Segoe UI Light"/>
                <a:cs typeface="Segoe UI Light"/>
              </a:rPr>
              <a:t>children,</a:t>
            </a:r>
            <a:r>
              <a:rPr sz="2600" b="0" spc="-55" dirty="0">
                <a:latin typeface="Segoe UI Light"/>
                <a:cs typeface="Segoe UI Light"/>
              </a:rPr>
              <a:t> </a:t>
            </a:r>
            <a:r>
              <a:rPr sz="2600" b="0" dirty="0">
                <a:latin typeface="Segoe UI Light"/>
                <a:cs typeface="Segoe UI Light"/>
              </a:rPr>
              <a:t>families,</a:t>
            </a:r>
            <a:r>
              <a:rPr sz="2600" b="0" spc="-30" dirty="0">
                <a:latin typeface="Segoe UI Light"/>
                <a:cs typeface="Segoe UI Light"/>
              </a:rPr>
              <a:t> </a:t>
            </a:r>
            <a:r>
              <a:rPr sz="2600" b="0" dirty="0">
                <a:latin typeface="Segoe UI Light"/>
                <a:cs typeface="Segoe UI Light"/>
              </a:rPr>
              <a:t>educators</a:t>
            </a:r>
            <a:r>
              <a:rPr sz="2600" b="0" spc="-30" dirty="0">
                <a:latin typeface="Segoe UI Light"/>
                <a:cs typeface="Segoe UI Light"/>
              </a:rPr>
              <a:t> </a:t>
            </a:r>
            <a:r>
              <a:rPr sz="2600" b="0" dirty="0">
                <a:latin typeface="Segoe UI Light"/>
                <a:cs typeface="Segoe UI Light"/>
              </a:rPr>
              <a:t>and</a:t>
            </a:r>
            <a:r>
              <a:rPr sz="2600" b="0" spc="-25" dirty="0">
                <a:latin typeface="Segoe UI Light"/>
                <a:cs typeface="Segoe UI Light"/>
              </a:rPr>
              <a:t> </a:t>
            </a:r>
            <a:r>
              <a:rPr sz="2600" b="0" spc="-10" dirty="0">
                <a:latin typeface="Segoe UI Light"/>
                <a:cs typeface="Segoe UI Light"/>
              </a:rPr>
              <a:t>community </a:t>
            </a:r>
            <a:r>
              <a:rPr sz="2600" b="0" dirty="0">
                <a:latin typeface="Segoe UI Light"/>
                <a:cs typeface="Segoe UI Light"/>
              </a:rPr>
              <a:t>members—and</a:t>
            </a:r>
            <a:r>
              <a:rPr sz="2600" b="0" spc="-80" dirty="0">
                <a:latin typeface="Segoe UI Light"/>
                <a:cs typeface="Segoe UI Light"/>
              </a:rPr>
              <a:t> </a:t>
            </a:r>
            <a:r>
              <a:rPr sz="2600" b="0" dirty="0">
                <a:latin typeface="Segoe UI Light"/>
                <a:cs typeface="Segoe UI Light"/>
              </a:rPr>
              <a:t>create</a:t>
            </a:r>
            <a:r>
              <a:rPr sz="2600" b="0" spc="-50" dirty="0">
                <a:latin typeface="Segoe UI Light"/>
                <a:cs typeface="Segoe UI Light"/>
              </a:rPr>
              <a:t> </a:t>
            </a:r>
            <a:r>
              <a:rPr sz="2600" b="0" dirty="0">
                <a:latin typeface="Segoe UI Light"/>
                <a:cs typeface="Segoe UI Light"/>
              </a:rPr>
              <a:t>the</a:t>
            </a:r>
            <a:r>
              <a:rPr sz="2600" b="0" spc="-40" dirty="0">
                <a:latin typeface="Segoe UI Light"/>
                <a:cs typeface="Segoe UI Light"/>
              </a:rPr>
              <a:t> </a:t>
            </a:r>
            <a:r>
              <a:rPr sz="2600" b="0" dirty="0">
                <a:latin typeface="Segoe UI Light"/>
                <a:cs typeface="Segoe UI Light"/>
              </a:rPr>
              <a:t>strongest</a:t>
            </a:r>
            <a:r>
              <a:rPr sz="2600" b="0" spc="-45" dirty="0">
                <a:latin typeface="Segoe UI Light"/>
                <a:cs typeface="Segoe UI Light"/>
              </a:rPr>
              <a:t> </a:t>
            </a:r>
            <a:r>
              <a:rPr sz="2600" b="0" dirty="0">
                <a:latin typeface="Segoe UI Light"/>
                <a:cs typeface="Segoe UI Light"/>
              </a:rPr>
              <a:t>future</a:t>
            </a:r>
            <a:r>
              <a:rPr sz="2600" b="0" spc="-55" dirty="0">
                <a:latin typeface="Segoe UI Light"/>
                <a:cs typeface="Segoe UI Light"/>
              </a:rPr>
              <a:t> </a:t>
            </a:r>
            <a:r>
              <a:rPr sz="2600" b="0" spc="-25" dirty="0">
                <a:latin typeface="Segoe UI Light"/>
                <a:cs typeface="Segoe UI Light"/>
              </a:rPr>
              <a:t>and </a:t>
            </a:r>
            <a:r>
              <a:rPr sz="2600" b="0" dirty="0">
                <a:latin typeface="Segoe UI Light"/>
                <a:cs typeface="Segoe UI Light"/>
              </a:rPr>
              <a:t>direction</a:t>
            </a:r>
            <a:r>
              <a:rPr sz="2600" b="0" spc="-50" dirty="0">
                <a:latin typeface="Segoe UI Light"/>
                <a:cs typeface="Segoe UI Light"/>
              </a:rPr>
              <a:t> </a:t>
            </a:r>
            <a:r>
              <a:rPr sz="2600" b="0" dirty="0">
                <a:latin typeface="Segoe UI Light"/>
                <a:cs typeface="Segoe UI Light"/>
              </a:rPr>
              <a:t>for</a:t>
            </a:r>
            <a:r>
              <a:rPr sz="2600" b="0" spc="-35" dirty="0">
                <a:latin typeface="Segoe UI Light"/>
                <a:cs typeface="Segoe UI Light"/>
              </a:rPr>
              <a:t> </a:t>
            </a:r>
            <a:r>
              <a:rPr sz="2600" b="0" spc="-20" dirty="0">
                <a:latin typeface="Segoe UI Light"/>
                <a:cs typeface="Segoe UI Light"/>
              </a:rPr>
              <a:t>PTA.</a:t>
            </a:r>
            <a:endParaRPr sz="2600">
              <a:latin typeface="Segoe UI Light"/>
              <a:cs typeface="Segoe UI Light"/>
            </a:endParaRPr>
          </a:p>
        </p:txBody>
      </p:sp>
      <p:grpSp>
        <p:nvGrpSpPr>
          <p:cNvPr id="5" name="object 5"/>
          <p:cNvGrpSpPr/>
          <p:nvPr/>
        </p:nvGrpSpPr>
        <p:grpSpPr>
          <a:xfrm>
            <a:off x="519430" y="3338614"/>
            <a:ext cx="3902710" cy="2325370"/>
            <a:chOff x="519430" y="3338614"/>
            <a:chExt cx="3902710" cy="2325370"/>
          </a:xfrm>
        </p:grpSpPr>
        <p:sp>
          <p:nvSpPr>
            <p:cNvPr id="6" name="object 6"/>
            <p:cNvSpPr/>
            <p:nvPr/>
          </p:nvSpPr>
          <p:spPr>
            <a:xfrm>
              <a:off x="525780" y="3344964"/>
              <a:ext cx="3890010" cy="2312670"/>
            </a:xfrm>
            <a:custGeom>
              <a:avLst/>
              <a:gdLst/>
              <a:ahLst/>
              <a:cxnLst/>
              <a:rect l="l" t="t" r="r" b="b"/>
              <a:pathLst>
                <a:path w="3890010" h="2312670">
                  <a:moveTo>
                    <a:pt x="3889540" y="0"/>
                  </a:moveTo>
                  <a:lnTo>
                    <a:pt x="2007362" y="861275"/>
                  </a:lnTo>
                  <a:lnTo>
                    <a:pt x="0" y="861275"/>
                  </a:lnTo>
                  <a:lnTo>
                    <a:pt x="0" y="2312123"/>
                  </a:lnTo>
                  <a:lnTo>
                    <a:pt x="3441191" y="2312123"/>
                  </a:lnTo>
                  <a:lnTo>
                    <a:pt x="3441191" y="861275"/>
                  </a:lnTo>
                  <a:lnTo>
                    <a:pt x="2867660" y="861275"/>
                  </a:lnTo>
                  <a:lnTo>
                    <a:pt x="3889540" y="0"/>
                  </a:lnTo>
                  <a:close/>
                </a:path>
              </a:pathLst>
            </a:custGeom>
            <a:solidFill>
              <a:srgbClr val="00778B"/>
            </a:solidFill>
          </p:spPr>
          <p:txBody>
            <a:bodyPr wrap="square" lIns="0" tIns="0" rIns="0" bIns="0" rtlCol="0"/>
            <a:lstStyle/>
            <a:p>
              <a:endParaRPr/>
            </a:p>
          </p:txBody>
        </p:sp>
        <p:sp>
          <p:nvSpPr>
            <p:cNvPr id="7" name="object 7"/>
            <p:cNvSpPr/>
            <p:nvPr/>
          </p:nvSpPr>
          <p:spPr>
            <a:xfrm>
              <a:off x="525780" y="3344964"/>
              <a:ext cx="3890010" cy="2312670"/>
            </a:xfrm>
            <a:custGeom>
              <a:avLst/>
              <a:gdLst/>
              <a:ahLst/>
              <a:cxnLst/>
              <a:rect l="l" t="t" r="r" b="b"/>
              <a:pathLst>
                <a:path w="3890010" h="2312670">
                  <a:moveTo>
                    <a:pt x="0" y="861275"/>
                  </a:moveTo>
                  <a:lnTo>
                    <a:pt x="2007362" y="861275"/>
                  </a:lnTo>
                  <a:lnTo>
                    <a:pt x="3889540" y="0"/>
                  </a:lnTo>
                  <a:lnTo>
                    <a:pt x="2867660" y="861275"/>
                  </a:lnTo>
                  <a:lnTo>
                    <a:pt x="3441191" y="861275"/>
                  </a:lnTo>
                  <a:lnTo>
                    <a:pt x="3441191" y="1103083"/>
                  </a:lnTo>
                  <a:lnTo>
                    <a:pt x="3441191" y="1465795"/>
                  </a:lnTo>
                  <a:lnTo>
                    <a:pt x="3441191" y="2312123"/>
                  </a:lnTo>
                  <a:lnTo>
                    <a:pt x="2867660" y="2312123"/>
                  </a:lnTo>
                  <a:lnTo>
                    <a:pt x="2007362" y="2312123"/>
                  </a:lnTo>
                  <a:lnTo>
                    <a:pt x="0" y="2312123"/>
                  </a:lnTo>
                  <a:lnTo>
                    <a:pt x="0" y="1465795"/>
                  </a:lnTo>
                  <a:lnTo>
                    <a:pt x="0" y="1103083"/>
                  </a:lnTo>
                  <a:lnTo>
                    <a:pt x="0" y="861275"/>
                  </a:lnTo>
                  <a:close/>
                </a:path>
              </a:pathLst>
            </a:custGeom>
            <a:ln w="12700">
              <a:solidFill>
                <a:srgbClr val="00778B"/>
              </a:solidFill>
            </a:ln>
          </p:spPr>
          <p:txBody>
            <a:bodyPr wrap="square" lIns="0" tIns="0" rIns="0" bIns="0" rtlCol="0"/>
            <a:lstStyle/>
            <a:p>
              <a:endParaRPr/>
            </a:p>
          </p:txBody>
        </p:sp>
      </p:grpSp>
      <p:sp>
        <p:nvSpPr>
          <p:cNvPr id="9" name="object 9"/>
          <p:cNvSpPr txBox="1"/>
          <p:nvPr/>
        </p:nvSpPr>
        <p:spPr>
          <a:xfrm>
            <a:off x="609600" y="4495800"/>
            <a:ext cx="3224895" cy="751488"/>
          </a:xfrm>
          <a:prstGeom prst="rect">
            <a:avLst/>
          </a:prstGeom>
        </p:spPr>
        <p:txBody>
          <a:bodyPr vert="horz" wrap="square" lIns="0" tIns="12700" rIns="0" bIns="0" rtlCol="0">
            <a:spAutoFit/>
          </a:bodyPr>
          <a:lstStyle/>
          <a:p>
            <a:pPr marL="532130" marR="5080" indent="-520065">
              <a:lnSpc>
                <a:spcPct val="100000"/>
              </a:lnSpc>
              <a:spcBef>
                <a:spcPts val="100"/>
              </a:spcBef>
            </a:pPr>
            <a:r>
              <a:rPr sz="2400" dirty="0">
                <a:solidFill>
                  <a:srgbClr val="FFFFFF"/>
                </a:solidFill>
                <a:latin typeface="Calibri"/>
                <a:cs typeface="Calibri"/>
              </a:rPr>
              <a:t>What</a:t>
            </a:r>
            <a:r>
              <a:rPr sz="2400" spc="-35" dirty="0">
                <a:solidFill>
                  <a:srgbClr val="FFFFFF"/>
                </a:solidFill>
                <a:latin typeface="Calibri"/>
                <a:cs typeface="Calibri"/>
              </a:rPr>
              <a:t> </a:t>
            </a:r>
            <a:r>
              <a:rPr sz="2400" dirty="0">
                <a:solidFill>
                  <a:srgbClr val="FFFFFF"/>
                </a:solidFill>
                <a:latin typeface="Calibri"/>
                <a:cs typeface="Calibri"/>
              </a:rPr>
              <a:t>is</a:t>
            </a:r>
            <a:r>
              <a:rPr sz="2400" spc="-45" dirty="0">
                <a:solidFill>
                  <a:srgbClr val="FFFFFF"/>
                </a:solidFill>
                <a:latin typeface="Calibri"/>
                <a:cs typeface="Calibri"/>
              </a:rPr>
              <a:t> </a:t>
            </a:r>
            <a:r>
              <a:rPr sz="2400" dirty="0">
                <a:solidFill>
                  <a:srgbClr val="FFFFFF"/>
                </a:solidFill>
                <a:latin typeface="Calibri"/>
                <a:cs typeface="Calibri"/>
              </a:rPr>
              <a:t>one</a:t>
            </a:r>
            <a:r>
              <a:rPr sz="2400" spc="-15" dirty="0">
                <a:solidFill>
                  <a:srgbClr val="FFFFFF"/>
                </a:solidFill>
                <a:latin typeface="Calibri"/>
                <a:cs typeface="Calibri"/>
              </a:rPr>
              <a:t> </a:t>
            </a:r>
            <a:r>
              <a:rPr sz="2400" dirty="0">
                <a:solidFill>
                  <a:srgbClr val="FFFFFF"/>
                </a:solidFill>
                <a:latin typeface="Calibri"/>
                <a:cs typeface="Calibri"/>
              </a:rPr>
              <a:t>way</a:t>
            </a:r>
            <a:r>
              <a:rPr sz="2400" spc="-35" dirty="0">
                <a:solidFill>
                  <a:srgbClr val="FFFFFF"/>
                </a:solidFill>
                <a:latin typeface="Calibri"/>
                <a:cs typeface="Calibri"/>
              </a:rPr>
              <a:t> </a:t>
            </a:r>
            <a:r>
              <a:rPr sz="2400" spc="-10" dirty="0">
                <a:solidFill>
                  <a:srgbClr val="FFFFFF"/>
                </a:solidFill>
                <a:latin typeface="Calibri"/>
                <a:cs typeface="Calibri"/>
              </a:rPr>
              <a:t>diversity </a:t>
            </a:r>
            <a:r>
              <a:rPr sz="2400" dirty="0">
                <a:solidFill>
                  <a:srgbClr val="FFFFFF"/>
                </a:solidFill>
                <a:latin typeface="Calibri"/>
                <a:cs typeface="Calibri"/>
              </a:rPr>
              <a:t>shows</a:t>
            </a:r>
            <a:r>
              <a:rPr sz="2400" spc="-20" dirty="0">
                <a:solidFill>
                  <a:srgbClr val="FFFFFF"/>
                </a:solidFill>
                <a:latin typeface="Calibri"/>
                <a:cs typeface="Calibri"/>
              </a:rPr>
              <a:t> </a:t>
            </a:r>
            <a:r>
              <a:rPr sz="2400" dirty="0">
                <a:solidFill>
                  <a:srgbClr val="FFFFFF"/>
                </a:solidFill>
                <a:latin typeface="Calibri"/>
                <a:cs typeface="Calibri"/>
              </a:rPr>
              <a:t>up</a:t>
            </a:r>
            <a:r>
              <a:rPr sz="2400" spc="-25" dirty="0">
                <a:solidFill>
                  <a:srgbClr val="FFFFFF"/>
                </a:solidFill>
                <a:latin typeface="Calibri"/>
                <a:cs typeface="Calibri"/>
              </a:rPr>
              <a:t> </a:t>
            </a:r>
            <a:r>
              <a:rPr sz="2400" dirty="0">
                <a:solidFill>
                  <a:srgbClr val="FFFFFF"/>
                </a:solidFill>
                <a:latin typeface="Calibri"/>
                <a:cs typeface="Calibri"/>
              </a:rPr>
              <a:t>in</a:t>
            </a:r>
            <a:r>
              <a:rPr sz="2400" spc="-20" dirty="0">
                <a:solidFill>
                  <a:srgbClr val="FFFFFF"/>
                </a:solidFill>
                <a:latin typeface="Calibri"/>
                <a:cs typeface="Calibri"/>
              </a:rPr>
              <a:t> PTA?</a:t>
            </a:r>
            <a:endParaRPr sz="24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335405"/>
          </a:xfrm>
          <a:custGeom>
            <a:avLst/>
            <a:gdLst/>
            <a:ahLst/>
            <a:cxnLst/>
            <a:rect l="l" t="t" r="r" b="b"/>
            <a:pathLst>
              <a:path w="12192000" h="1335405">
                <a:moveTo>
                  <a:pt x="12192000" y="0"/>
                </a:moveTo>
                <a:lnTo>
                  <a:pt x="0" y="0"/>
                </a:lnTo>
                <a:lnTo>
                  <a:pt x="0" y="1335024"/>
                </a:lnTo>
                <a:lnTo>
                  <a:pt x="12192000" y="1335024"/>
                </a:lnTo>
                <a:lnTo>
                  <a:pt x="12192000" y="0"/>
                </a:lnTo>
                <a:close/>
              </a:path>
            </a:pathLst>
          </a:custGeom>
          <a:solidFill>
            <a:srgbClr val="70AD47"/>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95885" rIns="0" bIns="0" rtlCol="0">
            <a:spAutoFit/>
          </a:bodyPr>
          <a:lstStyle/>
          <a:p>
            <a:pPr marL="3390900" marR="5080" indent="-3378835">
              <a:lnSpc>
                <a:spcPts val="5180"/>
              </a:lnSpc>
              <a:spcBef>
                <a:spcPts val="755"/>
              </a:spcBef>
            </a:pPr>
            <a:r>
              <a:rPr sz="4800" dirty="0">
                <a:solidFill>
                  <a:srgbClr val="FFFFFF"/>
                </a:solidFill>
              </a:rPr>
              <a:t>WE</a:t>
            </a:r>
            <a:r>
              <a:rPr sz="4800" spc="-204" dirty="0">
                <a:solidFill>
                  <a:srgbClr val="FFFFFF"/>
                </a:solidFill>
              </a:rPr>
              <a:t> </a:t>
            </a:r>
            <a:r>
              <a:rPr sz="4800" spc="-10" dirty="0">
                <a:solidFill>
                  <a:srgbClr val="FFFFFF"/>
                </a:solidFill>
              </a:rPr>
              <a:t>BELIEVE</a:t>
            </a:r>
            <a:r>
              <a:rPr sz="4800" spc="-204" dirty="0">
                <a:solidFill>
                  <a:srgbClr val="FFFFFF"/>
                </a:solidFill>
              </a:rPr>
              <a:t> </a:t>
            </a:r>
            <a:r>
              <a:rPr sz="4800" spc="-70" dirty="0">
                <a:solidFill>
                  <a:srgbClr val="FFFFFF"/>
                </a:solidFill>
              </a:rPr>
              <a:t>COLLABORATION</a:t>
            </a:r>
            <a:r>
              <a:rPr sz="4800" spc="-200" dirty="0">
                <a:solidFill>
                  <a:srgbClr val="FFFFFF"/>
                </a:solidFill>
              </a:rPr>
              <a:t> </a:t>
            </a:r>
            <a:r>
              <a:rPr sz="4800" spc="-10" dirty="0">
                <a:solidFill>
                  <a:srgbClr val="FFFFFF"/>
                </a:solidFill>
              </a:rPr>
              <a:t>MUST</a:t>
            </a:r>
            <a:r>
              <a:rPr sz="4800" spc="-200" dirty="0">
                <a:solidFill>
                  <a:srgbClr val="FFFFFF"/>
                </a:solidFill>
              </a:rPr>
              <a:t> </a:t>
            </a:r>
            <a:r>
              <a:rPr sz="4800" spc="-25" dirty="0">
                <a:solidFill>
                  <a:srgbClr val="FFFFFF"/>
                </a:solidFill>
              </a:rPr>
              <a:t>BE </a:t>
            </a:r>
            <a:r>
              <a:rPr sz="4800" spc="-10" dirty="0">
                <a:solidFill>
                  <a:srgbClr val="FFFFFF"/>
                </a:solidFill>
              </a:rPr>
              <a:t>INCLUSIVE.</a:t>
            </a:r>
            <a:endParaRPr sz="4800"/>
          </a:p>
        </p:txBody>
      </p:sp>
      <p:sp>
        <p:nvSpPr>
          <p:cNvPr id="4" name="object 4"/>
          <p:cNvSpPr txBox="1"/>
          <p:nvPr/>
        </p:nvSpPr>
        <p:spPr>
          <a:xfrm>
            <a:off x="710087" y="1517196"/>
            <a:ext cx="6802120" cy="3988435"/>
          </a:xfrm>
          <a:prstGeom prst="rect">
            <a:avLst/>
          </a:prstGeom>
        </p:spPr>
        <p:txBody>
          <a:bodyPr vert="horz" wrap="square" lIns="0" tIns="13335" rIns="0" bIns="0" rtlCol="0">
            <a:spAutoFit/>
          </a:bodyPr>
          <a:lstStyle/>
          <a:p>
            <a:pPr marL="12700" marR="5080">
              <a:lnSpc>
                <a:spcPct val="100000"/>
              </a:lnSpc>
              <a:spcBef>
                <a:spcPts val="105"/>
              </a:spcBef>
            </a:pPr>
            <a:r>
              <a:rPr sz="2600" b="0" dirty="0">
                <a:latin typeface="Segoe UI Light"/>
                <a:cs typeface="Segoe UI Light"/>
              </a:rPr>
              <a:t>We</a:t>
            </a:r>
            <a:r>
              <a:rPr sz="2600" b="0" spc="-30" dirty="0">
                <a:latin typeface="Segoe UI Light"/>
                <a:cs typeface="Segoe UI Light"/>
              </a:rPr>
              <a:t> </a:t>
            </a:r>
            <a:r>
              <a:rPr sz="2600" b="0" dirty="0">
                <a:latin typeface="Segoe UI Light"/>
                <a:cs typeface="Segoe UI Light"/>
              </a:rPr>
              <a:t>can</a:t>
            </a:r>
            <a:r>
              <a:rPr sz="2600" b="0" spc="-30" dirty="0">
                <a:latin typeface="Segoe UI Light"/>
                <a:cs typeface="Segoe UI Light"/>
              </a:rPr>
              <a:t> </a:t>
            </a:r>
            <a:r>
              <a:rPr sz="2600" b="0" dirty="0">
                <a:latin typeface="Segoe UI Light"/>
                <a:cs typeface="Segoe UI Light"/>
              </a:rPr>
              <a:t>only</a:t>
            </a:r>
            <a:r>
              <a:rPr sz="2600" b="0" spc="-35" dirty="0">
                <a:latin typeface="Segoe UI Light"/>
                <a:cs typeface="Segoe UI Light"/>
              </a:rPr>
              <a:t> </a:t>
            </a:r>
            <a:r>
              <a:rPr sz="2600" b="0" dirty="0">
                <a:latin typeface="Segoe UI Light"/>
                <a:cs typeface="Segoe UI Light"/>
              </a:rPr>
              <a:t>achieve</a:t>
            </a:r>
            <a:r>
              <a:rPr sz="2600" b="0" spc="-30" dirty="0">
                <a:latin typeface="Segoe UI Light"/>
                <a:cs typeface="Segoe UI Light"/>
              </a:rPr>
              <a:t> </a:t>
            </a:r>
            <a:r>
              <a:rPr sz="2600" b="0" dirty="0">
                <a:latin typeface="Segoe UI Light"/>
                <a:cs typeface="Segoe UI Light"/>
              </a:rPr>
              <a:t>our</a:t>
            </a:r>
            <a:r>
              <a:rPr sz="2600" b="0" spc="-20" dirty="0">
                <a:latin typeface="Segoe UI Light"/>
                <a:cs typeface="Segoe UI Light"/>
              </a:rPr>
              <a:t> </a:t>
            </a:r>
            <a:r>
              <a:rPr sz="2600" b="0" dirty="0">
                <a:latin typeface="Segoe UI Light"/>
                <a:cs typeface="Segoe UI Light"/>
              </a:rPr>
              <a:t>mission</a:t>
            </a:r>
            <a:r>
              <a:rPr sz="2600" b="0" spc="-30" dirty="0">
                <a:latin typeface="Segoe UI Light"/>
                <a:cs typeface="Segoe UI Light"/>
              </a:rPr>
              <a:t> </a:t>
            </a:r>
            <a:r>
              <a:rPr sz="2600" b="0" dirty="0">
                <a:latin typeface="Segoe UI Light"/>
                <a:cs typeface="Segoe UI Light"/>
              </a:rPr>
              <a:t>and</a:t>
            </a:r>
            <a:r>
              <a:rPr sz="2600" b="0" spc="-30" dirty="0">
                <a:latin typeface="Segoe UI Light"/>
                <a:cs typeface="Segoe UI Light"/>
              </a:rPr>
              <a:t> </a:t>
            </a:r>
            <a:r>
              <a:rPr sz="2600" b="0" dirty="0">
                <a:latin typeface="Segoe UI Light"/>
                <a:cs typeface="Segoe UI Light"/>
              </a:rPr>
              <a:t>vision</a:t>
            </a:r>
            <a:r>
              <a:rPr sz="2600" b="0" spc="-25" dirty="0">
                <a:latin typeface="Segoe UI Light"/>
                <a:cs typeface="Segoe UI Light"/>
              </a:rPr>
              <a:t> in</a:t>
            </a:r>
            <a:r>
              <a:rPr sz="2600" b="0" spc="650" dirty="0">
                <a:latin typeface="Segoe UI Light"/>
                <a:cs typeface="Segoe UI Light"/>
              </a:rPr>
              <a:t> </a:t>
            </a:r>
            <a:r>
              <a:rPr sz="2600" b="0" dirty="0">
                <a:latin typeface="Segoe UI Light"/>
                <a:cs typeface="Segoe UI Light"/>
              </a:rPr>
              <a:t>full</a:t>
            </a:r>
            <a:r>
              <a:rPr sz="2600" b="0" spc="-10" dirty="0">
                <a:latin typeface="Segoe UI Light"/>
                <a:cs typeface="Segoe UI Light"/>
              </a:rPr>
              <a:t> </a:t>
            </a:r>
            <a:r>
              <a:rPr sz="2600" b="0" dirty="0">
                <a:latin typeface="Segoe UI Light"/>
                <a:cs typeface="Segoe UI Light"/>
              </a:rPr>
              <a:t>collaboration and</a:t>
            </a:r>
            <a:r>
              <a:rPr sz="2600" b="0" spc="5" dirty="0">
                <a:latin typeface="Segoe UI Light"/>
                <a:cs typeface="Segoe UI Light"/>
              </a:rPr>
              <a:t> </a:t>
            </a:r>
            <a:r>
              <a:rPr sz="2600" b="0" dirty="0">
                <a:latin typeface="Segoe UI Light"/>
                <a:cs typeface="Segoe UI Light"/>
              </a:rPr>
              <a:t>partnership</a:t>
            </a:r>
            <a:r>
              <a:rPr sz="2600" b="0" spc="-20" dirty="0">
                <a:latin typeface="Segoe UI Light"/>
                <a:cs typeface="Segoe UI Light"/>
              </a:rPr>
              <a:t> </a:t>
            </a:r>
            <a:r>
              <a:rPr sz="2600" b="0" dirty="0">
                <a:latin typeface="Segoe UI Light"/>
                <a:cs typeface="Segoe UI Light"/>
              </a:rPr>
              <a:t>with</a:t>
            </a:r>
            <a:r>
              <a:rPr sz="2600" b="0" spc="10" dirty="0">
                <a:latin typeface="Segoe UI Light"/>
                <a:cs typeface="Segoe UI Light"/>
              </a:rPr>
              <a:t> </a:t>
            </a:r>
            <a:r>
              <a:rPr sz="2600" b="0" spc="-25" dirty="0">
                <a:latin typeface="Segoe UI Light"/>
                <a:cs typeface="Segoe UI Light"/>
              </a:rPr>
              <a:t>the </a:t>
            </a:r>
            <a:r>
              <a:rPr sz="2600" b="0" dirty="0">
                <a:latin typeface="Segoe UI Light"/>
                <a:cs typeface="Segoe UI Light"/>
              </a:rPr>
              <a:t>broadest</a:t>
            </a:r>
            <a:r>
              <a:rPr sz="2600" b="0" spc="-55" dirty="0">
                <a:latin typeface="Segoe UI Light"/>
                <a:cs typeface="Segoe UI Light"/>
              </a:rPr>
              <a:t> </a:t>
            </a:r>
            <a:r>
              <a:rPr sz="2600" b="0" dirty="0">
                <a:latin typeface="Segoe UI Light"/>
                <a:cs typeface="Segoe UI Light"/>
              </a:rPr>
              <a:t>possible</a:t>
            </a:r>
            <a:r>
              <a:rPr sz="2600" b="0" spc="-40" dirty="0">
                <a:latin typeface="Segoe UI Light"/>
                <a:cs typeface="Segoe UI Light"/>
              </a:rPr>
              <a:t> </a:t>
            </a:r>
            <a:r>
              <a:rPr sz="2600" b="0" dirty="0">
                <a:latin typeface="Segoe UI Light"/>
                <a:cs typeface="Segoe UI Light"/>
              </a:rPr>
              <a:t>set</a:t>
            </a:r>
            <a:r>
              <a:rPr sz="2600" b="0" spc="-30" dirty="0">
                <a:latin typeface="Segoe UI Light"/>
                <a:cs typeface="Segoe UI Light"/>
              </a:rPr>
              <a:t> </a:t>
            </a:r>
            <a:r>
              <a:rPr sz="2600" b="0" dirty="0">
                <a:latin typeface="Segoe UI Light"/>
                <a:cs typeface="Segoe UI Light"/>
              </a:rPr>
              <a:t>of</a:t>
            </a:r>
            <a:r>
              <a:rPr sz="2600" b="0" spc="-20" dirty="0">
                <a:latin typeface="Segoe UI Light"/>
                <a:cs typeface="Segoe UI Light"/>
              </a:rPr>
              <a:t> </a:t>
            </a:r>
            <a:r>
              <a:rPr sz="2600" b="0" dirty="0">
                <a:latin typeface="Segoe UI Light"/>
                <a:cs typeface="Segoe UI Light"/>
              </a:rPr>
              <a:t>volunteers,</a:t>
            </a:r>
            <a:r>
              <a:rPr sz="2600" b="0" spc="-35" dirty="0">
                <a:latin typeface="Segoe UI Light"/>
                <a:cs typeface="Segoe UI Light"/>
              </a:rPr>
              <a:t> </a:t>
            </a:r>
            <a:r>
              <a:rPr sz="2600" b="0" spc="-10" dirty="0">
                <a:latin typeface="Segoe UI Light"/>
                <a:cs typeface="Segoe UI Light"/>
              </a:rPr>
              <a:t>staff, </a:t>
            </a:r>
            <a:r>
              <a:rPr sz="2600" b="0" dirty="0">
                <a:latin typeface="Segoe UI Light"/>
                <a:cs typeface="Segoe UI Light"/>
              </a:rPr>
              <a:t>educators,</a:t>
            </a:r>
            <a:r>
              <a:rPr sz="2600" b="0" spc="-60" dirty="0">
                <a:latin typeface="Segoe UI Light"/>
                <a:cs typeface="Segoe UI Light"/>
              </a:rPr>
              <a:t> </a:t>
            </a:r>
            <a:r>
              <a:rPr sz="2600" b="0" dirty="0">
                <a:latin typeface="Segoe UI Light"/>
                <a:cs typeface="Segoe UI Light"/>
              </a:rPr>
              <a:t>schools</a:t>
            </a:r>
            <a:r>
              <a:rPr sz="2600" b="0" spc="-35" dirty="0">
                <a:latin typeface="Segoe UI Light"/>
                <a:cs typeface="Segoe UI Light"/>
              </a:rPr>
              <a:t> </a:t>
            </a:r>
            <a:r>
              <a:rPr sz="2600" b="0" dirty="0">
                <a:latin typeface="Segoe UI Light"/>
                <a:cs typeface="Segoe UI Light"/>
              </a:rPr>
              <a:t>and</a:t>
            </a:r>
            <a:r>
              <a:rPr sz="2600" b="0" spc="-45" dirty="0">
                <a:latin typeface="Segoe UI Light"/>
                <a:cs typeface="Segoe UI Light"/>
              </a:rPr>
              <a:t> </a:t>
            </a:r>
            <a:r>
              <a:rPr sz="2600" b="0" dirty="0">
                <a:latin typeface="Segoe UI Light"/>
                <a:cs typeface="Segoe UI Light"/>
              </a:rPr>
              <a:t>communities.</a:t>
            </a:r>
            <a:r>
              <a:rPr sz="2600" b="0" spc="-35" dirty="0">
                <a:latin typeface="Segoe UI Light"/>
                <a:cs typeface="Segoe UI Light"/>
              </a:rPr>
              <a:t> </a:t>
            </a:r>
            <a:r>
              <a:rPr sz="2600" b="0" dirty="0">
                <a:latin typeface="Segoe UI Light"/>
                <a:cs typeface="Segoe UI Light"/>
              </a:rPr>
              <a:t>We</a:t>
            </a:r>
            <a:r>
              <a:rPr sz="2600" b="0" spc="-40" dirty="0">
                <a:latin typeface="Segoe UI Light"/>
                <a:cs typeface="Segoe UI Light"/>
              </a:rPr>
              <a:t> </a:t>
            </a:r>
            <a:r>
              <a:rPr sz="2600" b="0" spc="-10" dirty="0">
                <a:latin typeface="Segoe UI Light"/>
                <a:cs typeface="Segoe UI Light"/>
              </a:rPr>
              <a:t>foster </a:t>
            </a:r>
            <a:r>
              <a:rPr sz="2600" b="0" dirty="0">
                <a:latin typeface="Segoe UI Light"/>
                <a:cs typeface="Segoe UI Light"/>
              </a:rPr>
              <a:t>an</a:t>
            </a:r>
            <a:r>
              <a:rPr sz="2600" b="0" spc="-5" dirty="0">
                <a:latin typeface="Segoe UI Light"/>
                <a:cs typeface="Segoe UI Light"/>
              </a:rPr>
              <a:t> </a:t>
            </a:r>
            <a:r>
              <a:rPr sz="2600" b="0" dirty="0">
                <a:latin typeface="Segoe UI Light"/>
                <a:cs typeface="Segoe UI Light"/>
              </a:rPr>
              <a:t>association</a:t>
            </a:r>
            <a:r>
              <a:rPr sz="2600" b="0" spc="20" dirty="0">
                <a:latin typeface="Segoe UI Light"/>
                <a:cs typeface="Segoe UI Light"/>
              </a:rPr>
              <a:t> </a:t>
            </a:r>
            <a:r>
              <a:rPr sz="2600" b="0" dirty="0">
                <a:latin typeface="Segoe UI Light"/>
                <a:cs typeface="Segoe UI Light"/>
              </a:rPr>
              <a:t>where everyone</a:t>
            </a:r>
            <a:r>
              <a:rPr sz="2600" b="0" spc="-20" dirty="0">
                <a:latin typeface="Segoe UI Light"/>
                <a:cs typeface="Segoe UI Light"/>
              </a:rPr>
              <a:t> </a:t>
            </a:r>
            <a:r>
              <a:rPr sz="2600" b="0" dirty="0">
                <a:latin typeface="Segoe UI Light"/>
                <a:cs typeface="Segoe UI Light"/>
              </a:rPr>
              <a:t>feels</a:t>
            </a:r>
            <a:r>
              <a:rPr sz="2600" b="0" spc="-10" dirty="0">
                <a:latin typeface="Segoe UI Light"/>
                <a:cs typeface="Segoe UI Light"/>
              </a:rPr>
              <a:t> </a:t>
            </a:r>
            <a:r>
              <a:rPr sz="2600" b="0" dirty="0">
                <a:latin typeface="Segoe UI Light"/>
                <a:cs typeface="Segoe UI Light"/>
              </a:rPr>
              <a:t>they</a:t>
            </a:r>
            <a:r>
              <a:rPr sz="2600" b="0" spc="10" dirty="0">
                <a:latin typeface="Segoe UI Light"/>
                <a:cs typeface="Segoe UI Light"/>
              </a:rPr>
              <a:t> </a:t>
            </a:r>
            <a:r>
              <a:rPr sz="2600" b="0" spc="-10" dirty="0">
                <a:latin typeface="Segoe UI Light"/>
                <a:cs typeface="Segoe UI Light"/>
              </a:rPr>
              <a:t>belong, </a:t>
            </a:r>
            <a:r>
              <a:rPr sz="2600" b="0" dirty="0">
                <a:latin typeface="Segoe UI Light"/>
                <a:cs typeface="Segoe UI Light"/>
              </a:rPr>
              <a:t>are</a:t>
            </a:r>
            <a:r>
              <a:rPr sz="2600" b="0" spc="-25" dirty="0">
                <a:latin typeface="Segoe UI Light"/>
                <a:cs typeface="Segoe UI Light"/>
              </a:rPr>
              <a:t> </a:t>
            </a:r>
            <a:r>
              <a:rPr sz="2600" b="0" dirty="0">
                <a:latin typeface="Segoe UI Light"/>
                <a:cs typeface="Segoe UI Light"/>
              </a:rPr>
              <a:t>integral</a:t>
            </a:r>
            <a:r>
              <a:rPr sz="2600" b="0" spc="-35" dirty="0">
                <a:latin typeface="Segoe UI Light"/>
                <a:cs typeface="Segoe UI Light"/>
              </a:rPr>
              <a:t> </a:t>
            </a:r>
            <a:r>
              <a:rPr sz="2600" b="0" dirty="0">
                <a:latin typeface="Segoe UI Light"/>
                <a:cs typeface="Segoe UI Light"/>
              </a:rPr>
              <a:t>to</a:t>
            </a:r>
            <a:r>
              <a:rPr sz="2600" b="0" spc="-5" dirty="0">
                <a:latin typeface="Segoe UI Light"/>
                <a:cs typeface="Segoe UI Light"/>
              </a:rPr>
              <a:t> </a:t>
            </a:r>
            <a:r>
              <a:rPr sz="2600" b="0" dirty="0">
                <a:latin typeface="Segoe UI Light"/>
                <a:cs typeface="Segoe UI Light"/>
              </a:rPr>
              <a:t>achieving</a:t>
            </a:r>
            <a:r>
              <a:rPr sz="2600" b="0" spc="-45" dirty="0">
                <a:latin typeface="Segoe UI Light"/>
                <a:cs typeface="Segoe UI Light"/>
              </a:rPr>
              <a:t> </a:t>
            </a:r>
            <a:r>
              <a:rPr sz="2600" b="0" dirty="0">
                <a:latin typeface="Segoe UI Light"/>
                <a:cs typeface="Segoe UI Light"/>
              </a:rPr>
              <a:t>our</a:t>
            </a:r>
            <a:r>
              <a:rPr sz="2600" b="0" spc="-15" dirty="0">
                <a:latin typeface="Segoe UI Light"/>
                <a:cs typeface="Segoe UI Light"/>
              </a:rPr>
              <a:t> </a:t>
            </a:r>
            <a:r>
              <a:rPr sz="2600" b="0" dirty="0">
                <a:latin typeface="Segoe UI Light"/>
                <a:cs typeface="Segoe UI Light"/>
              </a:rPr>
              <a:t>vision</a:t>
            </a:r>
            <a:r>
              <a:rPr sz="2600" b="0" spc="-20" dirty="0">
                <a:latin typeface="Segoe UI Light"/>
                <a:cs typeface="Segoe UI Light"/>
              </a:rPr>
              <a:t> </a:t>
            </a:r>
            <a:r>
              <a:rPr sz="2600" b="0" dirty="0">
                <a:latin typeface="Segoe UI Light"/>
                <a:cs typeface="Segoe UI Light"/>
              </a:rPr>
              <a:t>and</a:t>
            </a:r>
            <a:r>
              <a:rPr sz="2600" b="0" spc="-30" dirty="0">
                <a:latin typeface="Segoe UI Light"/>
                <a:cs typeface="Segoe UI Light"/>
              </a:rPr>
              <a:t> </a:t>
            </a:r>
            <a:r>
              <a:rPr sz="2600" b="0" dirty="0">
                <a:latin typeface="Segoe UI Light"/>
                <a:cs typeface="Segoe UI Light"/>
              </a:rPr>
              <a:t>have</a:t>
            </a:r>
            <a:r>
              <a:rPr sz="2600" b="0" spc="-10" dirty="0">
                <a:latin typeface="Segoe UI Light"/>
                <a:cs typeface="Segoe UI Light"/>
              </a:rPr>
              <a:t> </a:t>
            </a:r>
            <a:r>
              <a:rPr sz="2600" b="0" spc="-25" dirty="0">
                <a:latin typeface="Segoe UI Light"/>
                <a:cs typeface="Segoe UI Light"/>
              </a:rPr>
              <a:t>the </a:t>
            </a:r>
            <a:r>
              <a:rPr sz="2600" b="0" dirty="0">
                <a:latin typeface="Segoe UI Light"/>
                <a:cs typeface="Segoe UI Light"/>
              </a:rPr>
              <a:t>opportunity</a:t>
            </a:r>
            <a:r>
              <a:rPr sz="2600" b="0" spc="-40" dirty="0">
                <a:latin typeface="Segoe UI Light"/>
                <a:cs typeface="Segoe UI Light"/>
              </a:rPr>
              <a:t> </a:t>
            </a:r>
            <a:r>
              <a:rPr sz="2600" b="0" dirty="0">
                <a:latin typeface="Segoe UI Light"/>
                <a:cs typeface="Segoe UI Light"/>
              </a:rPr>
              <a:t>to</a:t>
            </a:r>
            <a:r>
              <a:rPr sz="2600" b="0" spc="20" dirty="0">
                <a:latin typeface="Segoe UI Light"/>
                <a:cs typeface="Segoe UI Light"/>
              </a:rPr>
              <a:t> </a:t>
            </a:r>
            <a:r>
              <a:rPr sz="2600" b="0" dirty="0">
                <a:latin typeface="Segoe UI Light"/>
                <a:cs typeface="Segoe UI Light"/>
              </a:rPr>
              <a:t>flourish</a:t>
            </a:r>
            <a:r>
              <a:rPr sz="2600" b="0" spc="-15" dirty="0">
                <a:latin typeface="Segoe UI Light"/>
                <a:cs typeface="Segoe UI Light"/>
              </a:rPr>
              <a:t> </a:t>
            </a:r>
            <a:r>
              <a:rPr sz="2600" b="0" dirty="0">
                <a:latin typeface="Segoe UI Light"/>
                <a:cs typeface="Segoe UI Light"/>
              </a:rPr>
              <a:t>and</a:t>
            </a:r>
            <a:r>
              <a:rPr sz="2600" b="0" spc="-10" dirty="0">
                <a:latin typeface="Segoe UI Light"/>
                <a:cs typeface="Segoe UI Light"/>
              </a:rPr>
              <a:t> </a:t>
            </a:r>
            <a:r>
              <a:rPr sz="2600" b="0" dirty="0">
                <a:latin typeface="Segoe UI Light"/>
                <a:cs typeface="Segoe UI Light"/>
              </a:rPr>
              <a:t>contribute</a:t>
            </a:r>
            <a:r>
              <a:rPr sz="2600" b="0" spc="-15" dirty="0">
                <a:latin typeface="Segoe UI Light"/>
                <a:cs typeface="Segoe UI Light"/>
              </a:rPr>
              <a:t> </a:t>
            </a:r>
            <a:r>
              <a:rPr sz="2600" b="0" dirty="0">
                <a:latin typeface="Segoe UI Light"/>
                <a:cs typeface="Segoe UI Light"/>
              </a:rPr>
              <a:t>at</a:t>
            </a:r>
            <a:r>
              <a:rPr sz="2600" b="0" spc="20" dirty="0">
                <a:latin typeface="Segoe UI Light"/>
                <a:cs typeface="Segoe UI Light"/>
              </a:rPr>
              <a:t> </a:t>
            </a:r>
            <a:r>
              <a:rPr sz="2600" b="0" spc="-25" dirty="0">
                <a:latin typeface="Segoe UI Light"/>
                <a:cs typeface="Segoe UI Light"/>
              </a:rPr>
              <a:t>the </a:t>
            </a:r>
            <a:r>
              <a:rPr sz="2600" b="0" dirty="0">
                <a:latin typeface="Segoe UI Light"/>
                <a:cs typeface="Segoe UI Light"/>
              </a:rPr>
              <a:t>highest</a:t>
            </a:r>
            <a:r>
              <a:rPr sz="2600" b="0" spc="-50" dirty="0">
                <a:latin typeface="Segoe UI Light"/>
                <a:cs typeface="Segoe UI Light"/>
              </a:rPr>
              <a:t> </a:t>
            </a:r>
            <a:r>
              <a:rPr sz="2600" b="0" dirty="0">
                <a:latin typeface="Segoe UI Light"/>
                <a:cs typeface="Segoe UI Light"/>
              </a:rPr>
              <a:t>level.</a:t>
            </a:r>
            <a:r>
              <a:rPr sz="2600" b="0" spc="-40" dirty="0">
                <a:latin typeface="Segoe UI Light"/>
                <a:cs typeface="Segoe UI Light"/>
              </a:rPr>
              <a:t> </a:t>
            </a:r>
            <a:r>
              <a:rPr sz="2600" b="0" dirty="0">
                <a:latin typeface="Segoe UI Light"/>
                <a:cs typeface="Segoe UI Light"/>
              </a:rPr>
              <a:t>That</a:t>
            </a:r>
            <a:r>
              <a:rPr sz="2600" b="0" spc="-20" dirty="0">
                <a:latin typeface="Segoe UI Light"/>
                <a:cs typeface="Segoe UI Light"/>
              </a:rPr>
              <a:t> </a:t>
            </a:r>
            <a:r>
              <a:rPr sz="2600" b="0" dirty="0">
                <a:latin typeface="Segoe UI Light"/>
                <a:cs typeface="Segoe UI Light"/>
              </a:rPr>
              <a:t>means</a:t>
            </a:r>
            <a:r>
              <a:rPr sz="2600" b="0" spc="-15" dirty="0">
                <a:latin typeface="Segoe UI Light"/>
                <a:cs typeface="Segoe UI Light"/>
              </a:rPr>
              <a:t> </a:t>
            </a:r>
            <a:r>
              <a:rPr sz="2600" b="0" dirty="0">
                <a:latin typeface="Segoe UI Light"/>
                <a:cs typeface="Segoe UI Light"/>
              </a:rPr>
              <a:t>tending</a:t>
            </a:r>
            <a:r>
              <a:rPr sz="2600" b="0" spc="-25" dirty="0">
                <a:latin typeface="Segoe UI Light"/>
                <a:cs typeface="Segoe UI Light"/>
              </a:rPr>
              <a:t> </a:t>
            </a:r>
            <a:r>
              <a:rPr sz="2600" b="0" dirty="0">
                <a:latin typeface="Segoe UI Light"/>
                <a:cs typeface="Segoe UI Light"/>
              </a:rPr>
              <a:t>to</a:t>
            </a:r>
            <a:r>
              <a:rPr sz="2600" b="0" spc="-35" dirty="0">
                <a:latin typeface="Segoe UI Light"/>
                <a:cs typeface="Segoe UI Light"/>
              </a:rPr>
              <a:t> </a:t>
            </a:r>
            <a:r>
              <a:rPr sz="2600" b="0" spc="-10" dirty="0">
                <a:latin typeface="Segoe UI Light"/>
                <a:cs typeface="Segoe UI Light"/>
              </a:rPr>
              <a:t>power </a:t>
            </a:r>
            <a:r>
              <a:rPr sz="2600" b="0" dirty="0">
                <a:latin typeface="Segoe UI Light"/>
                <a:cs typeface="Segoe UI Light"/>
              </a:rPr>
              <a:t>dynamics</a:t>
            </a:r>
            <a:r>
              <a:rPr sz="2600" b="0" spc="-40" dirty="0">
                <a:latin typeface="Segoe UI Light"/>
                <a:cs typeface="Segoe UI Light"/>
              </a:rPr>
              <a:t> </a:t>
            </a:r>
            <a:r>
              <a:rPr sz="2600" b="0" dirty="0">
                <a:latin typeface="Segoe UI Light"/>
                <a:cs typeface="Segoe UI Light"/>
              </a:rPr>
              <a:t>where</a:t>
            </a:r>
            <a:r>
              <a:rPr sz="2600" b="0" spc="-40" dirty="0">
                <a:latin typeface="Segoe UI Light"/>
                <a:cs typeface="Segoe UI Light"/>
              </a:rPr>
              <a:t> </a:t>
            </a:r>
            <a:r>
              <a:rPr sz="2600" b="0" dirty="0">
                <a:latin typeface="Segoe UI Light"/>
                <a:cs typeface="Segoe UI Light"/>
              </a:rPr>
              <a:t>they</a:t>
            </a:r>
            <a:r>
              <a:rPr sz="2600" b="0" spc="-25" dirty="0">
                <a:latin typeface="Segoe UI Light"/>
                <a:cs typeface="Segoe UI Light"/>
              </a:rPr>
              <a:t> </a:t>
            </a:r>
            <a:r>
              <a:rPr sz="2600" b="0" dirty="0">
                <a:latin typeface="Segoe UI Light"/>
                <a:cs typeface="Segoe UI Light"/>
              </a:rPr>
              <a:t>occur</a:t>
            </a:r>
            <a:r>
              <a:rPr sz="2600" b="0" spc="-20" dirty="0">
                <a:latin typeface="Segoe UI Light"/>
                <a:cs typeface="Segoe UI Light"/>
              </a:rPr>
              <a:t> </a:t>
            </a:r>
            <a:r>
              <a:rPr sz="2600" b="0" dirty="0">
                <a:latin typeface="Segoe UI Light"/>
                <a:cs typeface="Segoe UI Light"/>
              </a:rPr>
              <a:t>and</a:t>
            </a:r>
            <a:r>
              <a:rPr sz="2600" b="0" spc="-30" dirty="0">
                <a:latin typeface="Segoe UI Light"/>
                <a:cs typeface="Segoe UI Light"/>
              </a:rPr>
              <a:t> </a:t>
            </a:r>
            <a:r>
              <a:rPr sz="2600" b="0" dirty="0">
                <a:latin typeface="Segoe UI Light"/>
                <a:cs typeface="Segoe UI Light"/>
              </a:rPr>
              <a:t>setting</a:t>
            </a:r>
            <a:r>
              <a:rPr sz="2600" b="0" spc="-30" dirty="0">
                <a:latin typeface="Segoe UI Light"/>
                <a:cs typeface="Segoe UI Light"/>
              </a:rPr>
              <a:t> </a:t>
            </a:r>
            <a:r>
              <a:rPr sz="2600" b="0" dirty="0">
                <a:latin typeface="Segoe UI Light"/>
                <a:cs typeface="Segoe UI Light"/>
              </a:rPr>
              <a:t>up</a:t>
            </a:r>
            <a:r>
              <a:rPr sz="2600" b="0" spc="-30" dirty="0">
                <a:latin typeface="Segoe UI Light"/>
                <a:cs typeface="Segoe UI Light"/>
              </a:rPr>
              <a:t> </a:t>
            </a:r>
            <a:r>
              <a:rPr sz="2600" b="0" spc="-50" dirty="0">
                <a:latin typeface="Segoe UI Light"/>
                <a:cs typeface="Segoe UI Light"/>
              </a:rPr>
              <a:t>a</a:t>
            </a:r>
            <a:r>
              <a:rPr sz="2600" b="0" spc="650" dirty="0">
                <a:latin typeface="Segoe UI Light"/>
                <a:cs typeface="Segoe UI Light"/>
              </a:rPr>
              <a:t> </a:t>
            </a:r>
            <a:r>
              <a:rPr sz="2600" b="0" dirty="0">
                <a:latin typeface="Segoe UI Light"/>
                <a:cs typeface="Segoe UI Light"/>
              </a:rPr>
              <a:t>level</a:t>
            </a:r>
            <a:r>
              <a:rPr sz="2600" b="0" spc="-30" dirty="0">
                <a:latin typeface="Segoe UI Light"/>
                <a:cs typeface="Segoe UI Light"/>
              </a:rPr>
              <a:t> </a:t>
            </a:r>
            <a:r>
              <a:rPr sz="2600" b="0" dirty="0">
                <a:latin typeface="Segoe UI Light"/>
                <a:cs typeface="Segoe UI Light"/>
              </a:rPr>
              <a:t>playing</a:t>
            </a:r>
            <a:r>
              <a:rPr sz="2600" b="0" spc="-40" dirty="0">
                <a:latin typeface="Segoe UI Light"/>
                <a:cs typeface="Segoe UI Light"/>
              </a:rPr>
              <a:t> </a:t>
            </a:r>
            <a:r>
              <a:rPr sz="2600" b="0" dirty="0">
                <a:latin typeface="Segoe UI Light"/>
                <a:cs typeface="Segoe UI Light"/>
              </a:rPr>
              <a:t>field</a:t>
            </a:r>
            <a:r>
              <a:rPr sz="2600" b="0" spc="-30" dirty="0">
                <a:latin typeface="Segoe UI Light"/>
                <a:cs typeface="Segoe UI Light"/>
              </a:rPr>
              <a:t> </a:t>
            </a:r>
            <a:r>
              <a:rPr sz="2600" b="0" dirty="0">
                <a:latin typeface="Segoe UI Light"/>
                <a:cs typeface="Segoe UI Light"/>
              </a:rPr>
              <a:t>for</a:t>
            </a:r>
            <a:r>
              <a:rPr sz="2600" b="0" spc="-15" dirty="0">
                <a:latin typeface="Segoe UI Light"/>
                <a:cs typeface="Segoe UI Light"/>
              </a:rPr>
              <a:t> </a:t>
            </a:r>
            <a:r>
              <a:rPr sz="2600" b="0" dirty="0">
                <a:latin typeface="Segoe UI Light"/>
                <a:cs typeface="Segoe UI Light"/>
              </a:rPr>
              <a:t>all</a:t>
            </a:r>
            <a:r>
              <a:rPr sz="2600" b="0" spc="-5" dirty="0">
                <a:latin typeface="Segoe UI Light"/>
                <a:cs typeface="Segoe UI Light"/>
              </a:rPr>
              <a:t> </a:t>
            </a:r>
            <a:r>
              <a:rPr sz="2600" b="0" dirty="0">
                <a:latin typeface="Segoe UI Light"/>
                <a:cs typeface="Segoe UI Light"/>
              </a:rPr>
              <a:t>to</a:t>
            </a:r>
            <a:r>
              <a:rPr sz="2600" b="0" spc="10" dirty="0">
                <a:latin typeface="Segoe UI Light"/>
                <a:cs typeface="Segoe UI Light"/>
              </a:rPr>
              <a:t> </a:t>
            </a:r>
            <a:r>
              <a:rPr sz="2600" b="0" dirty="0">
                <a:latin typeface="Segoe UI Light"/>
                <a:cs typeface="Segoe UI Light"/>
              </a:rPr>
              <a:t>engage</a:t>
            </a:r>
            <a:r>
              <a:rPr sz="2600" b="0" spc="-40" dirty="0">
                <a:latin typeface="Segoe UI Light"/>
                <a:cs typeface="Segoe UI Light"/>
              </a:rPr>
              <a:t> </a:t>
            </a:r>
            <a:r>
              <a:rPr sz="2600" b="0" dirty="0">
                <a:latin typeface="Segoe UI Light"/>
                <a:cs typeface="Segoe UI Light"/>
              </a:rPr>
              <a:t>in</a:t>
            </a:r>
            <a:r>
              <a:rPr sz="2600" b="0" spc="-10" dirty="0">
                <a:latin typeface="Segoe UI Light"/>
                <a:cs typeface="Segoe UI Light"/>
              </a:rPr>
              <a:t> </a:t>
            </a:r>
            <a:r>
              <a:rPr sz="2600" b="0" dirty="0">
                <a:latin typeface="Segoe UI Light"/>
                <a:cs typeface="Segoe UI Light"/>
              </a:rPr>
              <a:t>our</a:t>
            </a:r>
            <a:r>
              <a:rPr sz="2600" b="0" spc="-15" dirty="0">
                <a:latin typeface="Segoe UI Light"/>
                <a:cs typeface="Segoe UI Light"/>
              </a:rPr>
              <a:t> </a:t>
            </a:r>
            <a:r>
              <a:rPr sz="2600" b="0" spc="-10" dirty="0">
                <a:latin typeface="Segoe UI Light"/>
                <a:cs typeface="Segoe UI Light"/>
              </a:rPr>
              <a:t>work.</a:t>
            </a:r>
            <a:endParaRPr sz="2600">
              <a:latin typeface="Segoe UI Light"/>
              <a:cs typeface="Segoe UI Light"/>
            </a:endParaRPr>
          </a:p>
        </p:txBody>
      </p:sp>
      <p:grpSp>
        <p:nvGrpSpPr>
          <p:cNvPr id="5" name="object 5"/>
          <p:cNvGrpSpPr/>
          <p:nvPr/>
        </p:nvGrpSpPr>
        <p:grpSpPr>
          <a:xfrm>
            <a:off x="7815224" y="3208451"/>
            <a:ext cx="3752215" cy="2442845"/>
            <a:chOff x="7815224" y="3208451"/>
            <a:chExt cx="3752215" cy="2442845"/>
          </a:xfrm>
        </p:grpSpPr>
        <p:sp>
          <p:nvSpPr>
            <p:cNvPr id="6" name="object 6"/>
            <p:cNvSpPr/>
            <p:nvPr/>
          </p:nvSpPr>
          <p:spPr>
            <a:xfrm>
              <a:off x="7821574" y="3214801"/>
              <a:ext cx="3739515" cy="2430145"/>
            </a:xfrm>
            <a:custGeom>
              <a:avLst/>
              <a:gdLst/>
              <a:ahLst/>
              <a:cxnLst/>
              <a:rect l="l" t="t" r="r" b="b"/>
              <a:pathLst>
                <a:path w="3739515" h="2430145">
                  <a:moveTo>
                    <a:pt x="0" y="0"/>
                  </a:moveTo>
                  <a:lnTo>
                    <a:pt x="907389" y="679018"/>
                  </a:lnTo>
                  <a:lnTo>
                    <a:pt x="340969" y="679018"/>
                  </a:lnTo>
                  <a:lnTo>
                    <a:pt x="340969" y="2430094"/>
                  </a:lnTo>
                  <a:lnTo>
                    <a:pt x="3739489" y="2430094"/>
                  </a:lnTo>
                  <a:lnTo>
                    <a:pt x="3739489" y="679018"/>
                  </a:lnTo>
                  <a:lnTo>
                    <a:pt x="1757019" y="679018"/>
                  </a:lnTo>
                  <a:lnTo>
                    <a:pt x="0" y="0"/>
                  </a:lnTo>
                  <a:close/>
                </a:path>
              </a:pathLst>
            </a:custGeom>
            <a:solidFill>
              <a:srgbClr val="203864"/>
            </a:solidFill>
          </p:spPr>
          <p:txBody>
            <a:bodyPr wrap="square" lIns="0" tIns="0" rIns="0" bIns="0" rtlCol="0"/>
            <a:lstStyle/>
            <a:p>
              <a:endParaRPr/>
            </a:p>
          </p:txBody>
        </p:sp>
        <p:sp>
          <p:nvSpPr>
            <p:cNvPr id="7" name="object 7"/>
            <p:cNvSpPr/>
            <p:nvPr/>
          </p:nvSpPr>
          <p:spPr>
            <a:xfrm>
              <a:off x="7821574" y="3214801"/>
              <a:ext cx="3739515" cy="2430145"/>
            </a:xfrm>
            <a:custGeom>
              <a:avLst/>
              <a:gdLst/>
              <a:ahLst/>
              <a:cxnLst/>
              <a:rect l="l" t="t" r="r" b="b"/>
              <a:pathLst>
                <a:path w="3739515" h="2430145">
                  <a:moveTo>
                    <a:pt x="340969" y="679018"/>
                  </a:moveTo>
                  <a:lnTo>
                    <a:pt x="907389" y="679018"/>
                  </a:lnTo>
                  <a:lnTo>
                    <a:pt x="0" y="0"/>
                  </a:lnTo>
                  <a:lnTo>
                    <a:pt x="1757019" y="679018"/>
                  </a:lnTo>
                  <a:lnTo>
                    <a:pt x="3739489" y="679018"/>
                  </a:lnTo>
                  <a:lnTo>
                    <a:pt x="3739489" y="970864"/>
                  </a:lnTo>
                  <a:lnTo>
                    <a:pt x="3739489" y="1408633"/>
                  </a:lnTo>
                  <a:lnTo>
                    <a:pt x="3739489" y="2430094"/>
                  </a:lnTo>
                  <a:lnTo>
                    <a:pt x="1757019" y="2430094"/>
                  </a:lnTo>
                  <a:lnTo>
                    <a:pt x="907389" y="2430094"/>
                  </a:lnTo>
                  <a:lnTo>
                    <a:pt x="340969" y="2430094"/>
                  </a:lnTo>
                  <a:lnTo>
                    <a:pt x="340969" y="1408633"/>
                  </a:lnTo>
                  <a:lnTo>
                    <a:pt x="340969" y="970864"/>
                  </a:lnTo>
                  <a:lnTo>
                    <a:pt x="340969" y="679018"/>
                  </a:lnTo>
                  <a:close/>
                </a:path>
              </a:pathLst>
            </a:custGeom>
            <a:ln w="12700">
              <a:solidFill>
                <a:srgbClr val="2F528F"/>
              </a:solidFill>
            </a:ln>
          </p:spPr>
          <p:txBody>
            <a:bodyPr wrap="square" lIns="0" tIns="0" rIns="0" bIns="0" rtlCol="0"/>
            <a:lstStyle/>
            <a:p>
              <a:endParaRPr/>
            </a:p>
          </p:txBody>
        </p:sp>
      </p:grpSp>
      <p:sp>
        <p:nvSpPr>
          <p:cNvPr id="9" name="object 9"/>
          <p:cNvSpPr txBox="1"/>
          <p:nvPr/>
        </p:nvSpPr>
        <p:spPr>
          <a:xfrm>
            <a:off x="8153400" y="4343400"/>
            <a:ext cx="3322347" cy="751488"/>
          </a:xfrm>
          <a:prstGeom prst="rect">
            <a:avLst/>
          </a:prstGeom>
        </p:spPr>
        <p:txBody>
          <a:bodyPr vert="horz" wrap="square" lIns="0" tIns="12700" rIns="0" bIns="0" rtlCol="0">
            <a:spAutoFit/>
          </a:bodyPr>
          <a:lstStyle/>
          <a:p>
            <a:pPr marL="556260" marR="5080" indent="-544195" algn="ctr">
              <a:lnSpc>
                <a:spcPct val="100000"/>
              </a:lnSpc>
              <a:spcBef>
                <a:spcPts val="100"/>
              </a:spcBef>
            </a:pPr>
            <a:r>
              <a:rPr sz="2400" dirty="0">
                <a:solidFill>
                  <a:srgbClr val="FFFFFF"/>
                </a:solidFill>
                <a:latin typeface="Calibri"/>
                <a:cs typeface="Calibri"/>
              </a:rPr>
              <a:t>What</a:t>
            </a:r>
            <a:r>
              <a:rPr sz="2400" spc="-35" dirty="0">
                <a:solidFill>
                  <a:srgbClr val="FFFFFF"/>
                </a:solidFill>
                <a:latin typeface="Calibri"/>
                <a:cs typeface="Calibri"/>
              </a:rPr>
              <a:t> </a:t>
            </a:r>
            <a:r>
              <a:rPr sz="2400" dirty="0">
                <a:solidFill>
                  <a:srgbClr val="FFFFFF"/>
                </a:solidFill>
                <a:latin typeface="Calibri"/>
                <a:cs typeface="Calibri"/>
              </a:rPr>
              <a:t>is</a:t>
            </a:r>
            <a:r>
              <a:rPr sz="2400" spc="-45" dirty="0">
                <a:solidFill>
                  <a:srgbClr val="FFFFFF"/>
                </a:solidFill>
                <a:latin typeface="Calibri"/>
                <a:cs typeface="Calibri"/>
              </a:rPr>
              <a:t> </a:t>
            </a:r>
            <a:r>
              <a:rPr sz="2400" dirty="0">
                <a:solidFill>
                  <a:srgbClr val="FFFFFF"/>
                </a:solidFill>
                <a:latin typeface="Calibri"/>
                <a:cs typeface="Calibri"/>
              </a:rPr>
              <a:t>one</a:t>
            </a:r>
            <a:r>
              <a:rPr sz="2400" spc="-15" dirty="0">
                <a:solidFill>
                  <a:srgbClr val="FFFFFF"/>
                </a:solidFill>
                <a:latin typeface="Calibri"/>
                <a:cs typeface="Calibri"/>
              </a:rPr>
              <a:t> </a:t>
            </a:r>
            <a:r>
              <a:rPr sz="2400" dirty="0">
                <a:solidFill>
                  <a:srgbClr val="FFFFFF"/>
                </a:solidFill>
                <a:latin typeface="Calibri"/>
                <a:cs typeface="Calibri"/>
              </a:rPr>
              <a:t>way</a:t>
            </a:r>
            <a:r>
              <a:rPr sz="2400" spc="-35" dirty="0">
                <a:solidFill>
                  <a:srgbClr val="FFFFFF"/>
                </a:solidFill>
                <a:latin typeface="Calibri"/>
                <a:cs typeface="Calibri"/>
              </a:rPr>
              <a:t> </a:t>
            </a:r>
            <a:r>
              <a:rPr sz="2400" spc="-10" dirty="0">
                <a:solidFill>
                  <a:srgbClr val="FFFFFF"/>
                </a:solidFill>
                <a:latin typeface="Calibri"/>
                <a:cs typeface="Calibri"/>
              </a:rPr>
              <a:t>inclusion </a:t>
            </a:r>
            <a:r>
              <a:rPr sz="2400" dirty="0">
                <a:solidFill>
                  <a:srgbClr val="FFFFFF"/>
                </a:solidFill>
                <a:latin typeface="Calibri"/>
                <a:cs typeface="Calibri"/>
              </a:rPr>
              <a:t>shows</a:t>
            </a:r>
            <a:r>
              <a:rPr sz="2400" spc="-20" dirty="0">
                <a:solidFill>
                  <a:srgbClr val="FFFFFF"/>
                </a:solidFill>
                <a:latin typeface="Calibri"/>
                <a:cs typeface="Calibri"/>
              </a:rPr>
              <a:t> </a:t>
            </a:r>
            <a:r>
              <a:rPr sz="2400" dirty="0">
                <a:solidFill>
                  <a:srgbClr val="FFFFFF"/>
                </a:solidFill>
                <a:latin typeface="Calibri"/>
                <a:cs typeface="Calibri"/>
              </a:rPr>
              <a:t>up</a:t>
            </a:r>
            <a:r>
              <a:rPr sz="2400" spc="-25" dirty="0">
                <a:solidFill>
                  <a:srgbClr val="FFFFFF"/>
                </a:solidFill>
                <a:latin typeface="Calibri"/>
                <a:cs typeface="Calibri"/>
              </a:rPr>
              <a:t> </a:t>
            </a:r>
            <a:r>
              <a:rPr sz="2400" dirty="0">
                <a:solidFill>
                  <a:srgbClr val="FFFFFF"/>
                </a:solidFill>
                <a:latin typeface="Calibri"/>
                <a:cs typeface="Calibri"/>
              </a:rPr>
              <a:t>in</a:t>
            </a:r>
            <a:r>
              <a:rPr sz="2400" spc="-20" dirty="0">
                <a:solidFill>
                  <a:srgbClr val="FFFFFF"/>
                </a:solidFill>
                <a:latin typeface="Calibri"/>
                <a:cs typeface="Calibri"/>
              </a:rPr>
              <a:t> PTA?</a:t>
            </a:r>
            <a:endParaRPr sz="24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TotalTime>
  <Words>1603</Words>
  <Application>Microsoft Office PowerPoint</Application>
  <PresentationFormat>Widescreen</PresentationFormat>
  <Paragraphs>215</Paragraphs>
  <Slides>35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Congenial</vt:lpstr>
      <vt:lpstr>Congenial Light</vt:lpstr>
      <vt:lpstr>Corbel</vt:lpstr>
      <vt:lpstr>Courier New</vt:lpstr>
      <vt:lpstr>Segoe UI Light</vt:lpstr>
      <vt:lpstr>Times New Roman</vt:lpstr>
      <vt:lpstr>Wingdings</vt:lpstr>
      <vt:lpstr>Office Theme</vt:lpstr>
      <vt:lpstr>PowerPoint Presentation</vt:lpstr>
      <vt:lpstr>PowerPoint Presentation</vt:lpstr>
      <vt:lpstr>PowerPoint Presentation</vt:lpstr>
      <vt:lpstr>PowerPoint Presentation</vt:lpstr>
      <vt:lpstr>OUR OBJECTIVES:</vt:lpstr>
      <vt:lpstr>PowerPoint Presentation</vt:lpstr>
      <vt:lpstr>WHAT DO THESE TERMS MEAN?</vt:lpstr>
      <vt:lpstr>WE BELIEVE DIVERSITY IS OUR STRENGTH.</vt:lpstr>
      <vt:lpstr>WE BELIEVE COLLABORATION MUST BE INCLUSIVE.</vt:lpstr>
      <vt:lpstr>WE BELIEVE EQUITY DRIVES OUR MISSION.</vt:lpstr>
      <vt:lpstr>2</vt:lpstr>
      <vt:lpstr>The DEI Journey at PTA</vt:lpstr>
      <vt:lpstr>KNOW YOUR SCHOOL AND PTA DATA</vt:lpstr>
      <vt:lpstr>KNOW YOUR COMMUNITY</vt:lpstr>
      <vt:lpstr>IDENTIFY BARRIERS IN YOUR COMMUNITY</vt:lpstr>
      <vt:lpstr>3</vt:lpstr>
      <vt:lpstr>EQUITY IN PTA MEMBERSHIP</vt:lpstr>
      <vt:lpstr>EQUITABLE MEMBERSHIP</vt:lpstr>
      <vt:lpstr>CREATE EFFECTIVE PTA MESSAGING</vt:lpstr>
      <vt:lpstr>PowerPoint Presentation</vt:lpstr>
      <vt:lpstr>EQUITY IN PTA GOVERNANCE &amp; LEADERSHIP</vt:lpstr>
      <vt:lpstr>EQUITABLE GOVERNANCE &amp; LEADERSHIP</vt:lpstr>
      <vt:lpstr>PowerPoint Presentation</vt:lpstr>
      <vt:lpstr>EQUITY IN PTA PROGRAMMING</vt:lpstr>
      <vt:lpstr>EQUITABLE PROGRAMS</vt:lpstr>
      <vt:lpstr>EQUITY IN PTA ADVOCACY</vt:lpstr>
      <vt:lpstr>EQUITABLE ADVOCACY</vt:lpstr>
      <vt:lpstr>PowerPoint Presentation</vt:lpstr>
      <vt:lpstr>Learn More!</vt:lpstr>
      <vt:lpstr>pta.org/home/run-your-pta/Diversity-Equity-Inclusion</vt:lpstr>
      <vt:lpstr>pta.org/home/run-your-pta/Diversity-Equity-Inclusion</vt:lpstr>
      <vt:lpstr>pta.org/home/run-your-pta/Diversity-Equity-Inclusion</vt:lpstr>
      <vt:lpstr>Resources from the Diversity, Inclusion, &amp; Outreach Committee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Advancing Diversity, Equity and Inclusion in Your PTA   September 14, 2020 8:00 PM Eastern Time </dc:title>
  <dc:creator>Grisoranyel Barrios</dc:creator>
  <cp:lastModifiedBy>kjpagel2021@gmail.com</cp:lastModifiedBy>
  <cp:revision>7</cp:revision>
  <cp:lastPrinted>2023-08-25T06:28:54Z</cp:lastPrinted>
  <dcterms:created xsi:type="dcterms:W3CDTF">2023-08-25T04:28:11Z</dcterms:created>
  <dcterms:modified xsi:type="dcterms:W3CDTF">2023-08-25T06:45:38Z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2020-09-17T00:00:00Z</vt:filetime>
  </property>
  <property fmtid="{D5CDD505-2E9C-101B-9397-08002B2CF9AE}" pid="3" name="Creator">
    <vt:lpwstr>Acrobat PDFMaker 11 for PowerPoint</vt:lpwstr>
  </property>
  <property fmtid="{D5CDD505-2E9C-101B-9397-08002B2CF9AE}" pid="4" name="LastSaved">
    <vt:filetime>2023-08-25T00:00:00Z</vt:filetime>
  </property>
  <property fmtid="{D5CDD505-2E9C-101B-9397-08002B2CF9AE}" pid="5" name="Producer">
    <vt:lpwstr>Adobe PDF Library 11.0</vt:lpwstr>
  </property>
</Properties>
</file>