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753600" cy="7315200"/>
  <p:notesSz cx="9388475" cy="7102475"/>
  <p:embeddedFontLst>
    <p:embeddedFont>
      <p:font typeface="Arial" panose="020B0604020202020204" pitchFamily="34" charset="0"/>
      <p:regular r:id="rId18"/>
    </p:embeddedFont>
    <p:embeddedFont>
      <p:font typeface="Arial Bold" panose="020B0704020202020204" pitchFamily="34" charset="0"/>
      <p:regular r:id="rId19"/>
      <p:bold r:id="rId20"/>
    </p:embeddedFont>
    <p:embeddedFont>
      <p:font typeface="Arimo Bold" panose="020B0604020202020204" charset="0"/>
      <p:regular r:id="rId21"/>
    </p:embeddedFon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Bold" panose="020B0806030504020204" charset="0"/>
      <p:regular r:id="rId30"/>
    </p:embeddedFont>
    <p:embeddedFont>
      <p:font typeface="Poppins Bold" panose="020B0604020202020204" charset="0"/>
      <p:regular r:id="rId31"/>
    </p:embeddedFont>
    <p:embeddedFont>
      <p:font typeface="Poppins Light" panose="00000400000000000000"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58" d="100"/>
          <a:sy n="58" d="100"/>
        </p:scale>
        <p:origin x="8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lang="cs-CZ"/>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fld id="{B7268E1E-0E44-426D-905E-8AD9B19D2182}" type="datetimeFigureOut">
              <a:rPr lang="cs-CZ" smtClean="0"/>
              <a:t>20.08.2023</a:t>
            </a:fld>
            <a:endParaRPr lang="cs-CZ"/>
          </a:p>
        </p:txBody>
      </p:sp>
      <p:sp>
        <p:nvSpPr>
          <p:cNvPr id="4" name="Slide Image Placeholder 3"/>
          <p:cNvSpPr>
            <a:spLocks noGrp="1" noRot="1" noChangeAspect="1"/>
          </p:cNvSpPr>
          <p:nvPr>
            <p:ph type="sldImg" idx="2"/>
          </p:nvPr>
        </p:nvSpPr>
        <p:spPr>
          <a:xfrm>
            <a:off x="3364706" y="415953"/>
            <a:ext cx="2701131" cy="2025445"/>
          </a:xfrm>
          <a:prstGeom prst="rect">
            <a:avLst/>
          </a:prstGeom>
          <a:noFill/>
          <a:ln w="12700">
            <a:solidFill>
              <a:prstClr val="black"/>
            </a:solidFill>
          </a:ln>
        </p:spPr>
        <p:txBody>
          <a:bodyPr vert="horz" lIns="94229" tIns="47114" rIns="94229" bIns="47114" rtlCol="0" anchor="ctr"/>
          <a:lstStyle/>
          <a:p>
            <a:endParaRPr lang="cs-CZ"/>
          </a:p>
        </p:txBody>
      </p:sp>
      <p:sp>
        <p:nvSpPr>
          <p:cNvPr id="5" name="Notes Placeholder 4"/>
          <p:cNvSpPr>
            <a:spLocks noGrp="1"/>
          </p:cNvSpPr>
          <p:nvPr>
            <p:ph type="body" sz="quarter" idx="3"/>
          </p:nvPr>
        </p:nvSpPr>
        <p:spPr>
          <a:xfrm>
            <a:off x="1251798" y="2525325"/>
            <a:ext cx="5839544" cy="29309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9188" y="398463"/>
            <a:ext cx="2659062" cy="1993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010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363913" y="398463"/>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9" y="2525325"/>
            <a:ext cx="6336452" cy="2393386"/>
          </a:xfrm>
          <a:prstGeom prst="rect">
            <a:avLst/>
          </a:prstGeom>
        </p:spPr>
        <p:txBody>
          <a:bodyPr vert="horz" lIns="94229" tIns="47114" rIns="94229" bIns="47114" rtlCol="0"/>
          <a:lstStyle/>
          <a:p>
            <a:r>
              <a:rPr lang="en-US" dirty="0"/>
              <a:t>Encourage families to be a voice for their children – it’s not always easy to be the one who speaks up. Be an encourager who comes alongside families.</a:t>
            </a:r>
          </a:p>
          <a:p>
            <a:endParaRPr lang="en-US" dirty="0"/>
          </a:p>
          <a:p>
            <a:r>
              <a:rPr lang="en-US" dirty="0"/>
              <a:t>STORY HOW WE AREN”T MADE TO FEEL LIKE WE ARE ASKING FOR SOMETHING HE DOESN”T DESERVE.</a:t>
            </a:r>
          </a:p>
          <a:p>
            <a:endParaRPr lang="en-US" dirty="0"/>
          </a:p>
          <a:p>
            <a:r>
              <a:rPr lang="en-US" dirty="0"/>
              <a:t>-Connect families with resources</a:t>
            </a:r>
          </a:p>
          <a:p>
            <a:r>
              <a:rPr lang="en-US" dirty="0"/>
              <a:t>  *LAPTA - my role</a:t>
            </a:r>
          </a:p>
          <a:p>
            <a:r>
              <a:rPr lang="en-US" dirty="0"/>
              <a:t>-teach them to “fish”</a:t>
            </a:r>
          </a:p>
          <a:p>
            <a:endParaRPr lang="en-US" dirty="0"/>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363913" y="398463"/>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6033239" cy="1993900"/>
          </a:xfrm>
          <a:prstGeom prst="rect">
            <a:avLst/>
          </a:prstGeom>
        </p:spPr>
        <p:txBody>
          <a:bodyPr vert="horz" lIns="94229" tIns="47114" rIns="94229" bIns="47114" rtlCol="0"/>
          <a:lstStyle/>
          <a:p>
            <a:r>
              <a:rPr lang="en-US" dirty="0"/>
              <a:t>Building relationships with families is a cornerstone of sharing power. </a:t>
            </a:r>
          </a:p>
          <a:p>
            <a:endParaRPr lang="en-US" dirty="0"/>
          </a:p>
          <a:p>
            <a:pPr defTabSz="942289"/>
            <a:r>
              <a:rPr lang="en-US" dirty="0"/>
              <a:t>-transparency and access in decision making builds trusting relationships among stakeholders</a:t>
            </a:r>
          </a:p>
          <a:p>
            <a:r>
              <a:rPr lang="en-US" dirty="0"/>
              <a:t>-support development of PTA that represents all families</a:t>
            </a:r>
          </a:p>
          <a:p>
            <a:pPr defTabSz="942289"/>
            <a:r>
              <a:rPr lang="en-US" dirty="0"/>
              <a:t>-give families and students voices about decisions that affect them – their lived experiences should be recognized and respected </a:t>
            </a:r>
          </a:p>
          <a:p>
            <a:r>
              <a:rPr lang="en-US" dirty="0"/>
              <a:t>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568700" y="398463"/>
            <a:ext cx="2659063"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4"/>
            <a:ext cx="6490439" cy="2525325"/>
          </a:xfrm>
          <a:prstGeom prst="rect">
            <a:avLst/>
          </a:prstGeom>
        </p:spPr>
        <p:txBody>
          <a:bodyPr vert="horz" lIns="94229" tIns="47114" rIns="94229" bIns="47114" rtlCol="0"/>
          <a:lstStyle/>
          <a:p>
            <a:r>
              <a:rPr lang="en-US" dirty="0"/>
              <a:t>-link with community resources</a:t>
            </a:r>
          </a:p>
          <a:p>
            <a:r>
              <a:rPr lang="en-US" dirty="0"/>
              <a:t>   *build parent to parent networks</a:t>
            </a:r>
          </a:p>
          <a:p>
            <a:r>
              <a:rPr lang="en-US" dirty="0"/>
              <a:t>   *fire drills – stair chair – students with sensory issues</a:t>
            </a:r>
          </a:p>
          <a:p>
            <a:r>
              <a:rPr lang="en-US" dirty="0"/>
              <a:t>-engage all members of community in the decision making process</a:t>
            </a:r>
          </a:p>
          <a:p>
            <a:r>
              <a:rPr lang="en-US" dirty="0"/>
              <a:t>- partner with school planning    </a:t>
            </a:r>
          </a:p>
          <a:p>
            <a:r>
              <a:rPr lang="en-US" dirty="0"/>
              <a:t>    - including curriculum</a:t>
            </a:r>
          </a:p>
          <a:p>
            <a:r>
              <a:rPr lang="en-US" dirty="0"/>
              <a:t>-build staff’s cultural competence through advocacy, trainings, etc.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363913" y="409575"/>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10014373" cy="2393386"/>
          </a:xfrm>
          <a:prstGeom prst="rect">
            <a:avLst/>
          </a:prstGeom>
        </p:spPr>
        <p:txBody>
          <a:bodyPr vert="horz" lIns="94229" tIns="47114" rIns="94229" bIns="47114" rtlCol="0"/>
          <a:lstStyle/>
          <a:p>
            <a:r>
              <a:rPr lang="en-US"/>
              <a:t>It is not inclusion if you invite people into a space you are unwilling to change.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9188" y="398463"/>
            <a:ext cx="2659062" cy="1993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7091342" y="5050649"/>
            <a:ext cx="879495" cy="481787"/>
          </a:xfrm>
          <a:prstGeom prst="rect">
            <a:avLst/>
          </a:prstGeom>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29038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9188" y="398463"/>
            <a:ext cx="2659062" cy="1993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7091342" y="5050649"/>
            <a:ext cx="879495" cy="481787"/>
          </a:xfrm>
          <a:prstGeom prst="rect">
            <a:avLst/>
          </a:prstGeom>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63764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9188" y="398463"/>
            <a:ext cx="2659062" cy="1993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645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9188" y="398463"/>
            <a:ext cx="2659062" cy="1993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85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548063" y="398463"/>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7252439" cy="2393386"/>
          </a:xfrm>
          <a:prstGeom prst="rect">
            <a:avLst/>
          </a:prstGeom>
        </p:spPr>
        <p:txBody>
          <a:bodyPr vert="horz" lIns="94229" tIns="47114" rIns="94229" bIns="47114" rtlCol="0"/>
          <a:lstStyle/>
          <a:p>
            <a:r>
              <a:rPr lang="en-US" dirty="0"/>
              <a:t>“She can't get inside the building because of her wheelchair."</a:t>
            </a:r>
          </a:p>
          <a:p>
            <a:r>
              <a:rPr lang="en-US" dirty="0"/>
              <a:t>No. She can't get inside because the building is not accessible. The building has a barrier that does not let her in. The wheelchair is not the problem; the building's lack of access is the problem.”</a:t>
            </a:r>
          </a:p>
          <a:p>
            <a:endParaRPr lang="en-US" dirty="0"/>
          </a:p>
          <a:p>
            <a:r>
              <a:rPr lang="en-US" dirty="0"/>
              <a:t>14 % of all students in the US have been identified as having a disability</a:t>
            </a:r>
          </a:p>
          <a:p>
            <a:r>
              <a:rPr lang="en-US" dirty="0"/>
              <a:t>6% of public school students are enrolled in gifted and talented programs</a:t>
            </a:r>
          </a:p>
          <a:p>
            <a:r>
              <a:rPr lang="en-US" dirty="0"/>
              <a:t>The National Association for Gifted Students estimates 6% of US students receiving special education services are also academically gifted (2E)</a:t>
            </a:r>
            <a:br>
              <a:rPr lang="en-US" dirty="0"/>
            </a:br>
            <a:r>
              <a:rPr lang="en-US" dirty="0"/>
              <a:t>.</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03638" y="512763"/>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605651"/>
            <a:ext cx="6490439" cy="2393386"/>
          </a:xfrm>
          <a:prstGeom prst="rect">
            <a:avLst/>
          </a:prstGeom>
        </p:spPr>
        <p:txBody>
          <a:bodyPr vert="horz" lIns="94229" tIns="47114" rIns="94229" bIns="47114" rtlCol="0"/>
          <a:lstStyle/>
          <a:p>
            <a:endParaRPr/>
          </a:p>
          <a:p>
            <a:r>
              <a:rPr lang="en-US"/>
              <a:t>Behind everyone of these numbers are families – people and faces just like yours and mine – we crave connection to schools and communities and family engagement.  We want to be a part of the conversation and to help create a more inclusive world.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03638" y="400050"/>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7023839" cy="2393386"/>
          </a:xfrm>
          <a:prstGeom prst="rect">
            <a:avLst/>
          </a:prstGeom>
        </p:spPr>
        <p:txBody>
          <a:bodyPr vert="horz" lIns="94229" tIns="47114" rIns="94229" bIns="47114" rtlCol="0"/>
          <a:lstStyle/>
          <a:p>
            <a:r>
              <a:rPr lang="en-US"/>
              <a:t>The national standards for Family-School Partnerships provide the framework for local PTAs to build effective relationships with families that include students who receive Special Education services including gifted and talented.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181350" y="322263"/>
            <a:ext cx="2659063"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884237" y="2316726"/>
            <a:ext cx="7252439" cy="2393386"/>
          </a:xfrm>
          <a:prstGeom prst="rect">
            <a:avLst/>
          </a:prstGeom>
        </p:spPr>
        <p:txBody>
          <a:bodyPr vert="horz" lIns="94229" tIns="47114" rIns="94229" bIns="47114" rtlCol="0"/>
          <a:lstStyle/>
          <a:p>
            <a:r>
              <a:rPr lang="en-US" dirty="0"/>
              <a:t>In order to welcome all families, we must be aware of barriers for families with students who are differently-abled. Being aware of barriers can be a huge starting point. </a:t>
            </a:r>
          </a:p>
          <a:p>
            <a:r>
              <a:rPr lang="en-US" dirty="0"/>
              <a:t>-Barriers</a:t>
            </a:r>
          </a:p>
          <a:p>
            <a:r>
              <a:rPr lang="en-US" dirty="0"/>
              <a:t>*parking</a:t>
            </a:r>
          </a:p>
          <a:p>
            <a:r>
              <a:rPr lang="en-US" dirty="0"/>
              <a:t>*sidewalks</a:t>
            </a:r>
          </a:p>
          <a:p>
            <a:r>
              <a:rPr lang="en-US" dirty="0"/>
              <a:t>*stage (Photo Booth)</a:t>
            </a:r>
          </a:p>
          <a:p>
            <a:r>
              <a:rPr lang="en-US" dirty="0"/>
              <a:t>*eating - having space set up</a:t>
            </a:r>
          </a:p>
          <a:p>
            <a:r>
              <a:rPr lang="en-US" dirty="0"/>
              <a:t>-UNIVERSAL DESIGN-</a:t>
            </a:r>
          </a:p>
          <a:p>
            <a:endParaRPr lang="en-US" dirty="0"/>
          </a:p>
          <a:p>
            <a:r>
              <a:rPr lang="en-US" dirty="0"/>
              <a:t>Treating families as partners in their child’s education means creating opportunities for all students.</a:t>
            </a:r>
          </a:p>
          <a:p>
            <a:r>
              <a:rPr lang="en-US" dirty="0"/>
              <a:t>      -Create opportunities for connection</a:t>
            </a:r>
          </a:p>
          <a:p>
            <a:r>
              <a:rPr lang="en-US" dirty="0"/>
              <a:t>      -open house/back to school nights/curriculum nights/etc. </a:t>
            </a:r>
          </a:p>
          <a:p>
            <a:endParaRPr lang="en-US" dirty="0"/>
          </a:p>
          <a:p>
            <a:r>
              <a:rPr lang="en-US" dirty="0"/>
              <a:t>Providing clear and effective communication with families must include families of all students. Think of parents who may also be deaf, etc. </a:t>
            </a: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363913" y="431800"/>
            <a:ext cx="2659062" cy="199390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10014373" cy="2393386"/>
          </a:xfrm>
          <a:prstGeom prst="rect">
            <a:avLst/>
          </a:prstGeom>
        </p:spPr>
        <p:txBody>
          <a:bodyPr vert="horz" lIns="94229" tIns="47114" rIns="94229" bIns="47114" rtlCol="0"/>
          <a:lstStyle/>
          <a:p>
            <a:r>
              <a:rPr lang="en-US" dirty="0"/>
              <a:t>Communication between families and school should be regular and effective. </a:t>
            </a:r>
          </a:p>
          <a:p>
            <a:endParaRPr lang="en-US" dirty="0"/>
          </a:p>
          <a:p>
            <a:r>
              <a:rPr lang="en-US" dirty="0"/>
              <a:t>*ask</a:t>
            </a:r>
          </a:p>
          <a:p>
            <a:r>
              <a:rPr lang="en-US" dirty="0"/>
              <a:t> -there are no “stupid” questions when they come from a place of seeking understanding </a:t>
            </a:r>
          </a:p>
          <a:p>
            <a:r>
              <a:rPr lang="en-US" dirty="0"/>
              <a:t> -seek out families who want to be spokespeople</a:t>
            </a:r>
          </a:p>
          <a:p>
            <a:r>
              <a:rPr lang="en-US" dirty="0"/>
              <a:t>  -understand where families are coming from</a:t>
            </a:r>
          </a:p>
          <a:p>
            <a:endParaRPr lang="en-US" dirty="0"/>
          </a:p>
          <a:p>
            <a:r>
              <a:rPr lang="en-US" dirty="0"/>
              <a:t>-post-event round tables </a:t>
            </a:r>
          </a:p>
          <a:p>
            <a:r>
              <a:rPr lang="en-US" dirty="0"/>
              <a:t>    *what worked/what didn’t </a:t>
            </a:r>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4452" cy="266343"/>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7091342" y="0"/>
            <a:ext cx="5424452" cy="266343"/>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363913" y="463550"/>
            <a:ext cx="2659062" cy="1995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1251798" y="2525325"/>
            <a:ext cx="7100039" cy="2397512"/>
          </a:xfrm>
          <a:prstGeom prst="rect">
            <a:avLst/>
          </a:prstGeom>
        </p:spPr>
        <p:txBody>
          <a:bodyPr vert="horz" lIns="94229" tIns="47114" rIns="94229" bIns="47114" rtlCol="0"/>
          <a:lstStyle/>
          <a:p>
            <a:r>
              <a:rPr lang="en-US" dirty="0"/>
              <a:t>Families want their students to succeed…while that looks different for each child…we all want our children to be successful.</a:t>
            </a:r>
          </a:p>
          <a:p>
            <a:endParaRPr lang="en-US" dirty="0"/>
          </a:p>
          <a:p>
            <a:r>
              <a:rPr lang="en-US" dirty="0"/>
              <a:t>Ways to establish positive and respectful relationships include: </a:t>
            </a:r>
          </a:p>
          <a:p>
            <a:r>
              <a:rPr lang="en-US" dirty="0"/>
              <a:t>-expand efforts to not just to inform - but hear from and respond to families</a:t>
            </a:r>
          </a:p>
          <a:p>
            <a:endParaRPr lang="en-US" dirty="0"/>
          </a:p>
          <a:p>
            <a:r>
              <a:rPr lang="en-US" dirty="0"/>
              <a:t>Communicating with families frequently is important. Be sure to reach families in a variety of ways. </a:t>
            </a:r>
          </a:p>
          <a:p>
            <a:endParaRPr lang="en-US" dirty="0"/>
          </a:p>
          <a:p>
            <a:r>
              <a:rPr lang="en-US" dirty="0"/>
              <a:t>- Collaborate with all families plan for the future </a:t>
            </a:r>
          </a:p>
          <a:p>
            <a:r>
              <a:rPr lang="en-US" dirty="0"/>
              <a:t>  *provide outside resources/guidance for families to support social, emotional, academic learning</a:t>
            </a:r>
          </a:p>
          <a:p>
            <a:endParaRPr lang="en-US" dirty="0"/>
          </a:p>
          <a:p>
            <a:endParaRPr lang="en-US" dirty="0"/>
          </a:p>
        </p:txBody>
      </p:sp>
      <p:sp>
        <p:nvSpPr>
          <p:cNvPr id="6" name="Footer Placeholder 5"/>
          <p:cNvSpPr>
            <a:spLocks noGrp="1"/>
          </p:cNvSpPr>
          <p:nvPr>
            <p:ph type="ftr" sz="quarter" idx="4"/>
          </p:nvPr>
        </p:nvSpPr>
        <p:spPr>
          <a:xfrm>
            <a:off x="0" y="5050650"/>
            <a:ext cx="5424452" cy="265110"/>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7091342" y="5050650"/>
            <a:ext cx="5424452" cy="265110"/>
          </a:xfrm>
          <a:prstGeom prst="rect">
            <a:avLst/>
          </a:prstGeom>
        </p:spPr>
        <p:txBody>
          <a:bodyPr vert="horz" lIns="94229" tIns="47114" rIns="94229" bIns="47114"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mailto:president@louisianapt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c/core-valu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picpedia.org/chalkboard/c/core-values.html"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0528" y="6001560"/>
            <a:ext cx="8432928" cy="949584"/>
          </a:xfrm>
          <a:prstGeom prst="rect">
            <a:avLst/>
          </a:prstGeom>
        </p:spPr>
        <p:txBody>
          <a:bodyPr lIns="0" tIns="0" rIns="0" bIns="0" rtlCol="0" anchor="t">
            <a:spAutoFit/>
          </a:bodyPr>
          <a:lstStyle/>
          <a:p>
            <a:pPr algn="ctr">
              <a:lnSpc>
                <a:spcPts val="2560"/>
              </a:lnSpc>
            </a:pPr>
            <a:r>
              <a:rPr lang="en-US" sz="2133" spc="-86">
                <a:solidFill>
                  <a:srgbClr val="000000"/>
                </a:solidFill>
                <a:latin typeface="Open Sans"/>
              </a:rPr>
              <a:t>Hosted by Doris Heckert, LAPTA Chair Special Populations Committee</a:t>
            </a:r>
          </a:p>
          <a:p>
            <a:pPr algn="ctr">
              <a:lnSpc>
                <a:spcPts val="2304"/>
              </a:lnSpc>
            </a:pPr>
            <a:r>
              <a:rPr lang="en-US" sz="1920" u="sng" spc="-77">
                <a:solidFill>
                  <a:srgbClr val="0E58C4"/>
                </a:solidFill>
                <a:latin typeface="Open Sans"/>
              </a:rPr>
              <a:t>special.populations@louisianapta.org</a:t>
            </a:r>
          </a:p>
        </p:txBody>
      </p:sp>
      <p:grpSp>
        <p:nvGrpSpPr>
          <p:cNvPr id="3" name="Group 3"/>
          <p:cNvGrpSpPr/>
          <p:nvPr/>
        </p:nvGrpSpPr>
        <p:grpSpPr>
          <a:xfrm>
            <a:off x="644352" y="2217216"/>
            <a:ext cx="8464512" cy="11904"/>
            <a:chOff x="0" y="0"/>
            <a:chExt cx="11286016" cy="15872"/>
          </a:xfrm>
        </p:grpSpPr>
        <p:sp>
          <p:nvSpPr>
            <p:cNvPr id="4" name="Freeform 4"/>
            <p:cNvSpPr/>
            <p:nvPr/>
          </p:nvSpPr>
          <p:spPr>
            <a:xfrm>
              <a:off x="7620" y="7620"/>
              <a:ext cx="11270742" cy="635"/>
            </a:xfrm>
            <a:custGeom>
              <a:avLst/>
              <a:gdLst/>
              <a:ahLst/>
              <a:cxnLst/>
              <a:rect l="l" t="t" r="r" b="b"/>
              <a:pathLst>
                <a:path w="11270742" h="635">
                  <a:moveTo>
                    <a:pt x="0" y="0"/>
                  </a:moveTo>
                  <a:lnTo>
                    <a:pt x="11270742" y="635"/>
                  </a:lnTo>
                </a:path>
              </a:pathLst>
            </a:custGeom>
            <a:solidFill>
              <a:srgbClr val="4A66AC"/>
            </a:solidFill>
          </p:spPr>
          <p:txBody>
            <a:bodyPr/>
            <a:lstStyle/>
            <a:p>
              <a:endParaRPr lang="en-US"/>
            </a:p>
          </p:txBody>
        </p:sp>
        <p:sp>
          <p:nvSpPr>
            <p:cNvPr id="5" name="Freeform 5"/>
            <p:cNvSpPr/>
            <p:nvPr/>
          </p:nvSpPr>
          <p:spPr>
            <a:xfrm>
              <a:off x="7620" y="0"/>
              <a:ext cx="11270742" cy="15875"/>
            </a:xfrm>
            <a:custGeom>
              <a:avLst/>
              <a:gdLst/>
              <a:ahLst/>
              <a:cxnLst/>
              <a:rect l="l" t="t" r="r" b="b"/>
              <a:pathLst>
                <a:path w="11270742" h="15875">
                  <a:moveTo>
                    <a:pt x="0" y="0"/>
                  </a:moveTo>
                  <a:lnTo>
                    <a:pt x="11270742" y="508"/>
                  </a:lnTo>
                  <a:lnTo>
                    <a:pt x="11270742" y="15875"/>
                  </a:lnTo>
                  <a:lnTo>
                    <a:pt x="0" y="15367"/>
                  </a:lnTo>
                  <a:close/>
                </a:path>
              </a:pathLst>
            </a:custGeom>
            <a:solidFill>
              <a:srgbClr val="4A66AC"/>
            </a:solidFill>
          </p:spPr>
          <p:txBody>
            <a:bodyPr/>
            <a:lstStyle/>
            <a:p>
              <a:endParaRPr lang="en-US"/>
            </a:p>
          </p:txBody>
        </p:sp>
      </p:grpSp>
      <p:sp>
        <p:nvSpPr>
          <p:cNvPr id="6" name="TextBox 6"/>
          <p:cNvSpPr txBox="1"/>
          <p:nvPr/>
        </p:nvSpPr>
        <p:spPr>
          <a:xfrm>
            <a:off x="722472" y="2314386"/>
            <a:ext cx="8308272" cy="275526"/>
          </a:xfrm>
          <a:prstGeom prst="rect">
            <a:avLst/>
          </a:prstGeom>
        </p:spPr>
        <p:txBody>
          <a:bodyPr lIns="0" tIns="0" rIns="0" bIns="0" rtlCol="0" anchor="t">
            <a:spAutoFit/>
          </a:bodyPr>
          <a:lstStyle/>
          <a:p>
            <a:pPr algn="l">
              <a:lnSpc>
                <a:spcPts val="2188"/>
              </a:lnSpc>
            </a:pPr>
            <a:r>
              <a:rPr lang="en-US" sz="2026" spc="-50">
                <a:solidFill>
                  <a:srgbClr val="000000"/>
                </a:solidFill>
                <a:latin typeface="Open Sans"/>
              </a:rPr>
              <a:t>PTA Development Days</a:t>
            </a:r>
          </a:p>
        </p:txBody>
      </p:sp>
      <p:grpSp>
        <p:nvGrpSpPr>
          <p:cNvPr id="7" name="Group 7"/>
          <p:cNvGrpSpPr/>
          <p:nvPr/>
        </p:nvGrpSpPr>
        <p:grpSpPr>
          <a:xfrm>
            <a:off x="644352" y="2656128"/>
            <a:ext cx="8464512" cy="11904"/>
            <a:chOff x="0" y="0"/>
            <a:chExt cx="11286016" cy="15872"/>
          </a:xfrm>
        </p:grpSpPr>
        <p:sp>
          <p:nvSpPr>
            <p:cNvPr id="8" name="Freeform 8"/>
            <p:cNvSpPr/>
            <p:nvPr/>
          </p:nvSpPr>
          <p:spPr>
            <a:xfrm>
              <a:off x="7620" y="7620"/>
              <a:ext cx="11270742" cy="635"/>
            </a:xfrm>
            <a:custGeom>
              <a:avLst/>
              <a:gdLst/>
              <a:ahLst/>
              <a:cxnLst/>
              <a:rect l="l" t="t" r="r" b="b"/>
              <a:pathLst>
                <a:path w="11270742" h="635">
                  <a:moveTo>
                    <a:pt x="0" y="0"/>
                  </a:moveTo>
                  <a:lnTo>
                    <a:pt x="11270742" y="635"/>
                  </a:lnTo>
                </a:path>
              </a:pathLst>
            </a:custGeom>
            <a:solidFill>
              <a:srgbClr val="4A66AC"/>
            </a:solidFill>
          </p:spPr>
          <p:txBody>
            <a:bodyPr/>
            <a:lstStyle/>
            <a:p>
              <a:endParaRPr lang="en-US"/>
            </a:p>
          </p:txBody>
        </p:sp>
        <p:sp>
          <p:nvSpPr>
            <p:cNvPr id="9" name="Freeform 9"/>
            <p:cNvSpPr/>
            <p:nvPr/>
          </p:nvSpPr>
          <p:spPr>
            <a:xfrm>
              <a:off x="7620" y="0"/>
              <a:ext cx="11270742" cy="15875"/>
            </a:xfrm>
            <a:custGeom>
              <a:avLst/>
              <a:gdLst/>
              <a:ahLst/>
              <a:cxnLst/>
              <a:rect l="l" t="t" r="r" b="b"/>
              <a:pathLst>
                <a:path w="11270742" h="15875">
                  <a:moveTo>
                    <a:pt x="0" y="0"/>
                  </a:moveTo>
                  <a:lnTo>
                    <a:pt x="11270742" y="508"/>
                  </a:lnTo>
                  <a:lnTo>
                    <a:pt x="11270742" y="15875"/>
                  </a:lnTo>
                  <a:lnTo>
                    <a:pt x="0" y="15367"/>
                  </a:lnTo>
                  <a:close/>
                </a:path>
              </a:pathLst>
            </a:custGeom>
            <a:solidFill>
              <a:srgbClr val="4A66AC"/>
            </a:solidFill>
          </p:spPr>
          <p:txBody>
            <a:bodyPr/>
            <a:lstStyle/>
            <a:p>
              <a:endParaRPr lang="en-US"/>
            </a:p>
          </p:txBody>
        </p:sp>
      </p:grpSp>
      <p:sp>
        <p:nvSpPr>
          <p:cNvPr id="10" name="TextBox 10"/>
          <p:cNvSpPr txBox="1"/>
          <p:nvPr/>
        </p:nvSpPr>
        <p:spPr>
          <a:xfrm>
            <a:off x="722472" y="2753298"/>
            <a:ext cx="8300208" cy="694854"/>
          </a:xfrm>
          <a:prstGeom prst="rect">
            <a:avLst/>
          </a:prstGeom>
        </p:spPr>
        <p:txBody>
          <a:bodyPr lIns="0" tIns="0" rIns="0" bIns="0" rtlCol="0" anchor="t">
            <a:spAutoFit/>
          </a:bodyPr>
          <a:lstStyle/>
          <a:p>
            <a:pPr algn="l">
              <a:lnSpc>
                <a:spcPts val="2188"/>
              </a:lnSpc>
            </a:pPr>
            <a:r>
              <a:rPr lang="en-US" sz="2026" spc="-50">
                <a:solidFill>
                  <a:srgbClr val="000000"/>
                </a:solidFill>
                <a:latin typeface="Open Sans"/>
              </a:rPr>
              <a:t>Engaging Families of Students who are Differently-Abled and Neurodivergent in PTA</a:t>
            </a:r>
          </a:p>
        </p:txBody>
      </p:sp>
      <p:grpSp>
        <p:nvGrpSpPr>
          <p:cNvPr id="11" name="Group 11"/>
          <p:cNvGrpSpPr/>
          <p:nvPr/>
        </p:nvGrpSpPr>
        <p:grpSpPr>
          <a:xfrm>
            <a:off x="644352" y="3514752"/>
            <a:ext cx="8464512" cy="11904"/>
            <a:chOff x="0" y="0"/>
            <a:chExt cx="11286016" cy="15872"/>
          </a:xfrm>
        </p:grpSpPr>
        <p:sp>
          <p:nvSpPr>
            <p:cNvPr id="12" name="Freeform 12"/>
            <p:cNvSpPr/>
            <p:nvPr/>
          </p:nvSpPr>
          <p:spPr>
            <a:xfrm>
              <a:off x="7620" y="7620"/>
              <a:ext cx="11270742" cy="635"/>
            </a:xfrm>
            <a:custGeom>
              <a:avLst/>
              <a:gdLst/>
              <a:ahLst/>
              <a:cxnLst/>
              <a:rect l="l" t="t" r="r" b="b"/>
              <a:pathLst>
                <a:path w="11270742" h="635">
                  <a:moveTo>
                    <a:pt x="0" y="0"/>
                  </a:moveTo>
                  <a:lnTo>
                    <a:pt x="11270742" y="635"/>
                  </a:lnTo>
                </a:path>
              </a:pathLst>
            </a:custGeom>
            <a:solidFill>
              <a:srgbClr val="4A66AC"/>
            </a:solidFill>
          </p:spPr>
          <p:txBody>
            <a:bodyPr/>
            <a:lstStyle/>
            <a:p>
              <a:endParaRPr lang="en-US"/>
            </a:p>
          </p:txBody>
        </p:sp>
        <p:sp>
          <p:nvSpPr>
            <p:cNvPr id="13" name="Freeform 13"/>
            <p:cNvSpPr/>
            <p:nvPr/>
          </p:nvSpPr>
          <p:spPr>
            <a:xfrm>
              <a:off x="7620" y="0"/>
              <a:ext cx="11270742" cy="15875"/>
            </a:xfrm>
            <a:custGeom>
              <a:avLst/>
              <a:gdLst/>
              <a:ahLst/>
              <a:cxnLst/>
              <a:rect l="l" t="t" r="r" b="b"/>
              <a:pathLst>
                <a:path w="11270742" h="15875">
                  <a:moveTo>
                    <a:pt x="0" y="0"/>
                  </a:moveTo>
                  <a:lnTo>
                    <a:pt x="11270742" y="508"/>
                  </a:lnTo>
                  <a:lnTo>
                    <a:pt x="11270742" y="15875"/>
                  </a:lnTo>
                  <a:lnTo>
                    <a:pt x="0" y="15367"/>
                  </a:lnTo>
                  <a:close/>
                </a:path>
              </a:pathLst>
            </a:custGeom>
            <a:solidFill>
              <a:srgbClr val="4A66AC"/>
            </a:solidFill>
          </p:spPr>
          <p:txBody>
            <a:bodyPr/>
            <a:lstStyle/>
            <a:p>
              <a:endParaRPr lang="en-US"/>
            </a:p>
          </p:txBody>
        </p:sp>
      </p:grpSp>
      <p:sp>
        <p:nvSpPr>
          <p:cNvPr id="14" name="TextBox 14"/>
          <p:cNvSpPr txBox="1"/>
          <p:nvPr/>
        </p:nvSpPr>
        <p:spPr>
          <a:xfrm>
            <a:off x="722472" y="3573822"/>
            <a:ext cx="8308272" cy="313626"/>
          </a:xfrm>
          <a:prstGeom prst="rect">
            <a:avLst/>
          </a:prstGeom>
        </p:spPr>
        <p:txBody>
          <a:bodyPr lIns="0" tIns="0" rIns="0" bIns="0" rtlCol="0" anchor="t">
            <a:spAutoFit/>
          </a:bodyPr>
          <a:lstStyle/>
          <a:p>
            <a:pPr algn="l">
              <a:lnSpc>
                <a:spcPts val="2188"/>
              </a:lnSpc>
            </a:pPr>
            <a:r>
              <a:rPr lang="en-US" sz="2026" spc="-1">
                <a:solidFill>
                  <a:srgbClr val="000000"/>
                </a:solidFill>
                <a:latin typeface="Arial Bold"/>
              </a:rPr>
              <a:t>Workshop</a:t>
            </a:r>
          </a:p>
        </p:txBody>
      </p:sp>
      <p:sp>
        <p:nvSpPr>
          <p:cNvPr id="15" name="Freeform 15"/>
          <p:cNvSpPr/>
          <p:nvPr/>
        </p:nvSpPr>
        <p:spPr>
          <a:xfrm>
            <a:off x="650112" y="514176"/>
            <a:ext cx="3767424" cy="1427328"/>
          </a:xfrm>
          <a:custGeom>
            <a:avLst/>
            <a:gdLst/>
            <a:ahLst/>
            <a:cxnLst/>
            <a:rect l="l" t="t" r="r" b="b"/>
            <a:pathLst>
              <a:path w="3767424" h="1427328">
                <a:moveTo>
                  <a:pt x="0" y="0"/>
                </a:moveTo>
                <a:lnTo>
                  <a:pt x="3767424" y="0"/>
                </a:lnTo>
                <a:lnTo>
                  <a:pt x="3767424" y="1427328"/>
                </a:lnTo>
                <a:lnTo>
                  <a:pt x="0" y="1427328"/>
                </a:lnTo>
                <a:lnTo>
                  <a:pt x="0" y="0"/>
                </a:lnTo>
                <a:close/>
              </a:path>
            </a:pathLst>
          </a:custGeom>
          <a:blipFill>
            <a:blip r:embed="rId3"/>
            <a:stretch>
              <a:fillRect l="-4" r="-4"/>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16831" b="-2038"/>
            </a:stretch>
          </a:blipFill>
        </p:spPr>
        <p:txBody>
          <a:bodyPr/>
          <a:lstStyle/>
          <a:p>
            <a:endParaRPr lang="en-US"/>
          </a:p>
        </p:txBody>
      </p:sp>
      <p:grpSp>
        <p:nvGrpSpPr>
          <p:cNvPr id="5" name="Group 5"/>
          <p:cNvGrpSpPr/>
          <p:nvPr/>
        </p:nvGrpSpPr>
        <p:grpSpPr>
          <a:xfrm>
            <a:off x="5804219" y="2090872"/>
            <a:ext cx="3065461" cy="3133456"/>
            <a:chOff x="0" y="0"/>
            <a:chExt cx="4087282" cy="4177941"/>
          </a:xfrm>
        </p:grpSpPr>
        <p:sp>
          <p:nvSpPr>
            <p:cNvPr id="6" name="AutoShape 6"/>
            <p:cNvSpPr/>
            <p:nvPr/>
          </p:nvSpPr>
          <p:spPr>
            <a:xfrm>
              <a:off x="0" y="935984"/>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2565096"/>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19050"/>
              <a:ext cx="4087282" cy="64400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Encourage all families to advocate for their children.</a:t>
              </a:r>
            </a:p>
          </p:txBody>
        </p:sp>
        <p:sp>
          <p:nvSpPr>
            <p:cNvPr id="9" name="TextBox 9"/>
            <p:cNvSpPr txBox="1"/>
            <p:nvPr/>
          </p:nvSpPr>
          <p:spPr>
            <a:xfrm>
              <a:off x="0" y="1259401"/>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Provide resources and support for families who may face barriers to advocacy.</a:t>
              </a:r>
            </a:p>
          </p:txBody>
        </p:sp>
        <p:sp>
          <p:nvSpPr>
            <p:cNvPr id="10" name="TextBox 10"/>
            <p:cNvSpPr txBox="1"/>
            <p:nvPr/>
          </p:nvSpPr>
          <p:spPr>
            <a:xfrm>
              <a:off x="19576" y="2883698"/>
              <a:ext cx="4067706" cy="129424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Collaborate with families to develop and implement strategies to support their child's success.</a:t>
              </a:r>
            </a:p>
          </p:txBody>
        </p:sp>
      </p:grpSp>
      <p:sp>
        <p:nvSpPr>
          <p:cNvPr id="11" name="TextBox 11"/>
          <p:cNvSpPr txBox="1"/>
          <p:nvPr/>
        </p:nvSpPr>
        <p:spPr>
          <a:xfrm>
            <a:off x="548640" y="1453956"/>
            <a:ext cx="3676933" cy="1468924"/>
          </a:xfrm>
          <a:prstGeom prst="rect">
            <a:avLst/>
          </a:prstGeom>
        </p:spPr>
        <p:txBody>
          <a:bodyPr lIns="0" tIns="0" rIns="0" bIns="0" rtlCol="0" anchor="t">
            <a:spAutoFit/>
          </a:bodyPr>
          <a:lstStyle/>
          <a:p>
            <a:pPr marL="0" lvl="0" indent="0">
              <a:lnSpc>
                <a:spcPts val="3882"/>
              </a:lnSpc>
            </a:pPr>
            <a:r>
              <a:rPr lang="en-US" sz="2986" spc="-89">
                <a:solidFill>
                  <a:srgbClr val="FFFFFF"/>
                </a:solidFill>
                <a:latin typeface="Poppins Bold"/>
              </a:rPr>
              <a:t>Standard 4: Speaking up for every child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12623" b="-6245"/>
            </a:stretch>
          </a:blipFill>
        </p:spPr>
        <p:txBody>
          <a:bodyPr/>
          <a:lstStyle/>
          <a:p>
            <a:endParaRPr lang="en-US"/>
          </a:p>
        </p:txBody>
      </p:sp>
      <p:grpSp>
        <p:nvGrpSpPr>
          <p:cNvPr id="5" name="Group 5"/>
          <p:cNvGrpSpPr/>
          <p:nvPr/>
        </p:nvGrpSpPr>
        <p:grpSpPr>
          <a:xfrm>
            <a:off x="5804219" y="2090872"/>
            <a:ext cx="3065461" cy="3133456"/>
            <a:chOff x="0" y="0"/>
            <a:chExt cx="4087282" cy="4177941"/>
          </a:xfrm>
        </p:grpSpPr>
        <p:sp>
          <p:nvSpPr>
            <p:cNvPr id="6" name="AutoShape 6"/>
            <p:cNvSpPr/>
            <p:nvPr/>
          </p:nvSpPr>
          <p:spPr>
            <a:xfrm>
              <a:off x="0" y="1261104"/>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2890216"/>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19050"/>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Build trusting relationships between families, educators, and community members.</a:t>
              </a:r>
            </a:p>
          </p:txBody>
        </p:sp>
        <p:sp>
          <p:nvSpPr>
            <p:cNvPr id="9" name="TextBox 9"/>
            <p:cNvSpPr txBox="1"/>
            <p:nvPr/>
          </p:nvSpPr>
          <p:spPr>
            <a:xfrm>
              <a:off x="0" y="1584521"/>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Recognize and respect the diverse cultures, experiences, and perspectives of families.</a:t>
              </a:r>
            </a:p>
          </p:txBody>
        </p:sp>
        <p:sp>
          <p:nvSpPr>
            <p:cNvPr id="10" name="TextBox 10"/>
            <p:cNvSpPr txBox="1"/>
            <p:nvPr/>
          </p:nvSpPr>
          <p:spPr>
            <a:xfrm>
              <a:off x="19576" y="3208818"/>
              <a:ext cx="4067706"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Involve families in decision-making processes that affect their children's education.</a:t>
              </a:r>
            </a:p>
          </p:txBody>
        </p:sp>
      </p:grpSp>
      <p:sp>
        <p:nvSpPr>
          <p:cNvPr id="11" name="TextBox 11"/>
          <p:cNvSpPr txBox="1"/>
          <p:nvPr/>
        </p:nvSpPr>
        <p:spPr>
          <a:xfrm>
            <a:off x="548640" y="1700336"/>
            <a:ext cx="3676933" cy="976164"/>
          </a:xfrm>
          <a:prstGeom prst="rect">
            <a:avLst/>
          </a:prstGeom>
        </p:spPr>
        <p:txBody>
          <a:bodyPr lIns="0" tIns="0" rIns="0" bIns="0" rtlCol="0" anchor="t">
            <a:spAutoFit/>
          </a:bodyPr>
          <a:lstStyle/>
          <a:p>
            <a:pPr marL="0" lvl="0" indent="0">
              <a:lnSpc>
                <a:spcPts val="3882"/>
              </a:lnSpc>
            </a:pPr>
            <a:r>
              <a:rPr lang="en-US" sz="2986" spc="-89">
                <a:solidFill>
                  <a:srgbClr val="FFFFFF"/>
                </a:solidFill>
                <a:latin typeface="Poppins Bold"/>
              </a:rPr>
              <a:t>Standard 5: Sharing power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12623" b="-6245"/>
            </a:stretch>
          </a:blipFill>
        </p:spPr>
        <p:txBody>
          <a:bodyPr/>
          <a:lstStyle/>
          <a:p>
            <a:endParaRPr lang="en-US"/>
          </a:p>
        </p:txBody>
      </p:sp>
      <p:grpSp>
        <p:nvGrpSpPr>
          <p:cNvPr id="5" name="Group 5"/>
          <p:cNvGrpSpPr/>
          <p:nvPr/>
        </p:nvGrpSpPr>
        <p:grpSpPr>
          <a:xfrm>
            <a:off x="5804219" y="2212792"/>
            <a:ext cx="3065461" cy="2889616"/>
            <a:chOff x="0" y="0"/>
            <a:chExt cx="4087282" cy="3852821"/>
          </a:xfrm>
        </p:grpSpPr>
        <p:sp>
          <p:nvSpPr>
            <p:cNvPr id="6" name="AutoShape 6"/>
            <p:cNvSpPr/>
            <p:nvPr/>
          </p:nvSpPr>
          <p:spPr>
            <a:xfrm>
              <a:off x="0" y="935984"/>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2565096"/>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19050"/>
              <a:ext cx="4087282" cy="64400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Establish partnerships with community organizations.</a:t>
              </a:r>
            </a:p>
          </p:txBody>
        </p:sp>
        <p:sp>
          <p:nvSpPr>
            <p:cNvPr id="9" name="TextBox 9"/>
            <p:cNvSpPr txBox="1"/>
            <p:nvPr/>
          </p:nvSpPr>
          <p:spPr>
            <a:xfrm>
              <a:off x="0" y="1259401"/>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Engage families and community members in decision-making processes.</a:t>
              </a:r>
            </a:p>
          </p:txBody>
        </p:sp>
        <p:sp>
          <p:nvSpPr>
            <p:cNvPr id="10" name="TextBox 10"/>
            <p:cNvSpPr txBox="1"/>
            <p:nvPr/>
          </p:nvSpPr>
          <p:spPr>
            <a:xfrm>
              <a:off x="19576" y="2883698"/>
              <a:ext cx="4067706"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Develop programs and initiatives that help families and schools work together more effectively.</a:t>
              </a:r>
            </a:p>
          </p:txBody>
        </p:sp>
      </p:grpSp>
      <p:sp>
        <p:nvSpPr>
          <p:cNvPr id="11" name="TextBox 11"/>
          <p:cNvSpPr txBox="1"/>
          <p:nvPr/>
        </p:nvSpPr>
        <p:spPr>
          <a:xfrm>
            <a:off x="548640" y="1453956"/>
            <a:ext cx="3676933" cy="1468924"/>
          </a:xfrm>
          <a:prstGeom prst="rect">
            <a:avLst/>
          </a:prstGeom>
        </p:spPr>
        <p:txBody>
          <a:bodyPr lIns="0" tIns="0" rIns="0" bIns="0" rtlCol="0" anchor="t">
            <a:spAutoFit/>
          </a:bodyPr>
          <a:lstStyle/>
          <a:p>
            <a:pPr marL="0" lvl="0" indent="0">
              <a:lnSpc>
                <a:spcPts val="3882"/>
              </a:lnSpc>
            </a:pPr>
            <a:r>
              <a:rPr lang="en-US" sz="2986" spc="-89">
                <a:solidFill>
                  <a:srgbClr val="FFFFFF"/>
                </a:solidFill>
                <a:latin typeface="Poppins Bold"/>
              </a:rPr>
              <a:t>Standard 6: Collaborating with community.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grpSp>
        <p:nvGrpSpPr>
          <p:cNvPr id="2" name="Group 2"/>
          <p:cNvGrpSpPr/>
          <p:nvPr/>
        </p:nvGrpSpPr>
        <p:grpSpPr>
          <a:xfrm>
            <a:off x="5192819" y="1218046"/>
            <a:ext cx="3965366" cy="4915856"/>
            <a:chOff x="0" y="0"/>
            <a:chExt cx="1468654" cy="1820687"/>
          </a:xfrm>
        </p:grpSpPr>
        <p:sp>
          <p:nvSpPr>
            <p:cNvPr id="3" name="Freeform 3"/>
            <p:cNvSpPr/>
            <p:nvPr/>
          </p:nvSpPr>
          <p:spPr>
            <a:xfrm>
              <a:off x="0" y="0"/>
              <a:ext cx="1468654" cy="1820687"/>
            </a:xfrm>
            <a:custGeom>
              <a:avLst/>
              <a:gdLst/>
              <a:ahLst/>
              <a:cxnLst/>
              <a:rect l="l" t="t" r="r" b="b"/>
              <a:pathLst>
                <a:path w="1468654" h="1820687">
                  <a:moveTo>
                    <a:pt x="0" y="0"/>
                  </a:moveTo>
                  <a:lnTo>
                    <a:pt x="1468654" y="0"/>
                  </a:lnTo>
                  <a:lnTo>
                    <a:pt x="1468654" y="1820687"/>
                  </a:lnTo>
                  <a:lnTo>
                    <a:pt x="0" y="1820687"/>
                  </a:lnTo>
                  <a:close/>
                </a:path>
              </a:pathLst>
            </a:custGeom>
            <a:solidFill>
              <a:srgbClr val="4A66AC"/>
            </a:solidFill>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1941"/>
                </a:lnSpc>
              </a:pPr>
              <a:endParaRPr/>
            </a:p>
          </p:txBody>
        </p:sp>
      </p:grpSp>
      <p:sp>
        <p:nvSpPr>
          <p:cNvPr id="5" name="Freeform 5"/>
          <p:cNvSpPr/>
          <p:nvPr/>
        </p:nvSpPr>
        <p:spPr>
          <a:xfrm>
            <a:off x="5409864" y="1335384"/>
            <a:ext cx="3531277" cy="4708370"/>
          </a:xfrm>
          <a:custGeom>
            <a:avLst/>
            <a:gdLst/>
            <a:ahLst/>
            <a:cxnLst/>
            <a:rect l="l" t="t" r="r" b="b"/>
            <a:pathLst>
              <a:path w="3531277" h="4708370">
                <a:moveTo>
                  <a:pt x="0" y="0"/>
                </a:moveTo>
                <a:lnTo>
                  <a:pt x="3531277" y="0"/>
                </a:lnTo>
                <a:lnTo>
                  <a:pt x="3531277" y="4708369"/>
                </a:lnTo>
                <a:lnTo>
                  <a:pt x="0" y="4708369"/>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99047" y="2357120"/>
            <a:ext cx="3922106" cy="2600960"/>
          </a:xfrm>
          <a:prstGeom prst="rect">
            <a:avLst/>
          </a:prstGeom>
        </p:spPr>
        <p:txBody>
          <a:bodyPr lIns="0" tIns="0" rIns="0" bIns="0" rtlCol="0" anchor="t">
            <a:spAutoFit/>
          </a:bodyPr>
          <a:lstStyle/>
          <a:p>
            <a:pPr marL="0" lvl="0" indent="0">
              <a:lnSpc>
                <a:spcPts val="5120"/>
              </a:lnSpc>
            </a:pPr>
            <a:r>
              <a:rPr lang="en-US" sz="4266" spc="-128">
                <a:solidFill>
                  <a:srgbClr val="FFFFFF"/>
                </a:solidFill>
                <a:latin typeface="Poppins Bold"/>
              </a:rPr>
              <a:t>Inclusion is an approach not a program!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304" y="6704355"/>
            <a:ext cx="9132960" cy="312069"/>
          </a:xfrm>
          <a:prstGeom prst="rect">
            <a:avLst/>
          </a:prstGeom>
        </p:spPr>
        <p:txBody>
          <a:bodyPr lIns="0" tIns="0" rIns="0" bIns="0" rtlCol="0" anchor="t">
            <a:spAutoFit/>
          </a:bodyPr>
          <a:lstStyle/>
          <a:p>
            <a:pPr algn="ctr">
              <a:lnSpc>
                <a:spcPts val="2304"/>
              </a:lnSpc>
            </a:pPr>
            <a:r>
              <a:rPr lang="en-US" sz="1920" u="sng" spc="-47">
                <a:solidFill>
                  <a:srgbClr val="072C62"/>
                </a:solidFill>
                <a:latin typeface="Open Sans Bold"/>
              </a:rPr>
              <a:t>https://www.louisianapta.org/toolkits</a:t>
            </a:r>
          </a:p>
        </p:txBody>
      </p:sp>
      <p:sp>
        <p:nvSpPr>
          <p:cNvPr id="3" name="Freeform 3"/>
          <p:cNvSpPr/>
          <p:nvPr/>
        </p:nvSpPr>
        <p:spPr>
          <a:xfrm>
            <a:off x="0" y="0"/>
            <a:ext cx="9763584" cy="6509184"/>
          </a:xfrm>
          <a:custGeom>
            <a:avLst/>
            <a:gdLst/>
            <a:ahLst/>
            <a:cxnLst/>
            <a:rect l="l" t="t" r="r" b="b"/>
            <a:pathLst>
              <a:path w="9763584" h="6509184">
                <a:moveTo>
                  <a:pt x="0" y="0"/>
                </a:moveTo>
                <a:lnTo>
                  <a:pt x="9763584" y="0"/>
                </a:lnTo>
                <a:lnTo>
                  <a:pt x="9763584" y="6509184"/>
                </a:lnTo>
                <a:lnTo>
                  <a:pt x="0" y="6509184"/>
                </a:lnTo>
                <a:lnTo>
                  <a:pt x="0" y="0"/>
                </a:lnTo>
                <a:close/>
              </a:path>
            </a:pathLst>
          </a:custGeom>
          <a:blipFill>
            <a:blip r:embed="rId3"/>
            <a:stretch>
              <a:fillRect l="-27" r="-27"/>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6285" r="-6285"/>
            </a:stretch>
          </a:blipFill>
        </p:spPr>
        <p:txBody>
          <a:bodyPr/>
          <a:lstStyle/>
          <a:p>
            <a:endParaRPr lang="en-US" dirty="0"/>
          </a:p>
        </p:txBody>
      </p:sp>
      <p:sp>
        <p:nvSpPr>
          <p:cNvPr id="3" name="TextBox 3"/>
          <p:cNvSpPr txBox="1"/>
          <p:nvPr/>
        </p:nvSpPr>
        <p:spPr>
          <a:xfrm>
            <a:off x="2524080" y="402072"/>
            <a:ext cx="4427040" cy="6511440"/>
          </a:xfrm>
          <a:prstGeom prst="rect">
            <a:avLst/>
          </a:prstGeom>
        </p:spPr>
        <p:txBody>
          <a:bodyPr lIns="0" tIns="0" rIns="0" bIns="0" rtlCol="0" anchor="t">
            <a:spAutoFit/>
          </a:bodyPr>
          <a:lstStyle/>
          <a:p>
            <a:pPr algn="ctr">
              <a:lnSpc>
                <a:spcPts val="2560"/>
              </a:lnSpc>
            </a:pPr>
            <a:r>
              <a:rPr lang="en-US" sz="2133" spc="-52">
                <a:solidFill>
                  <a:srgbClr val="072C62"/>
                </a:solidFill>
                <a:latin typeface="Open Sans Bold"/>
              </a:rPr>
              <a:t>Louisiana PTA is in search of Leaders to serve on the Board of Directors</a:t>
            </a:r>
          </a:p>
          <a:p>
            <a:pPr algn="ctr">
              <a:lnSpc>
                <a:spcPts val="2560"/>
              </a:lnSpc>
            </a:pPr>
            <a:endParaRPr lang="en-US" sz="2133" spc="-52">
              <a:solidFill>
                <a:srgbClr val="072C62"/>
              </a:solidFill>
              <a:latin typeface="Open Sans Bold"/>
            </a:endParaRPr>
          </a:p>
          <a:p>
            <a:pPr algn="ctr">
              <a:lnSpc>
                <a:spcPts val="2560"/>
              </a:lnSpc>
            </a:pPr>
            <a:r>
              <a:rPr lang="en-US" sz="2133" spc="-52">
                <a:solidFill>
                  <a:srgbClr val="072C62"/>
                </a:solidFill>
                <a:latin typeface="Open Sans Bold"/>
              </a:rPr>
              <a:t>Apply Here</a:t>
            </a: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endParaRPr lang="en-US" sz="2133" spc="-52">
              <a:solidFill>
                <a:srgbClr val="072C62"/>
              </a:solidFill>
              <a:latin typeface="Open Sans Bold"/>
            </a:endParaRPr>
          </a:p>
          <a:p>
            <a:pPr algn="ctr">
              <a:lnSpc>
                <a:spcPts val="2560"/>
              </a:lnSpc>
            </a:pPr>
            <a:r>
              <a:rPr lang="en-US" sz="2133" spc="-52">
                <a:solidFill>
                  <a:srgbClr val="072C62"/>
                </a:solidFill>
                <a:latin typeface="Open Sans Bold"/>
              </a:rPr>
              <a:t>Email us at</a:t>
            </a:r>
          </a:p>
          <a:p>
            <a:pPr algn="ctr">
              <a:lnSpc>
                <a:spcPts val="2560"/>
              </a:lnSpc>
            </a:pPr>
            <a:r>
              <a:rPr lang="en-US" sz="2133" u="sng" spc="-52">
                <a:solidFill>
                  <a:srgbClr val="0000FF"/>
                </a:solidFill>
                <a:latin typeface="Open Sans Bold"/>
                <a:hlinkClick r:id="rId4" tooltip="mailto:president@louisianapta.org"/>
              </a:rPr>
              <a:t>president@louisianapta.org</a:t>
            </a:r>
          </a:p>
          <a:p>
            <a:pPr algn="l">
              <a:lnSpc>
                <a:spcPts val="2560"/>
              </a:lnSpc>
            </a:pPr>
            <a:r>
              <a:rPr lang="en-US" sz="2133" spc="-52">
                <a:solidFill>
                  <a:srgbClr val="072C62"/>
                </a:solidFill>
                <a:latin typeface="Open Sans Bold"/>
              </a:rPr>
              <a:t>if you are interested in learning more about volunteering at the State level.</a:t>
            </a:r>
          </a:p>
        </p:txBody>
      </p:sp>
      <p:sp>
        <p:nvSpPr>
          <p:cNvPr id="5" name="Freeform 5"/>
          <p:cNvSpPr/>
          <p:nvPr/>
        </p:nvSpPr>
        <p:spPr>
          <a:xfrm>
            <a:off x="3946752" y="2500224"/>
            <a:ext cx="1860096" cy="2358912"/>
          </a:xfrm>
          <a:custGeom>
            <a:avLst/>
            <a:gdLst/>
            <a:ahLst/>
            <a:cxnLst/>
            <a:rect l="l" t="t" r="r" b="b"/>
            <a:pathLst>
              <a:path w="1860096" h="2358912">
                <a:moveTo>
                  <a:pt x="0" y="0"/>
                </a:moveTo>
                <a:lnTo>
                  <a:pt x="1860096" y="0"/>
                </a:lnTo>
                <a:lnTo>
                  <a:pt x="1860096" y="2358912"/>
                </a:lnTo>
                <a:lnTo>
                  <a:pt x="0" y="2358912"/>
                </a:lnTo>
                <a:lnTo>
                  <a:pt x="0" y="0"/>
                </a:lnTo>
                <a:close/>
              </a:path>
            </a:pathLst>
          </a:custGeom>
          <a:blipFill>
            <a:blip r:embed="rId5"/>
            <a:stretch>
              <a:fillRect t="-21" b="-21"/>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79632" y="1823790"/>
            <a:ext cx="7811616" cy="4217658"/>
          </a:xfrm>
          <a:prstGeom prst="rect">
            <a:avLst/>
          </a:prstGeom>
        </p:spPr>
        <p:txBody>
          <a:bodyPr lIns="0" tIns="0" rIns="0" bIns="0" rtlCol="0" anchor="t">
            <a:spAutoFit/>
          </a:bodyPr>
          <a:lstStyle/>
          <a:p>
            <a:pPr algn="ctr">
              <a:lnSpc>
                <a:spcPts val="5120"/>
              </a:lnSpc>
            </a:pPr>
            <a:r>
              <a:rPr lang="en-US" sz="4266" spc="-1">
                <a:solidFill>
                  <a:srgbClr val="242852"/>
                </a:solidFill>
                <a:latin typeface="Arimo Bold"/>
              </a:rPr>
              <a:t>Why are we here?</a:t>
            </a:r>
          </a:p>
          <a:p>
            <a:pPr algn="ctr">
              <a:lnSpc>
                <a:spcPts val="5120"/>
              </a:lnSpc>
            </a:pPr>
            <a:r>
              <a:rPr lang="en-US" sz="4266" spc="-1">
                <a:solidFill>
                  <a:srgbClr val="242852"/>
                </a:solidFill>
                <a:latin typeface="Arimo Bold"/>
              </a:rPr>
              <a:t>Why do you PTA?</a:t>
            </a:r>
          </a:p>
          <a:p>
            <a:pPr algn="ctr">
              <a:lnSpc>
                <a:spcPts val="2560"/>
              </a:lnSpc>
            </a:pPr>
            <a:r>
              <a:rPr lang="en-US" sz="2133" spc="-1">
                <a:solidFill>
                  <a:srgbClr val="242852"/>
                </a:solidFill>
                <a:latin typeface="Arimo Bold"/>
              </a:rPr>
              <a:t>  </a:t>
            </a:r>
          </a:p>
          <a:p>
            <a:pPr algn="ctr">
              <a:lnSpc>
                <a:spcPts val="3840"/>
              </a:lnSpc>
            </a:pPr>
            <a:endParaRPr lang="en-US" sz="2133" spc="-1">
              <a:solidFill>
                <a:srgbClr val="242852"/>
              </a:solidFill>
              <a:latin typeface="Arimo Bold"/>
            </a:endParaRPr>
          </a:p>
          <a:p>
            <a:pPr algn="ctr">
              <a:lnSpc>
                <a:spcPts val="3456"/>
              </a:lnSpc>
            </a:pPr>
            <a:r>
              <a:rPr lang="en-US" sz="3200" spc="-1">
                <a:solidFill>
                  <a:srgbClr val="000000"/>
                </a:solidFill>
                <a:latin typeface="Arimo Bold"/>
              </a:rPr>
              <a:t>To make every child’s potential a reality</a:t>
            </a:r>
          </a:p>
          <a:p>
            <a:pPr algn="ctr">
              <a:lnSpc>
                <a:spcPts val="3456"/>
              </a:lnSpc>
            </a:pPr>
            <a:r>
              <a:rPr lang="en-US" sz="3200" spc="-1">
                <a:solidFill>
                  <a:srgbClr val="000000"/>
                </a:solidFill>
                <a:latin typeface="Arimo Bold"/>
              </a:rPr>
              <a:t>by engaging and empowering families and communities to advocate for all children.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09472"/>
            <a:ext cx="2754816" cy="5686272"/>
            <a:chOff x="0" y="0"/>
            <a:chExt cx="3673088" cy="7581696"/>
          </a:xfrm>
        </p:grpSpPr>
        <p:sp>
          <p:nvSpPr>
            <p:cNvPr id="3" name="Freeform 3"/>
            <p:cNvSpPr/>
            <p:nvPr/>
          </p:nvSpPr>
          <p:spPr>
            <a:xfrm>
              <a:off x="0" y="0"/>
              <a:ext cx="3673094" cy="7581646"/>
            </a:xfrm>
            <a:custGeom>
              <a:avLst/>
              <a:gdLst/>
              <a:ahLst/>
              <a:cxnLst/>
              <a:rect l="l" t="t" r="r" b="b"/>
              <a:pathLst>
                <a:path w="3673094" h="7581646">
                  <a:moveTo>
                    <a:pt x="0" y="0"/>
                  </a:moveTo>
                  <a:lnTo>
                    <a:pt x="3673094" y="0"/>
                  </a:lnTo>
                  <a:lnTo>
                    <a:pt x="3673094" y="7581646"/>
                  </a:lnTo>
                  <a:lnTo>
                    <a:pt x="0" y="7581646"/>
                  </a:lnTo>
                  <a:close/>
                </a:path>
              </a:pathLst>
            </a:custGeom>
            <a:solidFill>
              <a:srgbClr val="4A66AC"/>
            </a:solidFill>
          </p:spPr>
          <p:txBody>
            <a:bodyPr/>
            <a:lstStyle/>
            <a:p>
              <a:endParaRPr lang="en-US"/>
            </a:p>
          </p:txBody>
        </p:sp>
      </p:grpSp>
      <p:grpSp>
        <p:nvGrpSpPr>
          <p:cNvPr id="4" name="Group 4"/>
          <p:cNvGrpSpPr/>
          <p:nvPr/>
        </p:nvGrpSpPr>
        <p:grpSpPr>
          <a:xfrm>
            <a:off x="9452544" y="809472"/>
            <a:ext cx="307200" cy="5686272"/>
            <a:chOff x="0" y="0"/>
            <a:chExt cx="409600" cy="7581696"/>
          </a:xfrm>
        </p:grpSpPr>
        <p:sp>
          <p:nvSpPr>
            <p:cNvPr id="5" name="Freeform 5"/>
            <p:cNvSpPr/>
            <p:nvPr/>
          </p:nvSpPr>
          <p:spPr>
            <a:xfrm>
              <a:off x="0" y="0"/>
              <a:ext cx="409575" cy="7581646"/>
            </a:xfrm>
            <a:custGeom>
              <a:avLst/>
              <a:gdLst/>
              <a:ahLst/>
              <a:cxnLst/>
              <a:rect l="l" t="t" r="r" b="b"/>
              <a:pathLst>
                <a:path w="409575" h="7581646">
                  <a:moveTo>
                    <a:pt x="0" y="0"/>
                  </a:moveTo>
                  <a:lnTo>
                    <a:pt x="409575" y="0"/>
                  </a:lnTo>
                  <a:lnTo>
                    <a:pt x="409575" y="7581646"/>
                  </a:lnTo>
                  <a:lnTo>
                    <a:pt x="0" y="7581646"/>
                  </a:lnTo>
                  <a:close/>
                </a:path>
              </a:pathLst>
            </a:custGeom>
            <a:solidFill>
              <a:srgbClr val="C8C8C8">
                <a:alpha val="49804"/>
              </a:srgbClr>
            </a:solidFill>
          </p:spPr>
          <p:txBody>
            <a:bodyPr/>
            <a:lstStyle/>
            <a:p>
              <a:endParaRPr lang="en-US"/>
            </a:p>
          </p:txBody>
        </p:sp>
      </p:grpSp>
      <p:grpSp>
        <p:nvGrpSpPr>
          <p:cNvPr id="6" name="Group 6"/>
          <p:cNvGrpSpPr/>
          <p:nvPr/>
        </p:nvGrpSpPr>
        <p:grpSpPr>
          <a:xfrm>
            <a:off x="0" y="0"/>
            <a:ext cx="9753600" cy="7315200"/>
            <a:chOff x="0" y="0"/>
            <a:chExt cx="13004800" cy="9753600"/>
          </a:xfrm>
        </p:grpSpPr>
        <p:sp>
          <p:nvSpPr>
            <p:cNvPr id="7" name="Freeform 7"/>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4A66AC"/>
            </a:solidFill>
          </p:spPr>
          <p:txBody>
            <a:bodyPr/>
            <a:lstStyle/>
            <a:p>
              <a:endParaRPr lang="en-US"/>
            </a:p>
          </p:txBody>
        </p:sp>
      </p:grpSp>
      <p:sp>
        <p:nvSpPr>
          <p:cNvPr id="8" name="Freeform 8"/>
          <p:cNvSpPr/>
          <p:nvPr/>
        </p:nvSpPr>
        <p:spPr>
          <a:xfrm>
            <a:off x="0" y="0"/>
            <a:ext cx="9751296" cy="7315200"/>
          </a:xfrm>
          <a:custGeom>
            <a:avLst/>
            <a:gdLst/>
            <a:ahLst/>
            <a:cxnLst/>
            <a:rect l="l" t="t" r="r" b="b"/>
            <a:pathLst>
              <a:path w="9751296" h="7315200">
                <a:moveTo>
                  <a:pt x="0" y="0"/>
                </a:moveTo>
                <a:lnTo>
                  <a:pt x="9751296" y="0"/>
                </a:lnTo>
                <a:lnTo>
                  <a:pt x="9751296" y="7315200"/>
                </a:lnTo>
                <a:lnTo>
                  <a:pt x="0" y="7315200"/>
                </a:lnTo>
                <a:lnTo>
                  <a:pt x="0" y="0"/>
                </a:lnTo>
                <a:close/>
              </a:path>
            </a:pathLst>
          </a:custGeom>
          <a:blipFill>
            <a:blip r:embed="rId3"/>
            <a:stretch>
              <a:fillRect r="-25646" b="-10027"/>
            </a:stretch>
          </a:blipFill>
        </p:spPr>
        <p:txBody>
          <a:bodyPr/>
          <a:lstStyle/>
          <a:p>
            <a:endParaRPr lang="en-US" dirty="0"/>
          </a:p>
        </p:txBody>
      </p:sp>
      <p:grpSp>
        <p:nvGrpSpPr>
          <p:cNvPr id="9" name="Group 9"/>
          <p:cNvGrpSpPr/>
          <p:nvPr/>
        </p:nvGrpSpPr>
        <p:grpSpPr>
          <a:xfrm>
            <a:off x="0" y="809472"/>
            <a:ext cx="2754816" cy="5686272"/>
            <a:chOff x="0" y="0"/>
            <a:chExt cx="3673088" cy="7581696"/>
          </a:xfrm>
        </p:grpSpPr>
        <p:sp>
          <p:nvSpPr>
            <p:cNvPr id="10" name="Freeform 10"/>
            <p:cNvSpPr/>
            <p:nvPr/>
          </p:nvSpPr>
          <p:spPr>
            <a:xfrm>
              <a:off x="0" y="0"/>
              <a:ext cx="3673094" cy="7581646"/>
            </a:xfrm>
            <a:custGeom>
              <a:avLst/>
              <a:gdLst/>
              <a:ahLst/>
              <a:cxnLst/>
              <a:rect l="l" t="t" r="r" b="b"/>
              <a:pathLst>
                <a:path w="3673094" h="7581646">
                  <a:moveTo>
                    <a:pt x="0" y="0"/>
                  </a:moveTo>
                  <a:lnTo>
                    <a:pt x="3673094" y="0"/>
                  </a:lnTo>
                  <a:lnTo>
                    <a:pt x="3673094" y="7581646"/>
                  </a:lnTo>
                  <a:lnTo>
                    <a:pt x="0" y="7581646"/>
                  </a:lnTo>
                  <a:close/>
                </a:path>
              </a:pathLst>
            </a:custGeom>
            <a:solidFill>
              <a:srgbClr val="4A66AC"/>
            </a:solidFill>
          </p:spPr>
          <p:txBody>
            <a:bodyPr/>
            <a:lstStyle/>
            <a:p>
              <a:endParaRPr lang="en-US"/>
            </a:p>
          </p:txBody>
        </p:sp>
      </p:grpSp>
      <p:sp>
        <p:nvSpPr>
          <p:cNvPr id="11" name="TextBox 11"/>
          <p:cNvSpPr txBox="1"/>
          <p:nvPr/>
        </p:nvSpPr>
        <p:spPr>
          <a:xfrm>
            <a:off x="2967600" y="890754"/>
            <a:ext cx="6276384" cy="5559270"/>
          </a:xfrm>
          <a:prstGeom prst="rect">
            <a:avLst/>
          </a:prstGeom>
        </p:spPr>
        <p:txBody>
          <a:bodyPr lIns="0" tIns="0" rIns="0" bIns="0" rtlCol="0" anchor="t">
            <a:spAutoFit/>
          </a:bodyPr>
          <a:lstStyle/>
          <a:p>
            <a:pPr marL="329461" lvl="1" indent="-164730" algn="l">
              <a:lnSpc>
                <a:spcPts val="1843"/>
              </a:lnSpc>
              <a:buFont typeface="Arial"/>
              <a:buChar char="•"/>
            </a:pPr>
            <a:r>
              <a:rPr lang="en-US" sz="1706" spc="-42">
                <a:solidFill>
                  <a:srgbClr val="072C62"/>
                </a:solidFill>
                <a:latin typeface="Open Sans Bold"/>
              </a:rPr>
              <a:t>Collaboration: </a:t>
            </a:r>
            <a:r>
              <a:rPr lang="en-US" sz="1706" spc="-42">
                <a:solidFill>
                  <a:srgbClr val="072C62"/>
                </a:solidFill>
                <a:latin typeface="Open Sans"/>
              </a:rPr>
              <a:t>We will work in partnership with a wide array of individuals and organizations to broaden and enhance our ability to serve and advocate for all children and families.</a:t>
            </a:r>
          </a:p>
          <a:p>
            <a:pPr marL="329461" lvl="1" indent="-164730" algn="l">
              <a:lnSpc>
                <a:spcPts val="1843"/>
              </a:lnSpc>
              <a:buFont typeface="Arial"/>
              <a:buChar char="•"/>
            </a:pPr>
            <a:r>
              <a:rPr lang="en-US" sz="1706" spc="-42">
                <a:solidFill>
                  <a:srgbClr val="072C62"/>
                </a:solidFill>
                <a:latin typeface="Open Sans Bold"/>
              </a:rPr>
              <a:t>Commitment:</a:t>
            </a:r>
            <a:r>
              <a:rPr lang="en-US" sz="1706" spc="-42">
                <a:solidFill>
                  <a:srgbClr val="072C62"/>
                </a:solidFill>
                <a:latin typeface="Open Sans"/>
              </a:rPr>
              <a:t> We are dedicated to children’s educational success, health, and well-being through strong family and community engagement, while remaining accountable to the principles upon which our association was founded.</a:t>
            </a:r>
          </a:p>
          <a:p>
            <a:pPr marL="329461" lvl="1" indent="-164730" algn="l">
              <a:lnSpc>
                <a:spcPts val="1843"/>
              </a:lnSpc>
              <a:buFont typeface="Arial"/>
              <a:buChar char="•"/>
            </a:pPr>
            <a:r>
              <a:rPr lang="en-US" sz="1706" spc="-42">
                <a:solidFill>
                  <a:srgbClr val="072C62"/>
                </a:solidFill>
                <a:latin typeface="Open Sans Bold"/>
              </a:rPr>
              <a:t>Respect: </a:t>
            </a:r>
            <a:r>
              <a:rPr lang="en-US" sz="1706" spc="-42">
                <a:solidFill>
                  <a:srgbClr val="072C62"/>
                </a:solidFill>
                <a:latin typeface="Open Sans"/>
              </a:rPr>
              <a:t>We value the individual contributions of members, employees, volunteers, and partners as we work collaboratively to achieve our association’s goals.</a:t>
            </a:r>
          </a:p>
          <a:p>
            <a:pPr marL="329461" lvl="1" indent="-164730" algn="l">
              <a:lnSpc>
                <a:spcPts val="1843"/>
              </a:lnSpc>
              <a:buFont typeface="Arial"/>
              <a:buChar char="•"/>
            </a:pPr>
            <a:r>
              <a:rPr lang="en-US" sz="1706" spc="-42">
                <a:solidFill>
                  <a:srgbClr val="072C62"/>
                </a:solidFill>
                <a:latin typeface="Open Sans Bold"/>
              </a:rPr>
              <a:t>Diversity: </a:t>
            </a:r>
            <a:r>
              <a:rPr lang="en-US" sz="1706" spc="-42">
                <a:solidFill>
                  <a:srgbClr val="072C62"/>
                </a:solidFill>
                <a:latin typeface="Open Sans"/>
              </a:rPr>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329461" lvl="1" indent="-164730" algn="l">
              <a:lnSpc>
                <a:spcPts val="1843"/>
              </a:lnSpc>
              <a:buFont typeface="Arial"/>
              <a:buChar char="•"/>
            </a:pPr>
            <a:r>
              <a:rPr lang="en-US" sz="1706" spc="-42">
                <a:solidFill>
                  <a:srgbClr val="072C62"/>
                </a:solidFill>
                <a:latin typeface="Open Sans Bold"/>
              </a:rPr>
              <a:t>Accountability: </a:t>
            </a:r>
            <a:r>
              <a:rPr lang="en-US" sz="1706" spc="-42">
                <a:solidFill>
                  <a:srgbClr val="072C62"/>
                </a:solidFill>
                <a:latin typeface="Open Sans"/>
              </a:rPr>
              <a:t>All members, employees, volunteers, and partners have a shared responsibility to align their efforts toward the achievement of our association’s strategic initiatives.</a:t>
            </a:r>
          </a:p>
        </p:txBody>
      </p:sp>
      <p:grpSp>
        <p:nvGrpSpPr>
          <p:cNvPr id="12" name="Group 12"/>
          <p:cNvGrpSpPr/>
          <p:nvPr/>
        </p:nvGrpSpPr>
        <p:grpSpPr>
          <a:xfrm>
            <a:off x="9452544" y="809472"/>
            <a:ext cx="307200" cy="5686272"/>
            <a:chOff x="0" y="0"/>
            <a:chExt cx="409600" cy="7581696"/>
          </a:xfrm>
        </p:grpSpPr>
        <p:sp>
          <p:nvSpPr>
            <p:cNvPr id="13" name="Freeform 13"/>
            <p:cNvSpPr/>
            <p:nvPr/>
          </p:nvSpPr>
          <p:spPr>
            <a:xfrm>
              <a:off x="0" y="0"/>
              <a:ext cx="409575" cy="7581646"/>
            </a:xfrm>
            <a:custGeom>
              <a:avLst/>
              <a:gdLst/>
              <a:ahLst/>
              <a:cxnLst/>
              <a:rect l="l" t="t" r="r" b="b"/>
              <a:pathLst>
                <a:path w="409575" h="7581646">
                  <a:moveTo>
                    <a:pt x="0" y="0"/>
                  </a:moveTo>
                  <a:lnTo>
                    <a:pt x="409575" y="0"/>
                  </a:lnTo>
                  <a:lnTo>
                    <a:pt x="409575" y="7581646"/>
                  </a:lnTo>
                  <a:lnTo>
                    <a:pt x="0" y="7581646"/>
                  </a:lnTo>
                  <a:close/>
                </a:path>
              </a:pathLst>
            </a:custGeom>
            <a:solidFill>
              <a:srgbClr val="C8C8C8">
                <a:alpha val="49804"/>
              </a:srgbClr>
            </a:solidFill>
          </p:spPr>
          <p:txBody>
            <a:bodyPr/>
            <a:lstStyle/>
            <a:p>
              <a:endParaRPr lang="en-US"/>
            </a:p>
          </p:txBody>
        </p:sp>
      </p:grpSp>
      <p:sp>
        <p:nvSpPr>
          <p:cNvPr id="14" name="TextBox 14"/>
          <p:cNvSpPr txBox="1"/>
          <p:nvPr/>
        </p:nvSpPr>
        <p:spPr>
          <a:xfrm>
            <a:off x="7316784" y="7147416"/>
            <a:ext cx="2748576" cy="122064"/>
          </a:xfrm>
          <a:prstGeom prst="rect">
            <a:avLst/>
          </a:prstGeom>
        </p:spPr>
        <p:txBody>
          <a:bodyPr lIns="0" tIns="0" rIns="0" bIns="0" rtlCol="0" anchor="t">
            <a:spAutoFit/>
          </a:bodyPr>
          <a:lstStyle/>
          <a:p>
            <a:pPr algn="r">
              <a:lnSpc>
                <a:spcPts val="895"/>
              </a:lnSpc>
            </a:pPr>
            <a:r>
              <a:rPr lang="en-US" sz="746" u="sng" spc="-19">
                <a:solidFill>
                  <a:srgbClr val="0000FF"/>
                </a:solidFill>
                <a:latin typeface="Open Sans"/>
                <a:hlinkClick r:id="rId4" tooltip="https://www.picpedia.org/chalkboard/c/core-values.html"/>
              </a:rPr>
              <a:t>This Photo</a:t>
            </a:r>
            <a:r>
              <a:rPr lang="en-US" sz="746" spc="-19">
                <a:solidFill>
                  <a:srgbClr val="9D90A0"/>
                </a:solidFill>
                <a:latin typeface="Open Sans"/>
              </a:rPr>
              <a:t> by Unknown Author is licensed under </a:t>
            </a:r>
            <a:r>
              <a:rPr lang="en-US" sz="746" u="sng" spc="-19">
                <a:solidFill>
                  <a:srgbClr val="0000FF"/>
                </a:solidFill>
                <a:latin typeface="Open Sans"/>
                <a:hlinkClick r:id="rId5" tooltip="https://creativecommons.org/licenses/by-sa/3.0/"/>
              </a:rPr>
              <a:t>CC BY-SA</a:t>
            </a:r>
          </a:p>
        </p:txBody>
      </p:sp>
      <p:sp>
        <p:nvSpPr>
          <p:cNvPr id="15" name="TextBox 15"/>
          <p:cNvSpPr txBox="1"/>
          <p:nvPr/>
        </p:nvSpPr>
        <p:spPr>
          <a:xfrm>
            <a:off x="93744" y="833604"/>
            <a:ext cx="2569632" cy="5462052"/>
          </a:xfrm>
          <a:prstGeom prst="rect">
            <a:avLst/>
          </a:prstGeom>
        </p:spPr>
        <p:txBody>
          <a:bodyPr lIns="0" tIns="0" rIns="0" bIns="0" rtlCol="0" anchor="t">
            <a:spAutoFit/>
          </a:bodyPr>
          <a:lstStyle/>
          <a:p>
            <a:pPr algn="ctr">
              <a:lnSpc>
                <a:spcPts val="8959"/>
              </a:lnSpc>
            </a:pPr>
            <a:r>
              <a:rPr lang="en-US" sz="7466" spc="-1">
                <a:solidFill>
                  <a:srgbClr val="FFFFFF"/>
                </a:solidFill>
                <a:latin typeface="Arimo Bold"/>
              </a:rPr>
              <a:t>PTA</a:t>
            </a:r>
          </a:p>
          <a:p>
            <a:pPr algn="ctr">
              <a:lnSpc>
                <a:spcPts val="2047"/>
              </a:lnSpc>
            </a:pPr>
            <a:r>
              <a:rPr lang="en-US" sz="1706" spc="-1">
                <a:solidFill>
                  <a:srgbClr val="FFFFFF"/>
                </a:solidFill>
                <a:latin typeface="Arimo Bold"/>
              </a:rPr>
              <a:t> </a:t>
            </a:r>
          </a:p>
          <a:p>
            <a:pPr algn="ctr">
              <a:lnSpc>
                <a:spcPts val="5120"/>
              </a:lnSpc>
            </a:pPr>
            <a:r>
              <a:rPr lang="en-US" sz="4266" spc="-1">
                <a:solidFill>
                  <a:srgbClr val="FFFFFF"/>
                </a:solidFill>
                <a:latin typeface="Arimo Bold"/>
              </a:rPr>
              <a:t>V</a:t>
            </a:r>
          </a:p>
          <a:p>
            <a:pPr algn="ctr">
              <a:lnSpc>
                <a:spcPts val="5120"/>
              </a:lnSpc>
            </a:pPr>
            <a:r>
              <a:rPr lang="en-US" sz="4266" spc="-1">
                <a:solidFill>
                  <a:srgbClr val="FFFFFF"/>
                </a:solidFill>
                <a:latin typeface="Arimo Bold"/>
              </a:rPr>
              <a:t>A</a:t>
            </a:r>
          </a:p>
          <a:p>
            <a:pPr algn="ctr">
              <a:lnSpc>
                <a:spcPts val="5120"/>
              </a:lnSpc>
            </a:pPr>
            <a:r>
              <a:rPr lang="en-US" sz="4266" spc="-1">
                <a:solidFill>
                  <a:srgbClr val="FFFFFF"/>
                </a:solidFill>
                <a:latin typeface="Arimo Bold"/>
              </a:rPr>
              <a:t>L</a:t>
            </a:r>
          </a:p>
          <a:p>
            <a:pPr algn="ctr">
              <a:lnSpc>
                <a:spcPts val="5120"/>
              </a:lnSpc>
            </a:pPr>
            <a:r>
              <a:rPr lang="en-US" sz="4266" spc="-1">
                <a:solidFill>
                  <a:srgbClr val="FFFFFF"/>
                </a:solidFill>
                <a:latin typeface="Arimo Bold"/>
              </a:rPr>
              <a:t>U</a:t>
            </a:r>
          </a:p>
          <a:p>
            <a:pPr algn="ctr">
              <a:lnSpc>
                <a:spcPts val="5120"/>
              </a:lnSpc>
            </a:pPr>
            <a:r>
              <a:rPr lang="en-US" sz="4266" spc="-1">
                <a:solidFill>
                  <a:srgbClr val="FFFFFF"/>
                </a:solidFill>
                <a:latin typeface="Arimo Bold"/>
              </a:rPr>
              <a:t>E</a:t>
            </a:r>
          </a:p>
          <a:p>
            <a:pPr algn="ctr">
              <a:lnSpc>
                <a:spcPts val="5120"/>
              </a:lnSpc>
            </a:pPr>
            <a:r>
              <a:rPr lang="en-US" sz="4266" spc="-1">
                <a:solidFill>
                  <a:srgbClr val="FFFFFF"/>
                </a:solidFill>
                <a:latin typeface="Arimo Bold"/>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grpSp>
        <p:nvGrpSpPr>
          <p:cNvPr id="2" name="Group 2"/>
          <p:cNvGrpSpPr/>
          <p:nvPr/>
        </p:nvGrpSpPr>
        <p:grpSpPr>
          <a:xfrm>
            <a:off x="5584387" y="1989316"/>
            <a:ext cx="3241559" cy="3325853"/>
            <a:chOff x="0" y="0"/>
            <a:chExt cx="1200577" cy="1231797"/>
          </a:xfrm>
        </p:grpSpPr>
        <p:sp>
          <p:nvSpPr>
            <p:cNvPr id="3" name="Freeform 3"/>
            <p:cNvSpPr/>
            <p:nvPr/>
          </p:nvSpPr>
          <p:spPr>
            <a:xfrm>
              <a:off x="0" y="0"/>
              <a:ext cx="1200577" cy="1231797"/>
            </a:xfrm>
            <a:custGeom>
              <a:avLst/>
              <a:gdLst/>
              <a:ahLst/>
              <a:cxnLst/>
              <a:rect l="l" t="t" r="r" b="b"/>
              <a:pathLst>
                <a:path w="1200577" h="1231797">
                  <a:moveTo>
                    <a:pt x="0" y="0"/>
                  </a:moveTo>
                  <a:lnTo>
                    <a:pt x="1200577" y="0"/>
                  </a:lnTo>
                  <a:lnTo>
                    <a:pt x="1200577" y="1231797"/>
                  </a:lnTo>
                  <a:lnTo>
                    <a:pt x="0" y="1231797"/>
                  </a:lnTo>
                  <a:close/>
                </a:path>
              </a:pathLst>
            </a:custGeom>
            <a:solidFill>
              <a:srgbClr val="4A66AC"/>
            </a:solidFill>
          </p:spPr>
          <p:txBody>
            <a:bodyPr/>
            <a:lstStyle/>
            <a:p>
              <a:endParaRPr lang="en-US"/>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1941"/>
                </a:lnSpc>
              </a:pPr>
              <a:endParaRPr/>
            </a:p>
          </p:txBody>
        </p:sp>
      </p:grpSp>
      <p:sp>
        <p:nvSpPr>
          <p:cNvPr id="5" name="Freeform 5"/>
          <p:cNvSpPr/>
          <p:nvPr/>
        </p:nvSpPr>
        <p:spPr>
          <a:xfrm>
            <a:off x="5627111" y="2039788"/>
            <a:ext cx="3156111" cy="3235624"/>
          </a:xfrm>
          <a:custGeom>
            <a:avLst/>
            <a:gdLst/>
            <a:ahLst/>
            <a:cxnLst/>
            <a:rect l="l" t="t" r="r" b="b"/>
            <a:pathLst>
              <a:path w="3156111" h="3235624">
                <a:moveTo>
                  <a:pt x="0" y="0"/>
                </a:moveTo>
                <a:lnTo>
                  <a:pt x="3156111" y="0"/>
                </a:lnTo>
                <a:lnTo>
                  <a:pt x="3156111" y="3235624"/>
                </a:lnTo>
                <a:lnTo>
                  <a:pt x="0" y="3235624"/>
                </a:lnTo>
                <a:lnTo>
                  <a:pt x="0" y="0"/>
                </a:lnTo>
                <a:close/>
              </a:path>
            </a:pathLst>
          </a:custGeom>
          <a:blipFill>
            <a:blip r:embed="rId3">
              <a:alphaModFix amt="75000"/>
            </a:blip>
            <a:stretch>
              <a:fillRect l="-36290" r="-17035"/>
            </a:stretch>
          </a:blipFill>
        </p:spPr>
        <p:txBody>
          <a:bodyPr/>
          <a:lstStyle/>
          <a:p>
            <a:endParaRPr lang="en-US"/>
          </a:p>
        </p:txBody>
      </p:sp>
      <p:sp>
        <p:nvSpPr>
          <p:cNvPr id="6" name="TextBox 6"/>
          <p:cNvSpPr txBox="1"/>
          <p:nvPr/>
        </p:nvSpPr>
        <p:spPr>
          <a:xfrm>
            <a:off x="1170241" y="2063968"/>
            <a:ext cx="3922106" cy="3251200"/>
          </a:xfrm>
          <a:prstGeom prst="rect">
            <a:avLst/>
          </a:prstGeom>
        </p:spPr>
        <p:txBody>
          <a:bodyPr lIns="0" tIns="0" rIns="0" bIns="0" rtlCol="0" anchor="t">
            <a:spAutoFit/>
          </a:bodyPr>
          <a:lstStyle/>
          <a:p>
            <a:pPr marL="0" lvl="0" indent="0">
              <a:lnSpc>
                <a:spcPts val="5120"/>
              </a:lnSpc>
            </a:pPr>
            <a:r>
              <a:rPr lang="en-US" sz="4266" spc="-128">
                <a:solidFill>
                  <a:srgbClr val="FFFFFF"/>
                </a:solidFill>
                <a:latin typeface="Poppins Bold"/>
              </a:rPr>
              <a:t>Building an Inclusive Parent Teacher Association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09472"/>
            <a:ext cx="2754816" cy="5686272"/>
            <a:chOff x="0" y="0"/>
            <a:chExt cx="3673088" cy="7581696"/>
          </a:xfrm>
        </p:grpSpPr>
        <p:sp>
          <p:nvSpPr>
            <p:cNvPr id="3" name="Freeform 3"/>
            <p:cNvSpPr/>
            <p:nvPr/>
          </p:nvSpPr>
          <p:spPr>
            <a:xfrm>
              <a:off x="0" y="0"/>
              <a:ext cx="3673094" cy="7581646"/>
            </a:xfrm>
            <a:custGeom>
              <a:avLst/>
              <a:gdLst/>
              <a:ahLst/>
              <a:cxnLst/>
              <a:rect l="l" t="t" r="r" b="b"/>
              <a:pathLst>
                <a:path w="3673094" h="7581646">
                  <a:moveTo>
                    <a:pt x="0" y="0"/>
                  </a:moveTo>
                  <a:lnTo>
                    <a:pt x="3673094" y="0"/>
                  </a:lnTo>
                  <a:lnTo>
                    <a:pt x="3673094" y="7581646"/>
                  </a:lnTo>
                  <a:lnTo>
                    <a:pt x="0" y="7581646"/>
                  </a:lnTo>
                  <a:close/>
                </a:path>
              </a:pathLst>
            </a:custGeom>
            <a:solidFill>
              <a:srgbClr val="4A66AC"/>
            </a:solidFill>
          </p:spPr>
          <p:txBody>
            <a:bodyPr/>
            <a:lstStyle/>
            <a:p>
              <a:endParaRPr lang="en-US"/>
            </a:p>
          </p:txBody>
        </p:sp>
      </p:grpSp>
      <p:grpSp>
        <p:nvGrpSpPr>
          <p:cNvPr id="4" name="Group 4"/>
          <p:cNvGrpSpPr/>
          <p:nvPr/>
        </p:nvGrpSpPr>
        <p:grpSpPr>
          <a:xfrm>
            <a:off x="9452544" y="809472"/>
            <a:ext cx="307200" cy="5686272"/>
            <a:chOff x="0" y="0"/>
            <a:chExt cx="409600" cy="7581696"/>
          </a:xfrm>
        </p:grpSpPr>
        <p:sp>
          <p:nvSpPr>
            <p:cNvPr id="5" name="Freeform 5"/>
            <p:cNvSpPr/>
            <p:nvPr/>
          </p:nvSpPr>
          <p:spPr>
            <a:xfrm>
              <a:off x="0" y="0"/>
              <a:ext cx="409575" cy="7581646"/>
            </a:xfrm>
            <a:custGeom>
              <a:avLst/>
              <a:gdLst/>
              <a:ahLst/>
              <a:cxnLst/>
              <a:rect l="l" t="t" r="r" b="b"/>
              <a:pathLst>
                <a:path w="409575" h="7581646">
                  <a:moveTo>
                    <a:pt x="0" y="0"/>
                  </a:moveTo>
                  <a:lnTo>
                    <a:pt x="409575" y="0"/>
                  </a:lnTo>
                  <a:lnTo>
                    <a:pt x="409575" y="7581646"/>
                  </a:lnTo>
                  <a:lnTo>
                    <a:pt x="0" y="7581646"/>
                  </a:lnTo>
                  <a:close/>
                </a:path>
              </a:pathLst>
            </a:custGeom>
            <a:solidFill>
              <a:srgbClr val="C8C8C8">
                <a:alpha val="49804"/>
              </a:srgbClr>
            </a:solidFill>
          </p:spPr>
          <p:txBody>
            <a:bodyPr/>
            <a:lstStyle/>
            <a:p>
              <a:endParaRPr lang="en-US"/>
            </a:p>
          </p:txBody>
        </p:sp>
      </p:grpSp>
      <p:grpSp>
        <p:nvGrpSpPr>
          <p:cNvPr id="6" name="Group 6"/>
          <p:cNvGrpSpPr/>
          <p:nvPr/>
        </p:nvGrpSpPr>
        <p:grpSpPr>
          <a:xfrm>
            <a:off x="0" y="0"/>
            <a:ext cx="9753600" cy="7315200"/>
            <a:chOff x="0" y="0"/>
            <a:chExt cx="13004800" cy="9753600"/>
          </a:xfrm>
        </p:grpSpPr>
        <p:sp>
          <p:nvSpPr>
            <p:cNvPr id="7" name="Freeform 7"/>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4A66AC"/>
            </a:solidFill>
          </p:spPr>
          <p:txBody>
            <a:bodyPr/>
            <a:lstStyle/>
            <a:p>
              <a:endParaRPr lang="en-US"/>
            </a:p>
          </p:txBody>
        </p:sp>
      </p:grpSp>
      <p:grpSp>
        <p:nvGrpSpPr>
          <p:cNvPr id="8" name="Group 8"/>
          <p:cNvGrpSpPr/>
          <p:nvPr/>
        </p:nvGrpSpPr>
        <p:grpSpPr>
          <a:xfrm>
            <a:off x="9452544" y="809472"/>
            <a:ext cx="307200" cy="5686272"/>
            <a:chOff x="0" y="0"/>
            <a:chExt cx="409600" cy="7581696"/>
          </a:xfrm>
        </p:grpSpPr>
        <p:sp>
          <p:nvSpPr>
            <p:cNvPr id="9" name="Freeform 9"/>
            <p:cNvSpPr/>
            <p:nvPr/>
          </p:nvSpPr>
          <p:spPr>
            <a:xfrm>
              <a:off x="0" y="0"/>
              <a:ext cx="409575" cy="7581646"/>
            </a:xfrm>
            <a:custGeom>
              <a:avLst/>
              <a:gdLst/>
              <a:ahLst/>
              <a:cxnLst/>
              <a:rect l="l" t="t" r="r" b="b"/>
              <a:pathLst>
                <a:path w="409575" h="7581646">
                  <a:moveTo>
                    <a:pt x="0" y="0"/>
                  </a:moveTo>
                  <a:lnTo>
                    <a:pt x="409575" y="0"/>
                  </a:lnTo>
                  <a:lnTo>
                    <a:pt x="409575" y="7581646"/>
                  </a:lnTo>
                  <a:lnTo>
                    <a:pt x="0" y="7581646"/>
                  </a:lnTo>
                  <a:close/>
                </a:path>
              </a:pathLst>
            </a:custGeom>
            <a:solidFill>
              <a:srgbClr val="C8C8C8">
                <a:alpha val="49804"/>
              </a:srgbClr>
            </a:solidFill>
          </p:spPr>
          <p:txBody>
            <a:bodyPr/>
            <a:lstStyle/>
            <a:p>
              <a:endParaRPr lang="en-US"/>
            </a:p>
          </p:txBody>
        </p:sp>
      </p:grpSp>
      <p:sp>
        <p:nvSpPr>
          <p:cNvPr id="10" name="Freeform 10"/>
          <p:cNvSpPr/>
          <p:nvPr/>
        </p:nvSpPr>
        <p:spPr>
          <a:xfrm>
            <a:off x="8448" y="0"/>
            <a:ext cx="9751296" cy="7315200"/>
          </a:xfrm>
          <a:custGeom>
            <a:avLst/>
            <a:gdLst/>
            <a:ahLst/>
            <a:cxnLst/>
            <a:rect l="l" t="t" r="r" b="b"/>
            <a:pathLst>
              <a:path w="9751296" h="7315200">
                <a:moveTo>
                  <a:pt x="0" y="0"/>
                </a:moveTo>
                <a:lnTo>
                  <a:pt x="9751296" y="0"/>
                </a:lnTo>
                <a:lnTo>
                  <a:pt x="9751296" y="7315200"/>
                </a:lnTo>
                <a:lnTo>
                  <a:pt x="0" y="7315200"/>
                </a:lnTo>
                <a:lnTo>
                  <a:pt x="0" y="0"/>
                </a:lnTo>
                <a:close/>
              </a:path>
            </a:pathLst>
          </a:custGeom>
          <a:blipFill>
            <a:blip r:embed="rId3"/>
            <a:stretch>
              <a:fillRect r="-25646" b="-10027"/>
            </a:stretch>
          </a:blipFill>
        </p:spPr>
        <p:txBody>
          <a:bodyPr/>
          <a:lstStyle/>
          <a:p>
            <a:endParaRPr lang="en-US"/>
          </a:p>
        </p:txBody>
      </p:sp>
      <p:sp>
        <p:nvSpPr>
          <p:cNvPr id="11" name="Freeform 11"/>
          <p:cNvSpPr/>
          <p:nvPr/>
        </p:nvSpPr>
        <p:spPr>
          <a:xfrm>
            <a:off x="0" y="3287490"/>
            <a:ext cx="5370280" cy="4027710"/>
          </a:xfrm>
          <a:custGeom>
            <a:avLst/>
            <a:gdLst/>
            <a:ahLst/>
            <a:cxnLst/>
            <a:rect l="l" t="t" r="r" b="b"/>
            <a:pathLst>
              <a:path w="5370280" h="4027710">
                <a:moveTo>
                  <a:pt x="0" y="0"/>
                </a:moveTo>
                <a:lnTo>
                  <a:pt x="5370280" y="0"/>
                </a:lnTo>
                <a:lnTo>
                  <a:pt x="5370280" y="4027710"/>
                </a:lnTo>
                <a:lnTo>
                  <a:pt x="0" y="4027710"/>
                </a:lnTo>
                <a:lnTo>
                  <a:pt x="0" y="0"/>
                </a:lnTo>
                <a:close/>
              </a:path>
            </a:pathLst>
          </a:custGeom>
          <a:blipFill>
            <a:blip r:embed="rId4"/>
            <a:stretch>
              <a:fillRect/>
            </a:stretch>
          </a:blipFill>
        </p:spPr>
        <p:txBody>
          <a:bodyPr/>
          <a:lstStyle/>
          <a:p>
            <a:endParaRPr lang="en-US"/>
          </a:p>
        </p:txBody>
      </p:sp>
      <p:sp>
        <p:nvSpPr>
          <p:cNvPr id="12" name="Freeform 12"/>
          <p:cNvSpPr/>
          <p:nvPr/>
        </p:nvSpPr>
        <p:spPr>
          <a:xfrm>
            <a:off x="3743250" y="0"/>
            <a:ext cx="5709294" cy="4281970"/>
          </a:xfrm>
          <a:custGeom>
            <a:avLst/>
            <a:gdLst/>
            <a:ahLst/>
            <a:cxnLst/>
            <a:rect l="l" t="t" r="r" b="b"/>
            <a:pathLst>
              <a:path w="5709294" h="4281970">
                <a:moveTo>
                  <a:pt x="0" y="0"/>
                </a:moveTo>
                <a:lnTo>
                  <a:pt x="5709294" y="0"/>
                </a:lnTo>
                <a:lnTo>
                  <a:pt x="5709294" y="4281970"/>
                </a:lnTo>
                <a:lnTo>
                  <a:pt x="0" y="4281970"/>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7316784" y="7147416"/>
            <a:ext cx="2748576" cy="122064"/>
          </a:xfrm>
          <a:prstGeom prst="rect">
            <a:avLst/>
          </a:prstGeom>
        </p:spPr>
        <p:txBody>
          <a:bodyPr lIns="0" tIns="0" rIns="0" bIns="0" rtlCol="0" anchor="t">
            <a:spAutoFit/>
          </a:bodyPr>
          <a:lstStyle/>
          <a:p>
            <a:pPr algn="r">
              <a:lnSpc>
                <a:spcPts val="895"/>
              </a:lnSpc>
            </a:pPr>
            <a:r>
              <a:rPr lang="en-US" sz="746" u="sng" spc="-19">
                <a:solidFill>
                  <a:srgbClr val="0000FF"/>
                </a:solidFill>
                <a:latin typeface="Open Sans"/>
                <a:hlinkClick r:id="rId6" tooltip="https://www.picpedia.org/chalkboard/c/core-values.html"/>
              </a:rPr>
              <a:t>This Photo</a:t>
            </a:r>
            <a:r>
              <a:rPr lang="en-US" sz="746" spc="-19">
                <a:solidFill>
                  <a:srgbClr val="9D90A0"/>
                </a:solidFill>
                <a:latin typeface="Open Sans"/>
              </a:rPr>
              <a:t> by Unknown Author is licensed under </a:t>
            </a:r>
            <a:r>
              <a:rPr lang="en-US" sz="746" u="sng" spc="-19">
                <a:solidFill>
                  <a:srgbClr val="0000FF"/>
                </a:solidFill>
                <a:latin typeface="Open Sans"/>
                <a:hlinkClick r:id="rId7" tooltip="https://creativecommons.org/licenses/by-sa/3.0/"/>
              </a:rPr>
              <a:t>CC BY-SA</a:t>
            </a:r>
          </a:p>
        </p:txBody>
      </p:sp>
      <p:sp>
        <p:nvSpPr>
          <p:cNvPr id="14" name="TextBox 14"/>
          <p:cNvSpPr txBox="1"/>
          <p:nvPr/>
        </p:nvSpPr>
        <p:spPr>
          <a:xfrm>
            <a:off x="8598576" y="6826008"/>
            <a:ext cx="1041696" cy="297936"/>
          </a:xfrm>
          <a:prstGeom prst="rect">
            <a:avLst/>
          </a:prstGeom>
        </p:spPr>
        <p:txBody>
          <a:bodyPr lIns="0" tIns="0" rIns="0" bIns="0" rtlCol="0" anchor="t">
            <a:spAutoFit/>
          </a:bodyPr>
          <a:lstStyle/>
          <a:p>
            <a:pPr algn="r">
              <a:lnSpc>
                <a:spcPts val="1407"/>
              </a:lnSpc>
            </a:pPr>
            <a:r>
              <a:rPr lang="en-US" sz="1173" spc="-29">
                <a:solidFill>
                  <a:srgbClr val="4A66AC"/>
                </a:solidFill>
                <a:latin typeface="Open Sans Bold"/>
              </a:rPr>
              <a:t>&lt;number&gt;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sp>
        <p:nvSpPr>
          <p:cNvPr id="2" name="Freeform 2"/>
          <p:cNvSpPr/>
          <p:nvPr/>
        </p:nvSpPr>
        <p:spPr>
          <a:xfrm>
            <a:off x="0" y="914400"/>
            <a:ext cx="4766442" cy="5486400"/>
          </a:xfrm>
          <a:custGeom>
            <a:avLst/>
            <a:gdLst/>
            <a:ahLst/>
            <a:cxnLst/>
            <a:rect l="l" t="t" r="r" b="b"/>
            <a:pathLst>
              <a:path w="4766442" h="5486400">
                <a:moveTo>
                  <a:pt x="0" y="0"/>
                </a:moveTo>
                <a:lnTo>
                  <a:pt x="4766442" y="0"/>
                </a:lnTo>
                <a:lnTo>
                  <a:pt x="4766442" y="5486400"/>
                </a:lnTo>
                <a:lnTo>
                  <a:pt x="0" y="5486400"/>
                </a:lnTo>
                <a:lnTo>
                  <a:pt x="0" y="0"/>
                </a:lnTo>
                <a:close/>
              </a:path>
            </a:pathLst>
          </a:custGeom>
          <a:blipFill>
            <a:blip r:embed="rId3"/>
            <a:stretch>
              <a:fillRect l="-49912" r="-22235"/>
            </a:stretch>
          </a:blipFill>
        </p:spPr>
        <p:txBody>
          <a:bodyPr/>
          <a:lstStyle/>
          <a:p>
            <a:endParaRPr lang="en-US"/>
          </a:p>
        </p:txBody>
      </p:sp>
      <p:grpSp>
        <p:nvGrpSpPr>
          <p:cNvPr id="3" name="Group 3"/>
          <p:cNvGrpSpPr/>
          <p:nvPr/>
        </p:nvGrpSpPr>
        <p:grpSpPr>
          <a:xfrm>
            <a:off x="5634059" y="2174284"/>
            <a:ext cx="3266101" cy="2850779"/>
            <a:chOff x="0" y="0"/>
            <a:chExt cx="4354802" cy="3801039"/>
          </a:xfrm>
        </p:grpSpPr>
        <p:sp>
          <p:nvSpPr>
            <p:cNvPr id="4" name="TextBox 4"/>
            <p:cNvSpPr txBox="1"/>
            <p:nvPr/>
          </p:nvSpPr>
          <p:spPr>
            <a:xfrm>
              <a:off x="0" y="9525"/>
              <a:ext cx="4354802" cy="2469515"/>
            </a:xfrm>
            <a:prstGeom prst="rect">
              <a:avLst/>
            </a:prstGeom>
          </p:spPr>
          <p:txBody>
            <a:bodyPr lIns="0" tIns="0" rIns="0" bIns="0" rtlCol="0" anchor="t">
              <a:spAutoFit/>
            </a:bodyPr>
            <a:lstStyle/>
            <a:p>
              <a:pPr marL="0" lvl="0" indent="0">
                <a:lnSpc>
                  <a:spcPts val="4896"/>
                </a:lnSpc>
              </a:pPr>
              <a:r>
                <a:rPr lang="en-US" sz="4080" spc="-122">
                  <a:solidFill>
                    <a:srgbClr val="FFFFFF"/>
                  </a:solidFill>
                  <a:latin typeface="Poppins Bold"/>
                </a:rPr>
                <a:t>Introduction to the Standards</a:t>
              </a:r>
            </a:p>
          </p:txBody>
        </p:sp>
        <p:sp>
          <p:nvSpPr>
            <p:cNvPr id="5" name="TextBox 5"/>
            <p:cNvSpPr txBox="1"/>
            <p:nvPr/>
          </p:nvSpPr>
          <p:spPr>
            <a:xfrm>
              <a:off x="0" y="2633231"/>
              <a:ext cx="4354802" cy="1167807"/>
            </a:xfrm>
            <a:prstGeom prst="rect">
              <a:avLst/>
            </a:prstGeom>
          </p:spPr>
          <p:txBody>
            <a:bodyPr lIns="0" tIns="0" rIns="0" bIns="0" rtlCol="0" anchor="t">
              <a:spAutoFit/>
            </a:bodyPr>
            <a:lstStyle/>
            <a:p>
              <a:pPr marL="0" lvl="0" indent="0" algn="l">
                <a:lnSpc>
                  <a:spcPts val="1791"/>
                </a:lnSpc>
                <a:spcBef>
                  <a:spcPct val="0"/>
                </a:spcBef>
              </a:pPr>
              <a:r>
                <a:rPr lang="en-US" sz="1280" u="none">
                  <a:solidFill>
                    <a:srgbClr val="FFFFFF"/>
                  </a:solidFill>
                  <a:latin typeface="Poppins Light"/>
                </a:rPr>
                <a:t>The National Standards for Family-School Partnerships provide a framework for building effective relationships between families and schools.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1045" b="-17124"/>
            </a:stretch>
          </a:blipFill>
        </p:spPr>
        <p:txBody>
          <a:bodyPr/>
          <a:lstStyle/>
          <a:p>
            <a:endParaRPr lang="en-US"/>
          </a:p>
        </p:txBody>
      </p:sp>
      <p:grpSp>
        <p:nvGrpSpPr>
          <p:cNvPr id="5" name="Group 5"/>
          <p:cNvGrpSpPr/>
          <p:nvPr/>
        </p:nvGrpSpPr>
        <p:grpSpPr>
          <a:xfrm>
            <a:off x="5275745" y="1749693"/>
            <a:ext cx="3746335" cy="3510589"/>
            <a:chOff x="0" y="0"/>
            <a:chExt cx="4995114" cy="4680785"/>
          </a:xfrm>
        </p:grpSpPr>
        <p:sp>
          <p:nvSpPr>
            <p:cNvPr id="6" name="AutoShape 6"/>
            <p:cNvSpPr/>
            <p:nvPr/>
          </p:nvSpPr>
          <p:spPr>
            <a:xfrm>
              <a:off x="0" y="1530734"/>
              <a:ext cx="4995114" cy="0"/>
            </a:xfrm>
            <a:prstGeom prst="line">
              <a:avLst/>
            </a:prstGeom>
            <a:ln w="8278"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3117516"/>
              <a:ext cx="4995114" cy="0"/>
            </a:xfrm>
            <a:prstGeom prst="line">
              <a:avLst/>
            </a:prstGeom>
            <a:ln w="8278"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9525"/>
              <a:ext cx="4995114" cy="1160145"/>
            </a:xfrm>
            <a:prstGeom prst="rect">
              <a:avLst/>
            </a:prstGeom>
          </p:spPr>
          <p:txBody>
            <a:bodyPr lIns="0" tIns="0" rIns="0" bIns="0" rtlCol="0" anchor="t">
              <a:spAutoFit/>
            </a:bodyPr>
            <a:lstStyle/>
            <a:p>
              <a:pPr marL="0" lvl="0" indent="0">
                <a:lnSpc>
                  <a:spcPts val="2339"/>
                </a:lnSpc>
                <a:spcBef>
                  <a:spcPct val="0"/>
                </a:spcBef>
              </a:pPr>
              <a:r>
                <a:rPr lang="en-US" sz="1799">
                  <a:solidFill>
                    <a:srgbClr val="000000"/>
                  </a:solidFill>
                  <a:latin typeface="Poppins Light"/>
                </a:rPr>
                <a:t>Schools must provide a welcoming environment for all families.</a:t>
              </a:r>
            </a:p>
          </p:txBody>
        </p:sp>
        <p:sp>
          <p:nvSpPr>
            <p:cNvPr id="9" name="TextBox 9"/>
            <p:cNvSpPr txBox="1"/>
            <p:nvPr/>
          </p:nvSpPr>
          <p:spPr>
            <a:xfrm>
              <a:off x="0" y="1939743"/>
              <a:ext cx="4995114" cy="766445"/>
            </a:xfrm>
            <a:prstGeom prst="rect">
              <a:avLst/>
            </a:prstGeom>
          </p:spPr>
          <p:txBody>
            <a:bodyPr lIns="0" tIns="0" rIns="0" bIns="0" rtlCol="0" anchor="t">
              <a:spAutoFit/>
            </a:bodyPr>
            <a:lstStyle/>
            <a:p>
              <a:pPr marL="0" lvl="0" indent="0">
                <a:lnSpc>
                  <a:spcPts val="2339"/>
                </a:lnSpc>
                <a:spcBef>
                  <a:spcPct val="0"/>
                </a:spcBef>
              </a:pPr>
              <a:r>
                <a:rPr lang="en-US" sz="1799">
                  <a:solidFill>
                    <a:srgbClr val="000000"/>
                  </a:solidFill>
                  <a:latin typeface="Poppins Light"/>
                </a:rPr>
                <a:t>Families should be treated as partners in their child's education.</a:t>
              </a:r>
            </a:p>
          </p:txBody>
        </p:sp>
        <p:sp>
          <p:nvSpPr>
            <p:cNvPr id="10" name="TextBox 10"/>
            <p:cNvSpPr txBox="1"/>
            <p:nvPr/>
          </p:nvSpPr>
          <p:spPr>
            <a:xfrm>
              <a:off x="23924" y="3520640"/>
              <a:ext cx="4971189" cy="1160145"/>
            </a:xfrm>
            <a:prstGeom prst="rect">
              <a:avLst/>
            </a:prstGeom>
          </p:spPr>
          <p:txBody>
            <a:bodyPr lIns="0" tIns="0" rIns="0" bIns="0" rtlCol="0" anchor="t">
              <a:spAutoFit/>
            </a:bodyPr>
            <a:lstStyle/>
            <a:p>
              <a:pPr marL="0" lvl="0" indent="0">
                <a:lnSpc>
                  <a:spcPts val="2339"/>
                </a:lnSpc>
                <a:spcBef>
                  <a:spcPct val="0"/>
                </a:spcBef>
              </a:pPr>
              <a:r>
                <a:rPr lang="en-US" sz="1799">
                  <a:solidFill>
                    <a:srgbClr val="000000"/>
                  </a:solidFill>
                  <a:latin typeface="Poppins Light"/>
                </a:rPr>
                <a:t>Schools must provide clear and effective communication with families.</a:t>
              </a:r>
            </a:p>
          </p:txBody>
        </p:sp>
      </p:grpSp>
      <p:sp>
        <p:nvSpPr>
          <p:cNvPr id="11" name="TextBox 11"/>
          <p:cNvSpPr txBox="1"/>
          <p:nvPr/>
        </p:nvSpPr>
        <p:spPr>
          <a:xfrm>
            <a:off x="548640" y="1597162"/>
            <a:ext cx="3676933" cy="1192037"/>
          </a:xfrm>
          <a:prstGeom prst="rect">
            <a:avLst/>
          </a:prstGeom>
        </p:spPr>
        <p:txBody>
          <a:bodyPr lIns="0" tIns="0" rIns="0" bIns="0" rtlCol="0" anchor="t">
            <a:spAutoFit/>
          </a:bodyPr>
          <a:lstStyle/>
          <a:p>
            <a:pPr marL="0" lvl="0" indent="0">
              <a:lnSpc>
                <a:spcPts val="3170"/>
              </a:lnSpc>
            </a:pPr>
            <a:r>
              <a:rPr lang="en-US" sz="2438" spc="-73">
                <a:solidFill>
                  <a:srgbClr val="FFFFFF"/>
                </a:solidFill>
                <a:latin typeface="Poppins Bold"/>
              </a:rPr>
              <a:t>Standard 1: Welcoming all families into the school community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13675" b="-5193"/>
            </a:stretch>
          </a:blipFill>
        </p:spPr>
        <p:txBody>
          <a:bodyPr/>
          <a:lstStyle/>
          <a:p>
            <a:endParaRPr lang="en-US"/>
          </a:p>
        </p:txBody>
      </p:sp>
      <p:grpSp>
        <p:nvGrpSpPr>
          <p:cNvPr id="5" name="Group 5"/>
          <p:cNvGrpSpPr/>
          <p:nvPr/>
        </p:nvGrpSpPr>
        <p:grpSpPr>
          <a:xfrm>
            <a:off x="5804219" y="1847032"/>
            <a:ext cx="3065461" cy="3621136"/>
            <a:chOff x="0" y="0"/>
            <a:chExt cx="4087282" cy="4828181"/>
          </a:xfrm>
        </p:grpSpPr>
        <p:sp>
          <p:nvSpPr>
            <p:cNvPr id="6" name="AutoShape 6"/>
            <p:cNvSpPr/>
            <p:nvPr/>
          </p:nvSpPr>
          <p:spPr>
            <a:xfrm>
              <a:off x="0" y="1261104"/>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3215336"/>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19050"/>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Provide regular and accessible communication between school and families.</a:t>
              </a:r>
            </a:p>
          </p:txBody>
        </p:sp>
        <p:sp>
          <p:nvSpPr>
            <p:cNvPr id="9" name="TextBox 9"/>
            <p:cNvSpPr txBox="1"/>
            <p:nvPr/>
          </p:nvSpPr>
          <p:spPr>
            <a:xfrm>
              <a:off x="0" y="1584521"/>
              <a:ext cx="4087282" cy="129424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Use culturally responsive methods to effectively communicate with diverse families.</a:t>
              </a:r>
            </a:p>
          </p:txBody>
        </p:sp>
        <p:sp>
          <p:nvSpPr>
            <p:cNvPr id="10" name="TextBox 10"/>
            <p:cNvSpPr txBox="1"/>
            <p:nvPr/>
          </p:nvSpPr>
          <p:spPr>
            <a:xfrm>
              <a:off x="19576" y="3533938"/>
              <a:ext cx="4067706" cy="129424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Create opportunities for two-way communication and feedback between families and school staff.</a:t>
              </a:r>
            </a:p>
          </p:txBody>
        </p:sp>
      </p:grpSp>
      <p:sp>
        <p:nvSpPr>
          <p:cNvPr id="11" name="TextBox 11"/>
          <p:cNvSpPr txBox="1"/>
          <p:nvPr/>
        </p:nvSpPr>
        <p:spPr>
          <a:xfrm>
            <a:off x="548640" y="1453956"/>
            <a:ext cx="3676933" cy="1468924"/>
          </a:xfrm>
          <a:prstGeom prst="rect">
            <a:avLst/>
          </a:prstGeom>
        </p:spPr>
        <p:txBody>
          <a:bodyPr lIns="0" tIns="0" rIns="0" bIns="0" rtlCol="0" anchor="t">
            <a:spAutoFit/>
          </a:bodyPr>
          <a:lstStyle/>
          <a:p>
            <a:pPr marL="0" lvl="0" indent="0">
              <a:lnSpc>
                <a:spcPts val="3882"/>
              </a:lnSpc>
            </a:pPr>
            <a:r>
              <a:rPr lang="en-US" sz="2986" spc="-89">
                <a:solidFill>
                  <a:srgbClr val="FFFFFF"/>
                </a:solidFill>
                <a:latin typeface="Poppins Bold"/>
              </a:rPr>
              <a:t>Standard 2: Communicating effectively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08" y="914400"/>
            <a:ext cx="4938608" cy="5574453"/>
            <a:chOff x="0" y="0"/>
            <a:chExt cx="3132358" cy="3535649"/>
          </a:xfrm>
        </p:grpSpPr>
        <p:sp>
          <p:nvSpPr>
            <p:cNvPr id="3" name="Freeform 3"/>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003C71"/>
            </a:solidFill>
          </p:spPr>
          <p:txBody>
            <a:bodyPr/>
            <a:lstStyle/>
            <a:p>
              <a:endParaRPr lang="en-US"/>
            </a:p>
          </p:txBody>
        </p:sp>
      </p:grpSp>
      <p:sp>
        <p:nvSpPr>
          <p:cNvPr id="4" name="Freeform 4"/>
          <p:cNvSpPr/>
          <p:nvPr/>
        </p:nvSpPr>
        <p:spPr>
          <a:xfrm>
            <a:off x="0" y="3657600"/>
            <a:ext cx="4876800" cy="2743200"/>
          </a:xfrm>
          <a:custGeom>
            <a:avLst/>
            <a:gdLst/>
            <a:ahLst/>
            <a:cxnLst/>
            <a:rect l="l" t="t" r="r" b="b"/>
            <a:pathLst>
              <a:path w="4876800" h="2743200">
                <a:moveTo>
                  <a:pt x="0" y="0"/>
                </a:moveTo>
                <a:lnTo>
                  <a:pt x="4876800" y="0"/>
                </a:lnTo>
                <a:lnTo>
                  <a:pt x="4876800" y="2743200"/>
                </a:lnTo>
                <a:lnTo>
                  <a:pt x="0" y="2743200"/>
                </a:lnTo>
                <a:lnTo>
                  <a:pt x="0" y="0"/>
                </a:lnTo>
                <a:close/>
              </a:path>
            </a:pathLst>
          </a:custGeom>
          <a:blipFill>
            <a:blip r:embed="rId3"/>
            <a:stretch>
              <a:fillRect t="-7363" b="-11505"/>
            </a:stretch>
          </a:blipFill>
        </p:spPr>
        <p:txBody>
          <a:bodyPr/>
          <a:lstStyle/>
          <a:p>
            <a:endParaRPr lang="en-US"/>
          </a:p>
        </p:txBody>
      </p:sp>
      <p:grpSp>
        <p:nvGrpSpPr>
          <p:cNvPr id="5" name="Group 5"/>
          <p:cNvGrpSpPr/>
          <p:nvPr/>
        </p:nvGrpSpPr>
        <p:grpSpPr>
          <a:xfrm>
            <a:off x="5804219" y="1968952"/>
            <a:ext cx="3065461" cy="3377296"/>
            <a:chOff x="0" y="0"/>
            <a:chExt cx="4087282" cy="4503061"/>
          </a:xfrm>
        </p:grpSpPr>
        <p:sp>
          <p:nvSpPr>
            <p:cNvPr id="6" name="AutoShape 6"/>
            <p:cNvSpPr/>
            <p:nvPr/>
          </p:nvSpPr>
          <p:spPr>
            <a:xfrm>
              <a:off x="0" y="1261104"/>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7" name="AutoShape 7"/>
            <p:cNvSpPr/>
            <p:nvPr/>
          </p:nvSpPr>
          <p:spPr>
            <a:xfrm>
              <a:off x="0" y="3215336"/>
              <a:ext cx="4087282" cy="0"/>
            </a:xfrm>
            <a:prstGeom prst="line">
              <a:avLst/>
            </a:prstGeom>
            <a:ln w="6773" cap="rnd">
              <a:solidFill>
                <a:srgbClr val="000000">
                  <a:alpha val="29804"/>
                </a:srgbClr>
              </a:solidFill>
              <a:prstDash val="solid"/>
              <a:headEnd type="none" w="sm" len="sm"/>
              <a:tailEnd type="none" w="sm" len="sm"/>
            </a:ln>
          </p:spPr>
          <p:txBody>
            <a:bodyPr/>
            <a:lstStyle/>
            <a:p>
              <a:endParaRPr lang="en-US"/>
            </a:p>
          </p:txBody>
        </p:sp>
        <p:sp>
          <p:nvSpPr>
            <p:cNvPr id="8" name="TextBox 8"/>
            <p:cNvSpPr txBox="1"/>
            <p:nvPr/>
          </p:nvSpPr>
          <p:spPr>
            <a:xfrm>
              <a:off x="0" y="-19050"/>
              <a:ext cx="4087282"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Establish a positive and respectful relationship between families and educators.</a:t>
              </a:r>
            </a:p>
          </p:txBody>
        </p:sp>
        <p:sp>
          <p:nvSpPr>
            <p:cNvPr id="9" name="TextBox 9"/>
            <p:cNvSpPr txBox="1"/>
            <p:nvPr/>
          </p:nvSpPr>
          <p:spPr>
            <a:xfrm>
              <a:off x="0" y="1584521"/>
              <a:ext cx="4087282" cy="129424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Provide families with frequent and meaningful communication about their child's academic and social-emotional development.</a:t>
              </a:r>
            </a:p>
          </p:txBody>
        </p:sp>
        <p:sp>
          <p:nvSpPr>
            <p:cNvPr id="10" name="TextBox 10"/>
            <p:cNvSpPr txBox="1"/>
            <p:nvPr/>
          </p:nvSpPr>
          <p:spPr>
            <a:xfrm>
              <a:off x="19576" y="3533938"/>
              <a:ext cx="4067706" cy="969123"/>
            </a:xfrm>
            <a:prstGeom prst="rect">
              <a:avLst/>
            </a:prstGeom>
          </p:spPr>
          <p:txBody>
            <a:bodyPr lIns="0" tIns="0" rIns="0" bIns="0" rtlCol="0" anchor="t">
              <a:spAutoFit/>
            </a:bodyPr>
            <a:lstStyle/>
            <a:p>
              <a:pPr marL="0" lvl="0" indent="0">
                <a:lnSpc>
                  <a:spcPts val="1941"/>
                </a:lnSpc>
                <a:spcBef>
                  <a:spcPct val="0"/>
                </a:spcBef>
              </a:pPr>
              <a:r>
                <a:rPr lang="en-US" sz="1493">
                  <a:solidFill>
                    <a:srgbClr val="000000"/>
                  </a:solidFill>
                  <a:latin typeface="Poppins Light"/>
                </a:rPr>
                <a:t>Collaborate with families to support student learning and success.</a:t>
              </a:r>
            </a:p>
          </p:txBody>
        </p:sp>
      </p:grpSp>
      <p:sp>
        <p:nvSpPr>
          <p:cNvPr id="11" name="TextBox 11"/>
          <p:cNvSpPr txBox="1"/>
          <p:nvPr/>
        </p:nvSpPr>
        <p:spPr>
          <a:xfrm>
            <a:off x="548640" y="1453956"/>
            <a:ext cx="3676933" cy="1468924"/>
          </a:xfrm>
          <a:prstGeom prst="rect">
            <a:avLst/>
          </a:prstGeom>
        </p:spPr>
        <p:txBody>
          <a:bodyPr lIns="0" tIns="0" rIns="0" bIns="0" rtlCol="0" anchor="t">
            <a:spAutoFit/>
          </a:bodyPr>
          <a:lstStyle/>
          <a:p>
            <a:pPr marL="0" lvl="0" indent="0">
              <a:lnSpc>
                <a:spcPts val="3882"/>
              </a:lnSpc>
            </a:pPr>
            <a:r>
              <a:rPr lang="en-US" sz="2986" spc="-89">
                <a:solidFill>
                  <a:srgbClr val="FFFFFF"/>
                </a:solidFill>
                <a:latin typeface="Poppins Bold"/>
              </a:rPr>
              <a:t>Standard 3: Supporting student success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1277</Words>
  <Application>Microsoft Office PowerPoint</Application>
  <PresentationFormat>Custom</PresentationFormat>
  <Paragraphs>154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Open Sans Bold</vt:lpstr>
      <vt:lpstr>Poppins Bold</vt:lpstr>
      <vt:lpstr>Arial</vt:lpstr>
      <vt:lpstr>Open Sans</vt:lpstr>
      <vt:lpstr>Arimo Bold</vt:lpstr>
      <vt:lpstr>Arial Bold</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Inclusive Parent Teacher Association (Presentation (4:3))</dc:title>
  <cp:lastModifiedBy>Jon Heckert</cp:lastModifiedBy>
  <cp:revision>7</cp:revision>
  <cp:lastPrinted>2023-08-19T01:47:38Z</cp:lastPrinted>
  <dcterms:created xsi:type="dcterms:W3CDTF">2006-08-16T00:00:00Z</dcterms:created>
  <dcterms:modified xsi:type="dcterms:W3CDTF">2023-08-20T10:28:52Z</dcterms:modified>
  <dc:identifier>DAFrMY5-yus</dc:identifier>
</cp:coreProperties>
</file>