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4"/>
  </p:notesMasterIdLst>
  <p:handoutMasterIdLst>
    <p:handoutMasterId r:id="rId25"/>
  </p:handoutMasterIdLst>
  <p:sldIdLst>
    <p:sldId id="256" r:id="rId2"/>
    <p:sldId id="299" r:id="rId3"/>
    <p:sldId id="278" r:id="rId4"/>
    <p:sldId id="293" r:id="rId5"/>
    <p:sldId id="257" r:id="rId6"/>
    <p:sldId id="279" r:id="rId7"/>
    <p:sldId id="300" r:id="rId8"/>
    <p:sldId id="281" r:id="rId9"/>
    <p:sldId id="282" r:id="rId10"/>
    <p:sldId id="294" r:id="rId11"/>
    <p:sldId id="295" r:id="rId12"/>
    <p:sldId id="290" r:id="rId13"/>
    <p:sldId id="296" r:id="rId14"/>
    <p:sldId id="297" r:id="rId15"/>
    <p:sldId id="283" r:id="rId16"/>
    <p:sldId id="284" r:id="rId17"/>
    <p:sldId id="285" r:id="rId18"/>
    <p:sldId id="301" r:id="rId19"/>
    <p:sldId id="302" r:id="rId20"/>
    <p:sldId id="303" r:id="rId21"/>
    <p:sldId id="288" r:id="rId22"/>
    <p:sldId id="292" r:id="rId23"/>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E6F"/>
    <a:srgbClr val="7BC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65" y="24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64FAD8-5034-4D32-AD42-DAD55EC16D4C}"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E6C00FC-70CC-4417-AA26-A05B750B05B7}">
      <dgm:prSet custT="1"/>
      <dgm:spPr/>
      <dgm:t>
        <a:bodyPr/>
        <a:lstStyle/>
        <a:p>
          <a:pPr>
            <a:lnSpc>
              <a:spcPct val="100000"/>
            </a:lnSpc>
          </a:pPr>
          <a:r>
            <a:rPr lang="en-US" sz="2400" dirty="0">
              <a:latin typeface="Atkinson Hyperlegible" pitchFamily="50" charset="0"/>
            </a:rPr>
            <a:t>The most basic level of Advocacy is simply working to making things better. </a:t>
          </a:r>
        </a:p>
      </dgm:t>
    </dgm:pt>
    <dgm:pt modelId="{9125E5EB-2CE9-4A27-AC19-0B208C5ED72A}" type="parTrans" cxnId="{FE00F677-7A46-4956-B0A8-53F374C3AEDD}">
      <dgm:prSet/>
      <dgm:spPr/>
      <dgm:t>
        <a:bodyPr/>
        <a:lstStyle/>
        <a:p>
          <a:endParaRPr lang="en-US"/>
        </a:p>
      </dgm:t>
    </dgm:pt>
    <dgm:pt modelId="{2F3DFB2B-0C8E-4993-AF47-38C03AFE3984}" type="sibTrans" cxnId="{FE00F677-7A46-4956-B0A8-53F374C3AEDD}">
      <dgm:prSet/>
      <dgm:spPr/>
      <dgm:t>
        <a:bodyPr/>
        <a:lstStyle/>
        <a:p>
          <a:pPr>
            <a:lnSpc>
              <a:spcPct val="100000"/>
            </a:lnSpc>
          </a:pPr>
          <a:endParaRPr lang="en-US"/>
        </a:p>
      </dgm:t>
    </dgm:pt>
    <dgm:pt modelId="{A4F440B0-D690-474A-8709-9F348D4A25D9}">
      <dgm:prSet custT="1"/>
      <dgm:spPr/>
      <dgm:t>
        <a:bodyPr/>
        <a:lstStyle/>
        <a:p>
          <a:pPr>
            <a:lnSpc>
              <a:spcPct val="100000"/>
            </a:lnSpc>
          </a:pPr>
          <a:r>
            <a:rPr lang="en-US" sz="2400" dirty="0">
              <a:latin typeface="Atkinson Hyperlegible" pitchFamily="50" charset="0"/>
            </a:rPr>
            <a:t>Speaking to someone of power to better a need is Advocacy.</a:t>
          </a:r>
        </a:p>
      </dgm:t>
    </dgm:pt>
    <dgm:pt modelId="{CE7B6360-C694-47F0-AB8E-AEDA39D11498}" type="parTrans" cxnId="{B6539BF6-ABB1-4CAF-B68B-C705FC198E39}">
      <dgm:prSet/>
      <dgm:spPr/>
      <dgm:t>
        <a:bodyPr/>
        <a:lstStyle/>
        <a:p>
          <a:endParaRPr lang="en-US"/>
        </a:p>
      </dgm:t>
    </dgm:pt>
    <dgm:pt modelId="{261758D6-26AA-409E-A36B-B91CCE0D8F49}" type="sibTrans" cxnId="{B6539BF6-ABB1-4CAF-B68B-C705FC198E39}">
      <dgm:prSet/>
      <dgm:spPr/>
      <dgm:t>
        <a:bodyPr/>
        <a:lstStyle/>
        <a:p>
          <a:pPr>
            <a:lnSpc>
              <a:spcPct val="100000"/>
            </a:lnSpc>
          </a:pPr>
          <a:endParaRPr lang="en-US"/>
        </a:p>
      </dgm:t>
    </dgm:pt>
    <dgm:pt modelId="{53C7C93F-362D-491F-98B8-A295CBD4CA84}">
      <dgm:prSet custT="1"/>
      <dgm:spPr/>
      <dgm:t>
        <a:bodyPr/>
        <a:lstStyle/>
        <a:p>
          <a:pPr>
            <a:lnSpc>
              <a:spcPct val="100000"/>
            </a:lnSpc>
          </a:pPr>
          <a:r>
            <a:rPr lang="en-US" sz="2400" dirty="0">
              <a:latin typeface="Atkinson Hyperlegible" pitchFamily="50" charset="0"/>
            </a:rPr>
            <a:t>Raising funds to support a change is Advocacy.</a:t>
          </a:r>
        </a:p>
      </dgm:t>
    </dgm:pt>
    <dgm:pt modelId="{8CCA1D7B-4CBF-4D4D-A2F5-2C28DD6516F0}" type="parTrans" cxnId="{585711F0-9CB9-4FC1-BAF9-280189569438}">
      <dgm:prSet/>
      <dgm:spPr/>
      <dgm:t>
        <a:bodyPr/>
        <a:lstStyle/>
        <a:p>
          <a:endParaRPr lang="en-US"/>
        </a:p>
      </dgm:t>
    </dgm:pt>
    <dgm:pt modelId="{0094BCD0-14D8-4204-9206-D5FB19D0F0D8}" type="sibTrans" cxnId="{585711F0-9CB9-4FC1-BAF9-280189569438}">
      <dgm:prSet/>
      <dgm:spPr/>
      <dgm:t>
        <a:bodyPr/>
        <a:lstStyle/>
        <a:p>
          <a:pPr>
            <a:lnSpc>
              <a:spcPct val="100000"/>
            </a:lnSpc>
          </a:pPr>
          <a:endParaRPr lang="en-US"/>
        </a:p>
      </dgm:t>
    </dgm:pt>
    <dgm:pt modelId="{94354FF9-116F-4B73-B9B5-0CA87ACE218B}">
      <dgm:prSet custT="1"/>
      <dgm:spPr/>
      <dgm:t>
        <a:bodyPr/>
        <a:lstStyle/>
        <a:p>
          <a:pPr>
            <a:lnSpc>
              <a:spcPct val="100000"/>
            </a:lnSpc>
          </a:pPr>
          <a:r>
            <a:rPr lang="en-US" sz="2400" dirty="0">
              <a:latin typeface="Atkinson Hyperlegible" pitchFamily="50" charset="0"/>
            </a:rPr>
            <a:t>Talking to your </a:t>
          </a:r>
          <a:r>
            <a:rPr lang="en-US" sz="2400" dirty="0" err="1">
              <a:latin typeface="Atkinson Hyperlegible" pitchFamily="50" charset="0"/>
            </a:rPr>
            <a:t>childs</a:t>
          </a:r>
          <a:r>
            <a:rPr lang="en-US" sz="2400" dirty="0">
              <a:latin typeface="Atkinson Hyperlegible" pitchFamily="50" charset="0"/>
            </a:rPr>
            <a:t> Teacher about a problem and working with them to form a solution is Advocacy.</a:t>
          </a:r>
        </a:p>
      </dgm:t>
    </dgm:pt>
    <dgm:pt modelId="{A92C7187-7BF6-4CB2-8C41-98D8A6CDA81B}" type="parTrans" cxnId="{F94ED93B-C9F5-47D0-991B-F2A34530EF27}">
      <dgm:prSet/>
      <dgm:spPr/>
      <dgm:t>
        <a:bodyPr/>
        <a:lstStyle/>
        <a:p>
          <a:endParaRPr lang="en-US"/>
        </a:p>
      </dgm:t>
    </dgm:pt>
    <dgm:pt modelId="{ADDFF67E-64C1-4F18-BE80-66EA1C93BA79}" type="sibTrans" cxnId="{F94ED93B-C9F5-47D0-991B-F2A34530EF27}">
      <dgm:prSet/>
      <dgm:spPr/>
      <dgm:t>
        <a:bodyPr/>
        <a:lstStyle/>
        <a:p>
          <a:endParaRPr lang="en-US"/>
        </a:p>
      </dgm:t>
    </dgm:pt>
    <dgm:pt modelId="{04DD3B50-B94F-4FF1-9FB5-688B2C185887}" type="pres">
      <dgm:prSet presAssocID="{D464FAD8-5034-4D32-AD42-DAD55EC16D4C}" presName="root" presStyleCnt="0">
        <dgm:presLayoutVars>
          <dgm:dir/>
          <dgm:resizeHandles val="exact"/>
        </dgm:presLayoutVars>
      </dgm:prSet>
      <dgm:spPr/>
    </dgm:pt>
    <dgm:pt modelId="{FC6891E9-E33B-41D7-B9B6-1E6F097D13BA}" type="pres">
      <dgm:prSet presAssocID="{D464FAD8-5034-4D32-AD42-DAD55EC16D4C}" presName="container" presStyleCnt="0">
        <dgm:presLayoutVars>
          <dgm:dir/>
          <dgm:resizeHandles val="exact"/>
        </dgm:presLayoutVars>
      </dgm:prSet>
      <dgm:spPr/>
    </dgm:pt>
    <dgm:pt modelId="{48AC8FCE-5550-4876-8F73-6F53A93CAE01}" type="pres">
      <dgm:prSet presAssocID="{4E6C00FC-70CC-4417-AA26-A05B750B05B7}" presName="compNode" presStyleCnt="0"/>
      <dgm:spPr/>
    </dgm:pt>
    <dgm:pt modelId="{A7387571-D243-4667-AEBC-CFE10217D554}" type="pres">
      <dgm:prSet presAssocID="{4E6C00FC-70CC-4417-AA26-A05B750B05B7}" presName="iconBgRect" presStyleLbl="bgShp" presStyleIdx="0" presStyleCnt="4" custLinFactNeighborX="-19197" custLinFactNeighborY="-507"/>
      <dgm:spPr/>
    </dgm:pt>
    <dgm:pt modelId="{2B070159-1AB8-469B-BAD2-9DEE72C005EB}" type="pres">
      <dgm:prSet presAssocID="{4E6C00FC-70CC-4417-AA26-A05B750B05B7}" presName="iconRect" presStyleLbl="node1" presStyleIdx="0" presStyleCnt="4" custLinFactNeighborX="-33098" custLinFactNeighborY="-87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gaphone"/>
        </a:ext>
      </dgm:extLst>
    </dgm:pt>
    <dgm:pt modelId="{A35277E7-6AF6-4980-B353-56894C52E0A1}" type="pres">
      <dgm:prSet presAssocID="{4E6C00FC-70CC-4417-AA26-A05B750B05B7}" presName="spaceRect" presStyleCnt="0"/>
      <dgm:spPr/>
    </dgm:pt>
    <dgm:pt modelId="{236D944B-42B1-49ED-8E19-997813D68BB9}" type="pres">
      <dgm:prSet presAssocID="{4E6C00FC-70CC-4417-AA26-A05B750B05B7}" presName="textRect" presStyleLbl="revTx" presStyleIdx="0" presStyleCnt="4" custScaleX="125215">
        <dgm:presLayoutVars>
          <dgm:chMax val="1"/>
          <dgm:chPref val="1"/>
        </dgm:presLayoutVars>
      </dgm:prSet>
      <dgm:spPr/>
    </dgm:pt>
    <dgm:pt modelId="{9A0BD0D6-4F42-4C35-BBBF-EC10BE735AD3}" type="pres">
      <dgm:prSet presAssocID="{2F3DFB2B-0C8E-4993-AF47-38C03AFE3984}" presName="sibTrans" presStyleLbl="sibTrans2D1" presStyleIdx="0" presStyleCnt="0"/>
      <dgm:spPr/>
    </dgm:pt>
    <dgm:pt modelId="{C4986802-B88E-43CE-A3CA-BE72825457BD}" type="pres">
      <dgm:prSet presAssocID="{A4F440B0-D690-474A-8709-9F348D4A25D9}" presName="compNode" presStyleCnt="0"/>
      <dgm:spPr/>
    </dgm:pt>
    <dgm:pt modelId="{49A16F8B-9CBF-4C7E-B30A-4CB6583C8323}" type="pres">
      <dgm:prSet presAssocID="{A4F440B0-D690-474A-8709-9F348D4A25D9}" presName="iconBgRect" presStyleLbl="bgShp" presStyleIdx="1" presStyleCnt="4" custLinFactNeighborX="-36017"/>
      <dgm:spPr/>
    </dgm:pt>
    <dgm:pt modelId="{3382500E-1BCF-4452-8C43-A6B10506CE42}" type="pres">
      <dgm:prSet presAssocID="{A4F440B0-D690-474A-8709-9F348D4A25D9}" presName="iconRect" presStyleLbl="node1" presStyleIdx="1" presStyleCnt="4" custLinFactNeighborX="-6209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ecturer"/>
        </a:ext>
      </dgm:extLst>
    </dgm:pt>
    <dgm:pt modelId="{304BD693-A0A6-416B-8E0B-CB1DAA7DBF68}" type="pres">
      <dgm:prSet presAssocID="{A4F440B0-D690-474A-8709-9F348D4A25D9}" presName="spaceRect" presStyleCnt="0"/>
      <dgm:spPr/>
    </dgm:pt>
    <dgm:pt modelId="{387F0664-AF95-4905-8746-91319EA981C1}" type="pres">
      <dgm:prSet presAssocID="{A4F440B0-D690-474A-8709-9F348D4A25D9}" presName="textRect" presStyleLbl="revTx" presStyleIdx="1" presStyleCnt="4" custScaleX="132121">
        <dgm:presLayoutVars>
          <dgm:chMax val="1"/>
          <dgm:chPref val="1"/>
        </dgm:presLayoutVars>
      </dgm:prSet>
      <dgm:spPr/>
    </dgm:pt>
    <dgm:pt modelId="{C514D7C6-70B1-47DC-AA6D-5E662A62748C}" type="pres">
      <dgm:prSet presAssocID="{261758D6-26AA-409E-A36B-B91CCE0D8F49}" presName="sibTrans" presStyleLbl="sibTrans2D1" presStyleIdx="0" presStyleCnt="0"/>
      <dgm:spPr/>
    </dgm:pt>
    <dgm:pt modelId="{03A2A534-BB5F-484A-899B-55E18E2BE3A1}" type="pres">
      <dgm:prSet presAssocID="{53C7C93F-362D-491F-98B8-A295CBD4CA84}" presName="compNode" presStyleCnt="0"/>
      <dgm:spPr/>
    </dgm:pt>
    <dgm:pt modelId="{49437088-8CE1-4E28-BC1D-5C8B991F6D54}" type="pres">
      <dgm:prSet presAssocID="{53C7C93F-362D-491F-98B8-A295CBD4CA84}" presName="iconBgRect" presStyleLbl="bgShp" presStyleIdx="2" presStyleCnt="4" custLinFactNeighborX="-19197" custLinFactNeighborY="-507"/>
      <dgm:spPr/>
    </dgm:pt>
    <dgm:pt modelId="{1D92FCA9-ED58-49A7-AFBE-DF0CD7C952CB}" type="pres">
      <dgm:prSet presAssocID="{53C7C93F-362D-491F-98B8-A295CBD4CA84}" presName="iconRect" presStyleLbl="node1" presStyleIdx="2" presStyleCnt="4" custLinFactNeighborX="-33098" custLinFactNeighborY="-87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2DAD1107-6B3F-4F22-B3FC-8080372A7BC7}" type="pres">
      <dgm:prSet presAssocID="{53C7C93F-362D-491F-98B8-A295CBD4CA84}" presName="spaceRect" presStyleCnt="0"/>
      <dgm:spPr/>
    </dgm:pt>
    <dgm:pt modelId="{BC70A2F1-B4B8-4C14-AE7B-B0A423793BD3}" type="pres">
      <dgm:prSet presAssocID="{53C7C93F-362D-491F-98B8-A295CBD4CA84}" presName="textRect" presStyleLbl="revTx" presStyleIdx="2" presStyleCnt="4" custScaleX="125215">
        <dgm:presLayoutVars>
          <dgm:chMax val="1"/>
          <dgm:chPref val="1"/>
        </dgm:presLayoutVars>
      </dgm:prSet>
      <dgm:spPr/>
    </dgm:pt>
    <dgm:pt modelId="{8E70B669-491C-4A78-9D2F-188B6D71F9F3}" type="pres">
      <dgm:prSet presAssocID="{0094BCD0-14D8-4204-9206-D5FB19D0F0D8}" presName="sibTrans" presStyleLbl="sibTrans2D1" presStyleIdx="0" presStyleCnt="0"/>
      <dgm:spPr/>
    </dgm:pt>
    <dgm:pt modelId="{5EF30735-789B-4C91-BD38-4E9967CDC95C}" type="pres">
      <dgm:prSet presAssocID="{94354FF9-116F-4B73-B9B5-0CA87ACE218B}" presName="compNode" presStyleCnt="0"/>
      <dgm:spPr/>
    </dgm:pt>
    <dgm:pt modelId="{FB52D30A-3692-4554-9B07-EFE8C3B03A89}" type="pres">
      <dgm:prSet presAssocID="{94354FF9-116F-4B73-B9B5-0CA87ACE218B}" presName="iconBgRect" presStyleLbl="bgShp" presStyleIdx="3" presStyleCnt="4" custLinFactNeighborX="-36017"/>
      <dgm:spPr/>
    </dgm:pt>
    <dgm:pt modelId="{92BBA900-4E22-4CFE-B41E-9259E3B5FD61}" type="pres">
      <dgm:prSet presAssocID="{94354FF9-116F-4B73-B9B5-0CA87ACE218B}" presName="iconRect" presStyleLbl="node1" presStyleIdx="3" presStyleCnt="4" custLinFactNeighborX="-6209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B14AB8CB-1840-4370-BFED-BCF262829511}" type="pres">
      <dgm:prSet presAssocID="{94354FF9-116F-4B73-B9B5-0CA87ACE218B}" presName="spaceRect" presStyleCnt="0"/>
      <dgm:spPr/>
    </dgm:pt>
    <dgm:pt modelId="{80A8D419-73B3-45E9-BB0A-6EAFA3BABA9F}" type="pres">
      <dgm:prSet presAssocID="{94354FF9-116F-4B73-B9B5-0CA87ACE218B}" presName="textRect" presStyleLbl="revTx" presStyleIdx="3" presStyleCnt="4" custScaleX="132121">
        <dgm:presLayoutVars>
          <dgm:chMax val="1"/>
          <dgm:chPref val="1"/>
        </dgm:presLayoutVars>
      </dgm:prSet>
      <dgm:spPr/>
    </dgm:pt>
  </dgm:ptLst>
  <dgm:cxnLst>
    <dgm:cxn modelId="{B416DE22-8CD9-4A99-B9FB-99164E935656}" type="presOf" srcId="{0094BCD0-14D8-4204-9206-D5FB19D0F0D8}" destId="{8E70B669-491C-4A78-9D2F-188B6D71F9F3}" srcOrd="0" destOrd="0" presId="urn:microsoft.com/office/officeart/2018/2/layout/IconCircleList"/>
    <dgm:cxn modelId="{F94ED93B-C9F5-47D0-991B-F2A34530EF27}" srcId="{D464FAD8-5034-4D32-AD42-DAD55EC16D4C}" destId="{94354FF9-116F-4B73-B9B5-0CA87ACE218B}" srcOrd="3" destOrd="0" parTransId="{A92C7187-7BF6-4CB2-8C41-98D8A6CDA81B}" sibTransId="{ADDFF67E-64C1-4F18-BE80-66EA1C93BA79}"/>
    <dgm:cxn modelId="{8F1C7F5C-96EF-4565-9C22-8CC0C1858451}" type="presOf" srcId="{D464FAD8-5034-4D32-AD42-DAD55EC16D4C}" destId="{04DD3B50-B94F-4FF1-9FB5-688B2C185887}" srcOrd="0" destOrd="0" presId="urn:microsoft.com/office/officeart/2018/2/layout/IconCircleList"/>
    <dgm:cxn modelId="{C8CA9B69-277F-4AD9-95FD-7286F3B547D0}" type="presOf" srcId="{A4F440B0-D690-474A-8709-9F348D4A25D9}" destId="{387F0664-AF95-4905-8746-91319EA981C1}" srcOrd="0" destOrd="0" presId="urn:microsoft.com/office/officeart/2018/2/layout/IconCircleList"/>
    <dgm:cxn modelId="{FE00F677-7A46-4956-B0A8-53F374C3AEDD}" srcId="{D464FAD8-5034-4D32-AD42-DAD55EC16D4C}" destId="{4E6C00FC-70CC-4417-AA26-A05B750B05B7}" srcOrd="0" destOrd="0" parTransId="{9125E5EB-2CE9-4A27-AC19-0B208C5ED72A}" sibTransId="{2F3DFB2B-0C8E-4993-AF47-38C03AFE3984}"/>
    <dgm:cxn modelId="{02424D7D-D685-4E20-910C-FA60B5DA5978}" type="presOf" srcId="{2F3DFB2B-0C8E-4993-AF47-38C03AFE3984}" destId="{9A0BD0D6-4F42-4C35-BBBF-EC10BE735AD3}" srcOrd="0" destOrd="0" presId="urn:microsoft.com/office/officeart/2018/2/layout/IconCircleList"/>
    <dgm:cxn modelId="{5AB3187F-7FC4-483D-8DED-EC6143A28848}" type="presOf" srcId="{53C7C93F-362D-491F-98B8-A295CBD4CA84}" destId="{BC70A2F1-B4B8-4C14-AE7B-B0A423793BD3}" srcOrd="0" destOrd="0" presId="urn:microsoft.com/office/officeart/2018/2/layout/IconCircleList"/>
    <dgm:cxn modelId="{2F37619E-5EE7-430B-B8C3-28AA93E905F6}" type="presOf" srcId="{4E6C00FC-70CC-4417-AA26-A05B750B05B7}" destId="{236D944B-42B1-49ED-8E19-997813D68BB9}" srcOrd="0" destOrd="0" presId="urn:microsoft.com/office/officeart/2018/2/layout/IconCircleList"/>
    <dgm:cxn modelId="{F1B96AB2-F1DF-400C-9DF8-74F89BAAB91C}" type="presOf" srcId="{94354FF9-116F-4B73-B9B5-0CA87ACE218B}" destId="{80A8D419-73B3-45E9-BB0A-6EAFA3BABA9F}" srcOrd="0" destOrd="0" presId="urn:microsoft.com/office/officeart/2018/2/layout/IconCircleList"/>
    <dgm:cxn modelId="{4143C2DC-1AC7-46F3-AE31-19C035642195}" type="presOf" srcId="{261758D6-26AA-409E-A36B-B91CCE0D8F49}" destId="{C514D7C6-70B1-47DC-AA6D-5E662A62748C}" srcOrd="0" destOrd="0" presId="urn:microsoft.com/office/officeart/2018/2/layout/IconCircleList"/>
    <dgm:cxn modelId="{585711F0-9CB9-4FC1-BAF9-280189569438}" srcId="{D464FAD8-5034-4D32-AD42-DAD55EC16D4C}" destId="{53C7C93F-362D-491F-98B8-A295CBD4CA84}" srcOrd="2" destOrd="0" parTransId="{8CCA1D7B-4CBF-4D4D-A2F5-2C28DD6516F0}" sibTransId="{0094BCD0-14D8-4204-9206-D5FB19D0F0D8}"/>
    <dgm:cxn modelId="{B6539BF6-ABB1-4CAF-B68B-C705FC198E39}" srcId="{D464FAD8-5034-4D32-AD42-DAD55EC16D4C}" destId="{A4F440B0-D690-474A-8709-9F348D4A25D9}" srcOrd="1" destOrd="0" parTransId="{CE7B6360-C694-47F0-AB8E-AEDA39D11498}" sibTransId="{261758D6-26AA-409E-A36B-B91CCE0D8F49}"/>
    <dgm:cxn modelId="{5228EE09-90A9-4A52-BB1D-A50385665719}" type="presParOf" srcId="{04DD3B50-B94F-4FF1-9FB5-688B2C185887}" destId="{FC6891E9-E33B-41D7-B9B6-1E6F097D13BA}" srcOrd="0" destOrd="0" presId="urn:microsoft.com/office/officeart/2018/2/layout/IconCircleList"/>
    <dgm:cxn modelId="{6F4DF4EC-8FA3-44A4-AAD5-5E1CC80645A1}" type="presParOf" srcId="{FC6891E9-E33B-41D7-B9B6-1E6F097D13BA}" destId="{48AC8FCE-5550-4876-8F73-6F53A93CAE01}" srcOrd="0" destOrd="0" presId="urn:microsoft.com/office/officeart/2018/2/layout/IconCircleList"/>
    <dgm:cxn modelId="{7CA16894-9D9A-44CD-9BAC-B2B3469459CF}" type="presParOf" srcId="{48AC8FCE-5550-4876-8F73-6F53A93CAE01}" destId="{A7387571-D243-4667-AEBC-CFE10217D554}" srcOrd="0" destOrd="0" presId="urn:microsoft.com/office/officeart/2018/2/layout/IconCircleList"/>
    <dgm:cxn modelId="{DF73EF84-D56F-4138-A986-8A53229C042E}" type="presParOf" srcId="{48AC8FCE-5550-4876-8F73-6F53A93CAE01}" destId="{2B070159-1AB8-469B-BAD2-9DEE72C005EB}" srcOrd="1" destOrd="0" presId="urn:microsoft.com/office/officeart/2018/2/layout/IconCircleList"/>
    <dgm:cxn modelId="{0AF1CAFC-9A11-48BC-8D85-CFE89D288CF5}" type="presParOf" srcId="{48AC8FCE-5550-4876-8F73-6F53A93CAE01}" destId="{A35277E7-6AF6-4980-B353-56894C52E0A1}" srcOrd="2" destOrd="0" presId="urn:microsoft.com/office/officeart/2018/2/layout/IconCircleList"/>
    <dgm:cxn modelId="{6C693971-741B-42A2-A5C5-38E7C0D98639}" type="presParOf" srcId="{48AC8FCE-5550-4876-8F73-6F53A93CAE01}" destId="{236D944B-42B1-49ED-8E19-997813D68BB9}" srcOrd="3" destOrd="0" presId="urn:microsoft.com/office/officeart/2018/2/layout/IconCircleList"/>
    <dgm:cxn modelId="{CCE3274F-1D81-41F4-8215-8E260094612E}" type="presParOf" srcId="{FC6891E9-E33B-41D7-B9B6-1E6F097D13BA}" destId="{9A0BD0D6-4F42-4C35-BBBF-EC10BE735AD3}" srcOrd="1" destOrd="0" presId="urn:microsoft.com/office/officeart/2018/2/layout/IconCircleList"/>
    <dgm:cxn modelId="{21AA5DCB-8481-4197-85C9-B41685A7644C}" type="presParOf" srcId="{FC6891E9-E33B-41D7-B9B6-1E6F097D13BA}" destId="{C4986802-B88E-43CE-A3CA-BE72825457BD}" srcOrd="2" destOrd="0" presId="urn:microsoft.com/office/officeart/2018/2/layout/IconCircleList"/>
    <dgm:cxn modelId="{A1FAC450-F453-40E3-9C7A-612B1570E269}" type="presParOf" srcId="{C4986802-B88E-43CE-A3CA-BE72825457BD}" destId="{49A16F8B-9CBF-4C7E-B30A-4CB6583C8323}" srcOrd="0" destOrd="0" presId="urn:microsoft.com/office/officeart/2018/2/layout/IconCircleList"/>
    <dgm:cxn modelId="{8DC60D5F-2A15-41BC-A482-F5884ADC3D9F}" type="presParOf" srcId="{C4986802-B88E-43CE-A3CA-BE72825457BD}" destId="{3382500E-1BCF-4452-8C43-A6B10506CE42}" srcOrd="1" destOrd="0" presId="urn:microsoft.com/office/officeart/2018/2/layout/IconCircleList"/>
    <dgm:cxn modelId="{0AAA2DCC-8D87-4CF0-BC80-BA672BC20EB3}" type="presParOf" srcId="{C4986802-B88E-43CE-A3CA-BE72825457BD}" destId="{304BD693-A0A6-416B-8E0B-CB1DAA7DBF68}" srcOrd="2" destOrd="0" presId="urn:microsoft.com/office/officeart/2018/2/layout/IconCircleList"/>
    <dgm:cxn modelId="{26337F39-F93B-415C-BB94-9D6A61058113}" type="presParOf" srcId="{C4986802-B88E-43CE-A3CA-BE72825457BD}" destId="{387F0664-AF95-4905-8746-91319EA981C1}" srcOrd="3" destOrd="0" presId="urn:microsoft.com/office/officeart/2018/2/layout/IconCircleList"/>
    <dgm:cxn modelId="{45548BFC-7E24-42C1-8D4B-773B6EEF2CE0}" type="presParOf" srcId="{FC6891E9-E33B-41D7-B9B6-1E6F097D13BA}" destId="{C514D7C6-70B1-47DC-AA6D-5E662A62748C}" srcOrd="3" destOrd="0" presId="urn:microsoft.com/office/officeart/2018/2/layout/IconCircleList"/>
    <dgm:cxn modelId="{8FEC1916-185A-4444-BBE3-BBA0D106B9F2}" type="presParOf" srcId="{FC6891E9-E33B-41D7-B9B6-1E6F097D13BA}" destId="{03A2A534-BB5F-484A-899B-55E18E2BE3A1}" srcOrd="4" destOrd="0" presId="urn:microsoft.com/office/officeart/2018/2/layout/IconCircleList"/>
    <dgm:cxn modelId="{B91B4904-09CC-439D-A4BC-36583BD7D54F}" type="presParOf" srcId="{03A2A534-BB5F-484A-899B-55E18E2BE3A1}" destId="{49437088-8CE1-4E28-BC1D-5C8B991F6D54}" srcOrd="0" destOrd="0" presId="urn:microsoft.com/office/officeart/2018/2/layout/IconCircleList"/>
    <dgm:cxn modelId="{1A003199-324A-437F-A1DC-AA3C53F12A38}" type="presParOf" srcId="{03A2A534-BB5F-484A-899B-55E18E2BE3A1}" destId="{1D92FCA9-ED58-49A7-AFBE-DF0CD7C952CB}" srcOrd="1" destOrd="0" presId="urn:microsoft.com/office/officeart/2018/2/layout/IconCircleList"/>
    <dgm:cxn modelId="{4F8E65BE-A624-4F3D-A7AB-DDBA28145EC5}" type="presParOf" srcId="{03A2A534-BB5F-484A-899B-55E18E2BE3A1}" destId="{2DAD1107-6B3F-4F22-B3FC-8080372A7BC7}" srcOrd="2" destOrd="0" presId="urn:microsoft.com/office/officeart/2018/2/layout/IconCircleList"/>
    <dgm:cxn modelId="{E716DC58-3E7A-4F90-AEF7-4DF6B7637121}" type="presParOf" srcId="{03A2A534-BB5F-484A-899B-55E18E2BE3A1}" destId="{BC70A2F1-B4B8-4C14-AE7B-B0A423793BD3}" srcOrd="3" destOrd="0" presId="urn:microsoft.com/office/officeart/2018/2/layout/IconCircleList"/>
    <dgm:cxn modelId="{116D6984-B983-4E7E-BF3B-60191D35D968}" type="presParOf" srcId="{FC6891E9-E33B-41D7-B9B6-1E6F097D13BA}" destId="{8E70B669-491C-4A78-9D2F-188B6D71F9F3}" srcOrd="5" destOrd="0" presId="urn:microsoft.com/office/officeart/2018/2/layout/IconCircleList"/>
    <dgm:cxn modelId="{3D725DA9-F2ED-4D7F-9610-000E938C30EF}" type="presParOf" srcId="{FC6891E9-E33B-41D7-B9B6-1E6F097D13BA}" destId="{5EF30735-789B-4C91-BD38-4E9967CDC95C}" srcOrd="6" destOrd="0" presId="urn:microsoft.com/office/officeart/2018/2/layout/IconCircleList"/>
    <dgm:cxn modelId="{233CFA3B-3717-410D-81CD-0692E8B89098}" type="presParOf" srcId="{5EF30735-789B-4C91-BD38-4E9967CDC95C}" destId="{FB52D30A-3692-4554-9B07-EFE8C3B03A89}" srcOrd="0" destOrd="0" presId="urn:microsoft.com/office/officeart/2018/2/layout/IconCircleList"/>
    <dgm:cxn modelId="{F92F1F5F-3C59-41CF-9586-C3AADE96A5EA}" type="presParOf" srcId="{5EF30735-789B-4C91-BD38-4E9967CDC95C}" destId="{92BBA900-4E22-4CFE-B41E-9259E3B5FD61}" srcOrd="1" destOrd="0" presId="urn:microsoft.com/office/officeart/2018/2/layout/IconCircleList"/>
    <dgm:cxn modelId="{A0F0D306-A495-4490-89BB-510C656782D6}" type="presParOf" srcId="{5EF30735-789B-4C91-BD38-4E9967CDC95C}" destId="{B14AB8CB-1840-4370-BFED-BCF262829511}" srcOrd="2" destOrd="0" presId="urn:microsoft.com/office/officeart/2018/2/layout/IconCircleList"/>
    <dgm:cxn modelId="{CCBBBC99-C67E-454B-98FE-64A5AFDC02FA}" type="presParOf" srcId="{5EF30735-789B-4C91-BD38-4E9967CDC95C}" destId="{80A8D419-73B3-45E9-BB0A-6EAFA3BABA9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87571-D243-4667-AEBC-CFE10217D554}">
      <dsp:nvSpPr>
        <dsp:cNvPr id="0" name=""/>
        <dsp:cNvSpPr/>
      </dsp:nvSpPr>
      <dsp:spPr>
        <a:xfrm>
          <a:off x="0" y="490795"/>
          <a:ext cx="1317249" cy="131724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070159-1AB8-469B-BAD2-9DEE72C005EB}">
      <dsp:nvSpPr>
        <dsp:cNvPr id="0" name=""/>
        <dsp:cNvSpPr/>
      </dsp:nvSpPr>
      <dsp:spPr>
        <a:xfrm>
          <a:off x="207209" y="767418"/>
          <a:ext cx="764004" cy="7640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6D944B-42B1-49ED-8E19-997813D68BB9}">
      <dsp:nvSpPr>
        <dsp:cNvPr id="0" name=""/>
        <dsp:cNvSpPr/>
      </dsp:nvSpPr>
      <dsp:spPr>
        <a:xfrm>
          <a:off x="1391519" y="497473"/>
          <a:ext cx="3887857" cy="1317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Atkinson Hyperlegible" pitchFamily="50" charset="0"/>
            </a:rPr>
            <a:t>The most basic level of Advocacy is simply working to making things better. </a:t>
          </a:r>
        </a:p>
      </dsp:txBody>
      <dsp:txXfrm>
        <a:off x="1391519" y="497473"/>
        <a:ext cx="3887857" cy="1317249"/>
      </dsp:txXfrm>
    </dsp:sp>
    <dsp:sp modelId="{49A16F8B-9CBF-4C7E-B30A-4CB6583C8323}">
      <dsp:nvSpPr>
        <dsp:cNvPr id="0" name=""/>
        <dsp:cNvSpPr/>
      </dsp:nvSpPr>
      <dsp:spPr>
        <a:xfrm>
          <a:off x="5345956" y="497473"/>
          <a:ext cx="1317249" cy="131724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82500E-1BCF-4452-8C43-A6B10506CE42}">
      <dsp:nvSpPr>
        <dsp:cNvPr id="0" name=""/>
        <dsp:cNvSpPr/>
      </dsp:nvSpPr>
      <dsp:spPr>
        <a:xfrm>
          <a:off x="5622588" y="774096"/>
          <a:ext cx="764004" cy="7640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7F0664-AF95-4905-8746-91319EA981C1}">
      <dsp:nvSpPr>
        <dsp:cNvPr id="0" name=""/>
        <dsp:cNvSpPr/>
      </dsp:nvSpPr>
      <dsp:spPr>
        <a:xfrm>
          <a:off x="6921237" y="497473"/>
          <a:ext cx="4102285" cy="1317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Atkinson Hyperlegible" pitchFamily="50" charset="0"/>
            </a:rPr>
            <a:t>Speaking to someone of power to better a need is Advocacy.</a:t>
          </a:r>
        </a:p>
      </dsp:txBody>
      <dsp:txXfrm>
        <a:off x="6921237" y="497473"/>
        <a:ext cx="4102285" cy="1317249"/>
      </dsp:txXfrm>
    </dsp:sp>
    <dsp:sp modelId="{49437088-8CE1-4E28-BC1D-5C8B991F6D54}">
      <dsp:nvSpPr>
        <dsp:cNvPr id="0" name=""/>
        <dsp:cNvSpPr/>
      </dsp:nvSpPr>
      <dsp:spPr>
        <a:xfrm>
          <a:off x="0" y="2551425"/>
          <a:ext cx="1317249" cy="131724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92FCA9-ED58-49A7-AFBE-DF0CD7C952CB}">
      <dsp:nvSpPr>
        <dsp:cNvPr id="0" name=""/>
        <dsp:cNvSpPr/>
      </dsp:nvSpPr>
      <dsp:spPr>
        <a:xfrm>
          <a:off x="207209" y="2828049"/>
          <a:ext cx="764004" cy="7640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70A2F1-B4B8-4C14-AE7B-B0A423793BD3}">
      <dsp:nvSpPr>
        <dsp:cNvPr id="0" name=""/>
        <dsp:cNvSpPr/>
      </dsp:nvSpPr>
      <dsp:spPr>
        <a:xfrm>
          <a:off x="1391519" y="2558104"/>
          <a:ext cx="3887857" cy="1317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Atkinson Hyperlegible" pitchFamily="50" charset="0"/>
            </a:rPr>
            <a:t>Raising funds to support a change is Advocacy.</a:t>
          </a:r>
        </a:p>
      </dsp:txBody>
      <dsp:txXfrm>
        <a:off x="1391519" y="2558104"/>
        <a:ext cx="3887857" cy="1317249"/>
      </dsp:txXfrm>
    </dsp:sp>
    <dsp:sp modelId="{FB52D30A-3692-4554-9B07-EFE8C3B03A89}">
      <dsp:nvSpPr>
        <dsp:cNvPr id="0" name=""/>
        <dsp:cNvSpPr/>
      </dsp:nvSpPr>
      <dsp:spPr>
        <a:xfrm>
          <a:off x="5345956" y="2558104"/>
          <a:ext cx="1317249" cy="131724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BBA900-4E22-4CFE-B41E-9259E3B5FD61}">
      <dsp:nvSpPr>
        <dsp:cNvPr id="0" name=""/>
        <dsp:cNvSpPr/>
      </dsp:nvSpPr>
      <dsp:spPr>
        <a:xfrm>
          <a:off x="5622588" y="2834726"/>
          <a:ext cx="764004" cy="7640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A8D419-73B3-45E9-BB0A-6EAFA3BABA9F}">
      <dsp:nvSpPr>
        <dsp:cNvPr id="0" name=""/>
        <dsp:cNvSpPr/>
      </dsp:nvSpPr>
      <dsp:spPr>
        <a:xfrm>
          <a:off x="6921237" y="2558104"/>
          <a:ext cx="4102285" cy="13172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Atkinson Hyperlegible" pitchFamily="50" charset="0"/>
            </a:rPr>
            <a:t>Talking to your </a:t>
          </a:r>
          <a:r>
            <a:rPr lang="en-US" sz="2400" kern="1200" dirty="0" err="1">
              <a:latin typeface="Atkinson Hyperlegible" pitchFamily="50" charset="0"/>
            </a:rPr>
            <a:t>childs</a:t>
          </a:r>
          <a:r>
            <a:rPr lang="en-US" sz="2400" kern="1200" dirty="0">
              <a:latin typeface="Atkinson Hyperlegible" pitchFamily="50" charset="0"/>
            </a:rPr>
            <a:t> Teacher about a problem and working with them to form a solution is Advocacy.</a:t>
          </a:r>
        </a:p>
      </dsp:txBody>
      <dsp:txXfrm>
        <a:off x="6921237" y="2558104"/>
        <a:ext cx="4102285" cy="131724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8D5B31-0D70-B76D-64F4-4FC7F5B6A5B8}"/>
              </a:ext>
            </a:extLst>
          </p:cNvPr>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0D3860-D0DB-FBF9-2E26-D2D19535997D}"/>
              </a:ext>
            </a:extLst>
          </p:cNvPr>
          <p:cNvSpPr>
            <a:spLocks noGrp="1"/>
          </p:cNvSpPr>
          <p:nvPr>
            <p:ph type="dt" sz="quarter" idx="1"/>
          </p:nvPr>
        </p:nvSpPr>
        <p:spPr>
          <a:xfrm>
            <a:off x="5438775" y="0"/>
            <a:ext cx="4160838" cy="366713"/>
          </a:xfrm>
          <a:prstGeom prst="rect">
            <a:avLst/>
          </a:prstGeom>
        </p:spPr>
        <p:txBody>
          <a:bodyPr vert="horz" lIns="91440" tIns="45720" rIns="91440" bIns="45720" rtlCol="0"/>
          <a:lstStyle>
            <a:lvl1pPr algn="r">
              <a:defRPr sz="1200"/>
            </a:lvl1pPr>
          </a:lstStyle>
          <a:p>
            <a:fld id="{D1E8DDA6-28B3-4622-AC31-1E9354B99659}" type="datetimeFigureOut">
              <a:rPr lang="en-US" smtClean="0"/>
              <a:t>8/18/2022</a:t>
            </a:fld>
            <a:endParaRPr lang="en-US"/>
          </a:p>
        </p:txBody>
      </p:sp>
      <p:sp>
        <p:nvSpPr>
          <p:cNvPr id="4" name="Footer Placeholder 3">
            <a:extLst>
              <a:ext uri="{FF2B5EF4-FFF2-40B4-BE49-F238E27FC236}">
                <a16:creationId xmlns:a16="http://schemas.microsoft.com/office/drawing/2014/main" id="{91A70EF0-28EC-E96A-9E41-5D8ED298EF1A}"/>
              </a:ext>
            </a:extLst>
          </p:cNvPr>
          <p:cNvSpPr>
            <a:spLocks noGrp="1"/>
          </p:cNvSpPr>
          <p:nvPr>
            <p:ph type="ftr" sz="quarter" idx="2"/>
          </p:nvPr>
        </p:nvSpPr>
        <p:spPr>
          <a:xfrm>
            <a:off x="0" y="6948488"/>
            <a:ext cx="4160838" cy="366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8F79EBB-12DE-6201-8FA7-64F1E5755310}"/>
              </a:ext>
            </a:extLst>
          </p:cNvPr>
          <p:cNvSpPr>
            <a:spLocks noGrp="1"/>
          </p:cNvSpPr>
          <p:nvPr>
            <p:ph type="sldNum" sz="quarter" idx="3"/>
          </p:nvPr>
        </p:nvSpPr>
        <p:spPr>
          <a:xfrm>
            <a:off x="5438775" y="6948488"/>
            <a:ext cx="4160838" cy="366712"/>
          </a:xfrm>
          <a:prstGeom prst="rect">
            <a:avLst/>
          </a:prstGeom>
        </p:spPr>
        <p:txBody>
          <a:bodyPr vert="horz" lIns="91440" tIns="45720" rIns="91440" bIns="45720" rtlCol="0" anchor="b"/>
          <a:lstStyle>
            <a:lvl1pPr algn="r">
              <a:defRPr sz="1200"/>
            </a:lvl1pPr>
          </a:lstStyle>
          <a:p>
            <a:fld id="{F909477A-494F-4DC1-8424-57E8FD525EAB}" type="slidenum">
              <a:rPr lang="en-US" smtClean="0"/>
              <a:t>‹#›</a:t>
            </a:fld>
            <a:endParaRPr lang="en-US"/>
          </a:p>
        </p:txBody>
      </p:sp>
    </p:spTree>
    <p:extLst>
      <p:ext uri="{BB962C8B-B14F-4D97-AF65-F5344CB8AC3E}">
        <p14:creationId xmlns:p14="http://schemas.microsoft.com/office/powerpoint/2010/main" val="26159046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438775" y="0"/>
            <a:ext cx="4160838" cy="366713"/>
          </a:xfrm>
          <a:prstGeom prst="rect">
            <a:avLst/>
          </a:prstGeom>
        </p:spPr>
        <p:txBody>
          <a:bodyPr vert="horz" lIns="91440" tIns="45720" rIns="91440" bIns="45720" rtlCol="0"/>
          <a:lstStyle>
            <a:lvl1pPr algn="r">
              <a:defRPr sz="1200"/>
            </a:lvl1pPr>
          </a:lstStyle>
          <a:p>
            <a:fld id="{47AAF49E-17DF-4F4D-A590-B240B2A4E4C6}" type="datetimeFigureOut">
              <a:rPr lang="en-US" smtClean="0"/>
              <a:t>8/18/2022</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60438" y="3521075"/>
            <a:ext cx="7680325" cy="28797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488"/>
            <a:ext cx="4160838" cy="366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438775" y="6948488"/>
            <a:ext cx="4160838" cy="366712"/>
          </a:xfrm>
          <a:prstGeom prst="rect">
            <a:avLst/>
          </a:prstGeom>
        </p:spPr>
        <p:txBody>
          <a:bodyPr vert="horz" lIns="91440" tIns="45720" rIns="91440" bIns="45720" rtlCol="0" anchor="b"/>
          <a:lstStyle>
            <a:lvl1pPr algn="r">
              <a:defRPr sz="1200"/>
            </a:lvl1pPr>
          </a:lstStyle>
          <a:p>
            <a:fld id="{D1CA92DA-572E-411B-AD1A-75C110D12010}" type="slidenum">
              <a:rPr lang="en-US" smtClean="0"/>
              <a:t>‹#›</a:t>
            </a:fld>
            <a:endParaRPr lang="en-US"/>
          </a:p>
        </p:txBody>
      </p:sp>
    </p:spTree>
    <p:extLst>
      <p:ext uri="{BB962C8B-B14F-4D97-AF65-F5344CB8AC3E}">
        <p14:creationId xmlns:p14="http://schemas.microsoft.com/office/powerpoint/2010/main" val="392205273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98602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30925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11440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77509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40940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18464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90913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92669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53263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03214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67369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9497594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getmespark.com/getting-the-most-out-of-your-consulting-partnerships/" TargetMode="External"/><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privateinternetaccess.com/blog/13-house-reps-sponsored-bill-legalize-mass-surveillance-americans-called-usa-liberty-act/comment-page-1/"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privateinternetaccess.com/blog/13-house-reps-sponsored-bill-legalize-mass-surveillance-americans-called-usa-liberty-act/comment-page-1/"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publishingarchaeology.blogspot.com/2011/12/" TargetMode="External"/><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advocacy@louisianapta.or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ipspider.tistory.com/entry/%EB%B0%B0%EC%A0%84%EB%B0%98-%EC%97%85%EC%B2%B4%EC%9D%98-%EC%84%B1%EB%8A%A5%EC%9D%B8%EC%A6%9D-%EC%82%AC%EB%A1%80%EC%84%B1%EB%8A%A5%EC%9D%B8%EC%A6%9D%EC%9D%84-%ED%86%B5%ED%95%9C-%EB%A7%A4%EC%B6%9C%ED%99%95%EB%8C%80-%EC%A0%84%EB%9E%B5" TargetMode="External"/><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hyperlink" Target="https://creativecommons.org/licenses/by-nc/3.0/"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ctrTitle"/>
          </p:nvPr>
        </p:nvSpPr>
        <p:spPr>
          <a:xfrm>
            <a:off x="0" y="1375996"/>
            <a:ext cx="12192000" cy="3182815"/>
          </a:xfrm>
          <a:solidFill>
            <a:srgbClr val="1A3E6F"/>
          </a:solidFill>
        </p:spPr>
        <p:txBody>
          <a:bodyPr>
            <a:normAutofit/>
          </a:bodyPr>
          <a:lstStyle/>
          <a:p>
            <a:pPr>
              <a:spcAft>
                <a:spcPts val="1200"/>
              </a:spcAft>
            </a:pPr>
            <a:r>
              <a:rPr lang="en-US" b="1" dirty="0">
                <a:solidFill>
                  <a:schemeClr val="bg1"/>
                </a:solidFill>
                <a:latin typeface="Josefin Sans"/>
              </a:rPr>
              <a:t>PTA Leadership Training</a:t>
            </a:r>
            <a:br>
              <a:rPr lang="en-US" sz="1300" dirty="0">
                <a:latin typeface="Josefin Sans" panose="00000500000000000000" pitchFamily="2" charset="0"/>
              </a:rPr>
            </a:br>
            <a:r>
              <a:rPr lang="en-US" sz="13800" b="1" dirty="0">
                <a:solidFill>
                  <a:schemeClr val="bg1"/>
                </a:solidFill>
                <a:latin typeface="Josefin Sans"/>
              </a:rPr>
              <a:t>Advocacy</a:t>
            </a:r>
            <a:endParaRPr lang="en-US" sz="11600" dirty="0">
              <a:solidFill>
                <a:schemeClr val="bg1"/>
              </a:solidFill>
              <a:latin typeface="Josefin Sans" panose="00000500000000000000" pitchFamily="2" charset="0"/>
            </a:endParaRPr>
          </a:p>
        </p:txBody>
      </p:sp>
      <p:sp>
        <p:nvSpPr>
          <p:cNvPr id="3" name="Subtitle 2">
            <a:extLst>
              <a:ext uri="{FF2B5EF4-FFF2-40B4-BE49-F238E27FC236}">
                <a16:creationId xmlns:a16="http://schemas.microsoft.com/office/drawing/2014/main" id="{59DC42A9-3901-48CF-43B9-D0F277778DEE}"/>
              </a:ext>
            </a:extLst>
          </p:cNvPr>
          <p:cNvSpPr>
            <a:spLocks noGrp="1"/>
          </p:cNvSpPr>
          <p:nvPr>
            <p:ph type="subTitle" idx="1"/>
          </p:nvPr>
        </p:nvSpPr>
        <p:spPr>
          <a:xfrm>
            <a:off x="1524000" y="4752241"/>
            <a:ext cx="9144000" cy="1894742"/>
          </a:xfrm>
        </p:spPr>
        <p:txBody>
          <a:bodyPr>
            <a:normAutofit/>
          </a:bodyPr>
          <a:lstStyle/>
          <a:p>
            <a:r>
              <a:rPr lang="en-US" sz="4400" dirty="0">
                <a:solidFill>
                  <a:srgbClr val="1A3E6F"/>
                </a:solidFill>
                <a:latin typeface="Atkinson Hyperlegible" pitchFamily="50" charset="0"/>
              </a:rPr>
              <a:t>Hosted by Louisiana PTA</a:t>
            </a:r>
          </a:p>
          <a:p>
            <a:r>
              <a:rPr lang="en-US" sz="3200" dirty="0">
                <a:solidFill>
                  <a:srgbClr val="1A3E6F"/>
                </a:solidFill>
                <a:latin typeface="Atkinson Hyperlegible" pitchFamily="50" charset="0"/>
              </a:rPr>
              <a:t>LouisianaPTA.org</a:t>
            </a:r>
          </a:p>
          <a:p>
            <a:r>
              <a:rPr lang="en-US" sz="3200" dirty="0">
                <a:solidFill>
                  <a:srgbClr val="1A3E6F"/>
                </a:solidFill>
                <a:latin typeface="Atkinson Hyperlegible" pitchFamily="50" charset="0"/>
              </a:rPr>
              <a:t>advocacy@LouisianaPTA.org</a:t>
            </a:r>
            <a:endParaRPr lang="en-US" sz="4400" dirty="0">
              <a:solidFill>
                <a:srgbClr val="1A3E6F"/>
              </a:solidFill>
              <a:latin typeface="Atkinson Hyperlegible" pitchFamily="50" charset="0"/>
            </a:endParaRPr>
          </a:p>
        </p:txBody>
      </p:sp>
      <p:pic>
        <p:nvPicPr>
          <p:cNvPr id="8" name="Picture 7" descr="Logo&#10;&#10;Description automatically generated">
            <a:extLst>
              <a:ext uri="{FF2B5EF4-FFF2-40B4-BE49-F238E27FC236}">
                <a16:creationId xmlns:a16="http://schemas.microsoft.com/office/drawing/2014/main" id="{61763B39-A2D2-1A4D-5363-A4DE5D546B7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43772" y="175706"/>
            <a:ext cx="2878460" cy="1090385"/>
          </a:xfrm>
          <a:prstGeom prst="rect">
            <a:avLst/>
          </a:prstGeom>
        </p:spPr>
      </p:pic>
    </p:spTree>
    <p:extLst>
      <p:ext uri="{BB962C8B-B14F-4D97-AF65-F5344CB8AC3E}">
        <p14:creationId xmlns:p14="http://schemas.microsoft.com/office/powerpoint/2010/main" val="3610979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1260AD-ACDC-9837-69AE-9C200FE9B199}"/>
              </a:ext>
            </a:extLst>
          </p:cNvPr>
          <p:cNvSpPr txBox="1"/>
          <p:nvPr/>
        </p:nvSpPr>
        <p:spPr>
          <a:xfrm>
            <a:off x="2969367" y="635010"/>
            <a:ext cx="6544283" cy="1077218"/>
          </a:xfrm>
          <a:prstGeom prst="rect">
            <a:avLst/>
          </a:prstGeom>
          <a:noFill/>
        </p:spPr>
        <p:txBody>
          <a:bodyPr wrap="square">
            <a:spAutoFit/>
          </a:bodyPr>
          <a:lstStyle/>
          <a:p>
            <a:pPr algn="ctr" rtl="0" fontAlgn="base"/>
            <a:r>
              <a:rPr lang="en-US" sz="3200" b="1" i="0" u="none" strike="noStrike" dirty="0">
                <a:solidFill>
                  <a:srgbClr val="1F497C"/>
                </a:solidFill>
                <a:effectLst/>
                <a:latin typeface="Josefin Sans" panose="00000500000000000000" pitchFamily="2" charset="0"/>
              </a:rPr>
              <a:t>PTA Advocacy:</a:t>
            </a:r>
            <a:r>
              <a:rPr lang="en-US" sz="3200" b="0" i="0" dirty="0">
                <a:solidFill>
                  <a:srgbClr val="000000"/>
                </a:solidFill>
                <a:effectLst/>
                <a:latin typeface="Josefin Sans" panose="00000500000000000000" pitchFamily="2" charset="0"/>
              </a:rPr>
              <a:t>​</a:t>
            </a:r>
          </a:p>
          <a:p>
            <a:pPr algn="ctr" rtl="0" fontAlgn="base"/>
            <a:r>
              <a:rPr lang="en-US" sz="3200" b="1" i="0" u="none" strike="noStrike" dirty="0">
                <a:solidFill>
                  <a:srgbClr val="61A60E"/>
                </a:solidFill>
                <a:effectLst/>
                <a:latin typeface="Josefin Sans" panose="00000500000000000000" pitchFamily="2" charset="0"/>
              </a:rPr>
              <a:t>Organizing &amp; Amplifying Voices</a:t>
            </a:r>
            <a:r>
              <a:rPr lang="en-US" sz="3200" b="0" i="0" dirty="0">
                <a:solidFill>
                  <a:srgbClr val="000000"/>
                </a:solidFill>
                <a:effectLst/>
                <a:latin typeface="Josefin Sans" panose="00000500000000000000" pitchFamily="2" charset="0"/>
              </a:rPr>
              <a:t>​</a:t>
            </a:r>
          </a:p>
        </p:txBody>
      </p:sp>
      <p:pic>
        <p:nvPicPr>
          <p:cNvPr id="1034" name="Picture 10">
            <a:extLst>
              <a:ext uri="{FF2B5EF4-FFF2-40B4-BE49-F238E27FC236}">
                <a16:creationId xmlns:a16="http://schemas.microsoft.com/office/drawing/2014/main" id="{3D3394C9-A9D4-6C86-0E1F-F02027678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670" y="2010873"/>
            <a:ext cx="4811556" cy="426591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CCF4F057-DE52-6CD4-A1D2-A827DC88D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287" y="3632178"/>
            <a:ext cx="2719939" cy="101997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EFA0F49D-DFEB-9B5E-C169-40035743F1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7287" y="4840060"/>
            <a:ext cx="2793404" cy="10475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0BAE446-D23A-5675-1672-4B9C4E2926E1}"/>
              </a:ext>
            </a:extLst>
          </p:cNvPr>
          <p:cNvSpPr txBox="1"/>
          <p:nvPr/>
        </p:nvSpPr>
        <p:spPr>
          <a:xfrm>
            <a:off x="5983504" y="2554775"/>
            <a:ext cx="2319515" cy="892552"/>
          </a:xfrm>
          <a:prstGeom prst="rect">
            <a:avLst/>
          </a:prstGeom>
          <a:noFill/>
        </p:spPr>
        <p:txBody>
          <a:bodyPr wrap="square" rtlCol="0">
            <a:spAutoFit/>
          </a:bodyPr>
          <a:lstStyle/>
          <a:p>
            <a:pPr algn="ctr"/>
            <a:r>
              <a:rPr lang="en-US" sz="2600" dirty="0">
                <a:latin typeface="Atkinson Hyperlegible" pitchFamily="2" charset="0"/>
              </a:rPr>
              <a:t>Legislative Advocacy</a:t>
            </a:r>
          </a:p>
        </p:txBody>
      </p:sp>
      <p:sp>
        <p:nvSpPr>
          <p:cNvPr id="6" name="TextBox 5">
            <a:extLst>
              <a:ext uri="{FF2B5EF4-FFF2-40B4-BE49-F238E27FC236}">
                <a16:creationId xmlns:a16="http://schemas.microsoft.com/office/drawing/2014/main" id="{785B9E46-8DAF-F889-CF01-7C0AA1AF2D50}"/>
              </a:ext>
            </a:extLst>
          </p:cNvPr>
          <p:cNvSpPr txBox="1"/>
          <p:nvPr/>
        </p:nvSpPr>
        <p:spPr>
          <a:xfrm>
            <a:off x="6030225" y="3741204"/>
            <a:ext cx="2432981" cy="892552"/>
          </a:xfrm>
          <a:prstGeom prst="rect">
            <a:avLst/>
          </a:prstGeom>
          <a:noFill/>
        </p:spPr>
        <p:txBody>
          <a:bodyPr wrap="square" rtlCol="0">
            <a:spAutoFit/>
          </a:bodyPr>
          <a:lstStyle/>
          <a:p>
            <a:pPr algn="ctr"/>
            <a:r>
              <a:rPr lang="en-US" sz="2600" dirty="0">
                <a:latin typeface="Atkinson Hyperlegible" pitchFamily="2" charset="0"/>
              </a:rPr>
              <a:t>Grassroots Advocacy</a:t>
            </a:r>
          </a:p>
        </p:txBody>
      </p:sp>
      <p:sp>
        <p:nvSpPr>
          <p:cNvPr id="7" name="TextBox 6">
            <a:extLst>
              <a:ext uri="{FF2B5EF4-FFF2-40B4-BE49-F238E27FC236}">
                <a16:creationId xmlns:a16="http://schemas.microsoft.com/office/drawing/2014/main" id="{AB4512C3-2B49-A30E-69AA-3D98159E727E}"/>
              </a:ext>
            </a:extLst>
          </p:cNvPr>
          <p:cNvSpPr txBox="1"/>
          <p:nvPr/>
        </p:nvSpPr>
        <p:spPr>
          <a:xfrm>
            <a:off x="6211448" y="5135457"/>
            <a:ext cx="2331851" cy="492443"/>
          </a:xfrm>
          <a:prstGeom prst="rect">
            <a:avLst/>
          </a:prstGeom>
          <a:noFill/>
        </p:spPr>
        <p:txBody>
          <a:bodyPr wrap="square" rtlCol="0">
            <a:spAutoFit/>
          </a:bodyPr>
          <a:lstStyle/>
          <a:p>
            <a:r>
              <a:rPr lang="en-US" sz="2600" dirty="0">
                <a:latin typeface="Atkinson Hyperlegible" pitchFamily="2" charset="0"/>
              </a:rPr>
              <a:t>Self-Advocacy</a:t>
            </a:r>
          </a:p>
        </p:txBody>
      </p:sp>
    </p:spTree>
    <p:extLst>
      <p:ext uri="{BB962C8B-B14F-4D97-AF65-F5344CB8AC3E}">
        <p14:creationId xmlns:p14="http://schemas.microsoft.com/office/powerpoint/2010/main" val="1485630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827B62-608F-D98E-BCF2-1B100B90DCAC}"/>
              </a:ext>
            </a:extLst>
          </p:cNvPr>
          <p:cNvSpPr txBox="1"/>
          <p:nvPr/>
        </p:nvSpPr>
        <p:spPr>
          <a:xfrm>
            <a:off x="525648" y="559056"/>
            <a:ext cx="10972445" cy="584775"/>
          </a:xfrm>
          <a:prstGeom prst="rect">
            <a:avLst/>
          </a:prstGeom>
          <a:noFill/>
        </p:spPr>
        <p:txBody>
          <a:bodyPr wrap="square">
            <a:spAutoFit/>
          </a:bodyPr>
          <a:lstStyle/>
          <a:p>
            <a:r>
              <a:rPr lang="en-US" sz="3200" b="1" i="0" u="none" strike="noStrike" dirty="0">
                <a:solidFill>
                  <a:srgbClr val="1F497C"/>
                </a:solidFill>
                <a:effectLst/>
                <a:latin typeface="Josefin Sans" panose="00000500000000000000" pitchFamily="2" charset="0"/>
              </a:rPr>
              <a:t>National PTA Framework:</a:t>
            </a:r>
            <a:r>
              <a:rPr lang="en-US" sz="3200" b="1" i="0" dirty="0">
                <a:solidFill>
                  <a:srgbClr val="000000"/>
                </a:solidFill>
                <a:effectLst/>
                <a:latin typeface="Josefin Sans" panose="00000500000000000000" pitchFamily="2" charset="0"/>
              </a:rPr>
              <a:t>​ </a:t>
            </a:r>
            <a:r>
              <a:rPr lang="en-US" sz="3200" b="1" i="0" dirty="0">
                <a:solidFill>
                  <a:srgbClr val="7BC65A"/>
                </a:solidFill>
                <a:effectLst/>
                <a:latin typeface="Josefin Sans" panose="00000500000000000000" pitchFamily="2" charset="0"/>
              </a:rPr>
              <a:t>Legislative Advocacy</a:t>
            </a:r>
            <a:endParaRPr lang="en-US" sz="3200" b="1" dirty="0">
              <a:solidFill>
                <a:srgbClr val="7BC65A"/>
              </a:solidFill>
              <a:latin typeface="Josefin Sans" panose="00000500000000000000" pitchFamily="2" charset="0"/>
            </a:endParaRPr>
          </a:p>
        </p:txBody>
      </p:sp>
      <p:sp>
        <p:nvSpPr>
          <p:cNvPr id="5" name="TextBox 4">
            <a:extLst>
              <a:ext uri="{FF2B5EF4-FFF2-40B4-BE49-F238E27FC236}">
                <a16:creationId xmlns:a16="http://schemas.microsoft.com/office/drawing/2014/main" id="{F2D5371A-D723-691F-EB89-0BFCBEC1770F}"/>
              </a:ext>
            </a:extLst>
          </p:cNvPr>
          <p:cNvSpPr txBox="1"/>
          <p:nvPr/>
        </p:nvSpPr>
        <p:spPr>
          <a:xfrm>
            <a:off x="690664" y="1235413"/>
            <a:ext cx="11501336" cy="3934410"/>
          </a:xfrm>
          <a:prstGeom prst="rect">
            <a:avLst/>
          </a:prstGeom>
          <a:noFill/>
        </p:spPr>
        <p:txBody>
          <a:bodyPr wrap="square">
            <a:spAutoFit/>
          </a:bodyPr>
          <a:lstStyle/>
          <a:p>
            <a:pPr marL="457200" indent="-457200" algn="l" rtl="0" fontAlgn="base">
              <a:spcAft>
                <a:spcPts val="1000"/>
              </a:spcAft>
              <a:buFont typeface="Arial" panose="020B0604020202020204" pitchFamily="34" charset="0"/>
              <a:buChar char="•"/>
            </a:pPr>
            <a:r>
              <a:rPr lang="en-US" sz="2600" b="0" i="0" u="none" strike="noStrike" dirty="0">
                <a:effectLst/>
                <a:latin typeface="Atkinson Hyperlegible" pitchFamily="2" charset="0"/>
              </a:rPr>
              <a:t>National PTA is a 501(c)(3) nonprofit and leads federal advocacy work.</a:t>
            </a:r>
            <a:r>
              <a:rPr lang="en-US" sz="2600" b="0" i="0" dirty="0">
                <a:effectLst/>
                <a:latin typeface="Atkinson Hyperlegible" pitchFamily="2" charset="0"/>
              </a:rPr>
              <a:t>​</a:t>
            </a:r>
          </a:p>
          <a:p>
            <a:pPr marL="457200" indent="-457200" algn="l" rtl="0" fontAlgn="base">
              <a:spcAft>
                <a:spcPts val="1000"/>
              </a:spcAft>
              <a:buFont typeface="Arial" panose="020B0604020202020204" pitchFamily="34" charset="0"/>
              <a:buChar char="•"/>
            </a:pPr>
            <a:r>
              <a:rPr lang="en-US" sz="2600" b="0" i="0" u="none" strike="noStrike" dirty="0">
                <a:effectLst/>
                <a:latin typeface="Atkinson Hyperlegible" pitchFamily="2" charset="0"/>
              </a:rPr>
              <a:t>National PTA’s annual public policy agenda guides federal advocacy</a:t>
            </a:r>
            <a:r>
              <a:rPr lang="en-US" sz="2600" b="0" i="0" dirty="0">
                <a:effectLst/>
                <a:latin typeface="Atkinson Hyperlegible" pitchFamily="2" charset="0"/>
              </a:rPr>
              <a:t>​.</a:t>
            </a:r>
          </a:p>
          <a:p>
            <a:pPr marL="457200" indent="-457200" algn="l" rtl="0" fontAlgn="base">
              <a:spcAft>
                <a:spcPts val="1000"/>
              </a:spcAft>
              <a:buFont typeface="Arial" panose="020B0604020202020204" pitchFamily="34" charset="0"/>
              <a:buChar char="•"/>
            </a:pPr>
            <a:r>
              <a:rPr lang="en-US" sz="2600" b="0" i="0" u="none" strike="noStrike" dirty="0">
                <a:effectLst/>
                <a:latin typeface="Atkinson Hyperlegible" pitchFamily="2" charset="0"/>
              </a:rPr>
              <a:t>National PTA does not take positions for or against state‐level policies.</a:t>
            </a:r>
            <a:r>
              <a:rPr lang="en-US" sz="2600" b="0" i="0" dirty="0">
                <a:effectLst/>
                <a:latin typeface="Atkinson Hyperlegible" pitchFamily="2" charset="0"/>
              </a:rPr>
              <a:t>​</a:t>
            </a:r>
          </a:p>
          <a:p>
            <a:pPr marL="457200" indent="-457200" algn="l" rtl="0" fontAlgn="base">
              <a:spcAft>
                <a:spcPts val="1000"/>
              </a:spcAft>
              <a:buFont typeface="Arial" panose="020B0604020202020204" pitchFamily="34" charset="0"/>
              <a:buChar char="•"/>
            </a:pPr>
            <a:r>
              <a:rPr lang="en-US" sz="2600" b="0" i="0" u="none" strike="noStrike" dirty="0">
                <a:effectLst/>
                <a:latin typeface="Atkinson Hyperlegible" pitchFamily="2" charset="0"/>
              </a:rPr>
              <a:t>State and Local PTAs are encouraged to align with National PTA’s positions.</a:t>
            </a:r>
            <a:endParaRPr lang="en-US" sz="2600" b="0" i="0" dirty="0">
              <a:effectLst/>
              <a:latin typeface="Atkinson Hyperlegible" pitchFamily="2" charset="0"/>
            </a:endParaRPr>
          </a:p>
          <a:p>
            <a:pPr marL="457200" indent="-457200" algn="l" rtl="0" fontAlgn="base">
              <a:spcAft>
                <a:spcPts val="1000"/>
              </a:spcAft>
              <a:buFont typeface="Arial" panose="020B0604020202020204" pitchFamily="34" charset="0"/>
              <a:buChar char="•"/>
            </a:pPr>
            <a:r>
              <a:rPr lang="en-US" sz="2600" b="0" i="0" u="none" strike="noStrike" dirty="0">
                <a:effectLst/>
                <a:latin typeface="Atkinson Hyperlegible" pitchFamily="2" charset="0"/>
              </a:rPr>
              <a:t>State and Local PTAs may not contradict national resolutions or position statements</a:t>
            </a:r>
            <a:r>
              <a:rPr lang="en-US" sz="2600" b="0" i="0" dirty="0">
                <a:effectLst/>
                <a:latin typeface="Atkinson Hyperlegible" pitchFamily="2" charset="0"/>
              </a:rPr>
              <a:t>​.</a:t>
            </a:r>
          </a:p>
          <a:p>
            <a:pPr marL="457200" indent="-457200" algn="l" rtl="0" fontAlgn="base">
              <a:spcAft>
                <a:spcPts val="1000"/>
              </a:spcAft>
              <a:buFont typeface="Arial" panose="020B0604020202020204" pitchFamily="34" charset="0"/>
              <a:buChar char="•"/>
            </a:pPr>
            <a:r>
              <a:rPr lang="en-US" sz="2600" b="0" i="0" dirty="0">
                <a:effectLst/>
                <a:latin typeface="Atkinson Hyperlegible" pitchFamily="2" charset="0"/>
              </a:rPr>
              <a:t>Key legislation: PTA.org/home/advocacy/federal-legislation/Key-legislation</a:t>
            </a:r>
          </a:p>
        </p:txBody>
      </p:sp>
    </p:spTree>
    <p:extLst>
      <p:ext uri="{BB962C8B-B14F-4D97-AF65-F5344CB8AC3E}">
        <p14:creationId xmlns:p14="http://schemas.microsoft.com/office/powerpoint/2010/main" val="843172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826B4A43-2A34-4B22-882C-D7552FA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71" y="0"/>
            <a:ext cx="456510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B9463-F09C-264B-D119-26EE1A9BF297}"/>
              </a:ext>
            </a:extLst>
          </p:cNvPr>
          <p:cNvSpPr>
            <a:spLocks noGrp="1"/>
          </p:cNvSpPr>
          <p:nvPr>
            <p:ph type="title"/>
          </p:nvPr>
        </p:nvSpPr>
        <p:spPr>
          <a:xfrm>
            <a:off x="1036685" y="1152144"/>
            <a:ext cx="3794760" cy="3072393"/>
          </a:xfrm>
        </p:spPr>
        <p:txBody>
          <a:bodyPr vert="horz" lIns="91440" tIns="45720" rIns="91440" bIns="45720" rtlCol="0" anchor="b">
            <a:normAutofit/>
          </a:bodyPr>
          <a:lstStyle/>
          <a:p>
            <a:r>
              <a:rPr lang="en-US" sz="5600" kern="1200" dirty="0">
                <a:solidFill>
                  <a:schemeClr val="tx1"/>
                </a:solidFill>
                <a:latin typeface="Josefin Sans" panose="00000500000000000000" pitchFamily="2" charset="0"/>
              </a:rPr>
              <a:t>Hill Day 2022</a:t>
            </a:r>
          </a:p>
        </p:txBody>
      </p:sp>
      <p:grpSp>
        <p:nvGrpSpPr>
          <p:cNvPr id="18" name="Group 17">
            <a:extLst>
              <a:ext uri="{FF2B5EF4-FFF2-40B4-BE49-F238E27FC236}">
                <a16:creationId xmlns:a16="http://schemas.microsoft.com/office/drawing/2014/main" id="{A9644633-5AE1-44D6-8F5F-6376DDA130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9" name="Rectangle 64">
              <a:extLst>
                <a:ext uri="{FF2B5EF4-FFF2-40B4-BE49-F238E27FC236}">
                  <a16:creationId xmlns:a16="http://schemas.microsoft.com/office/drawing/2014/main" id="{4FA74995-C5A7-4DBF-BFD1-C4831852D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009DC7CE-EC50-455B-AEF3-758096A62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4">
              <a:extLst>
                <a:ext uri="{FF2B5EF4-FFF2-40B4-BE49-F238E27FC236}">
                  <a16:creationId xmlns:a16="http://schemas.microsoft.com/office/drawing/2014/main" id="{680D0724-2EE2-4A8E-B7FC-994977F2A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D7DD4A6B-2000-4A3E-BBCE-637ED6CDD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4">
              <a:extLst>
                <a:ext uri="{FF2B5EF4-FFF2-40B4-BE49-F238E27FC236}">
                  <a16:creationId xmlns:a16="http://schemas.microsoft.com/office/drawing/2014/main" id="{694A6722-0FE9-4640-B93F-C2BAA8956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19F6A010-3765-4FAB-8CCA-7AC189141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4">
              <a:extLst>
                <a:ext uri="{FF2B5EF4-FFF2-40B4-BE49-F238E27FC236}">
                  <a16:creationId xmlns:a16="http://schemas.microsoft.com/office/drawing/2014/main" id="{2ED876B1-4DDC-4999-864F-EFF32EFF5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2DD9B48A-E7DB-4540-8781-F434856A7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2BEF54FF-8FAE-4B7F-ACE8-52ED70B04E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16F687E9-D21B-46CB-8A13-9BFDA780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49C0A7C4-BA67-480B-9F9A-E96535756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5C27E413-D9C4-45A2-AB5A-A00612798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76F8DD1F-1A00-4D5A-B979-33A41277C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D16F8034-114D-4513-A6BD-F05ABF9AF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1DAD48F0-0B0E-40E2-9ED5-E0FBB99C4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A58F217F-BBAB-4ACB-91C0-B119DEFD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17D6638B-4C45-4C73-AFE3-8C41F939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31A3013F-24A0-486B-A892-92E42BD74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F4540C9F-BC47-470D-A9C2-4AB05FB4C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A38505B1-1AD2-47B0-8122-2EB533CB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5" descr="A picture containing outdoor, sky, building, government building&#10;&#10;Description automatically generated">
            <a:extLst>
              <a:ext uri="{FF2B5EF4-FFF2-40B4-BE49-F238E27FC236}">
                <a16:creationId xmlns:a16="http://schemas.microsoft.com/office/drawing/2014/main" id="{A7B3DE64-373B-58E6-CD69-4065C13949A5}"/>
              </a:ext>
            </a:extLst>
          </p:cNvPr>
          <p:cNvPicPr>
            <a:picLocks noGrp="1" noChangeAspect="1"/>
          </p:cNvPicPr>
          <p:nvPr>
            <p:ph sz="half" idx="1"/>
          </p:nvPr>
        </p:nvPicPr>
        <p:blipFill rotWithShape="1">
          <a:blip r:embed="rId2"/>
          <a:stretch/>
        </p:blipFill>
        <p:spPr>
          <a:xfrm>
            <a:off x="6421581" y="382384"/>
            <a:ext cx="4588626" cy="6118169"/>
          </a:xfrm>
          <a:prstGeom prst="rect">
            <a:avLst/>
          </a:prstGeom>
        </p:spPr>
      </p:pic>
    </p:spTree>
    <p:extLst>
      <p:ext uri="{BB962C8B-B14F-4D97-AF65-F5344CB8AC3E}">
        <p14:creationId xmlns:p14="http://schemas.microsoft.com/office/powerpoint/2010/main" val="3112446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A11BE6-9F86-E310-FBB1-3BEA817824E1}"/>
              </a:ext>
            </a:extLst>
          </p:cNvPr>
          <p:cNvSpPr txBox="1"/>
          <p:nvPr/>
        </p:nvSpPr>
        <p:spPr>
          <a:xfrm>
            <a:off x="594026" y="729574"/>
            <a:ext cx="7413488" cy="861774"/>
          </a:xfrm>
          <a:prstGeom prst="rect">
            <a:avLst/>
          </a:prstGeom>
          <a:noFill/>
        </p:spPr>
        <p:txBody>
          <a:bodyPr wrap="square" rtlCol="0">
            <a:spAutoFit/>
          </a:bodyPr>
          <a:lstStyle/>
          <a:p>
            <a:r>
              <a:rPr lang="en-US" sz="3200" b="1" dirty="0">
                <a:solidFill>
                  <a:srgbClr val="1A3E6F"/>
                </a:solidFill>
                <a:latin typeface="Josefin Sans" panose="00000500000000000000" pitchFamily="2" charset="0"/>
              </a:rPr>
              <a:t>2022 Hill Day Asks</a:t>
            </a:r>
          </a:p>
          <a:p>
            <a:pPr algn="ctr"/>
            <a:endParaRPr lang="en-US" b="1" dirty="0">
              <a:latin typeface="Josefin Sans" panose="00000500000000000000" pitchFamily="2" charset="0"/>
            </a:endParaRPr>
          </a:p>
        </p:txBody>
      </p:sp>
      <p:sp>
        <p:nvSpPr>
          <p:cNvPr id="3" name="TextBox 2">
            <a:extLst>
              <a:ext uri="{FF2B5EF4-FFF2-40B4-BE49-F238E27FC236}">
                <a16:creationId xmlns:a16="http://schemas.microsoft.com/office/drawing/2014/main" id="{2BFD582E-6636-41EB-8A2D-B451D801FA7C}"/>
              </a:ext>
            </a:extLst>
          </p:cNvPr>
          <p:cNvSpPr txBox="1"/>
          <p:nvPr/>
        </p:nvSpPr>
        <p:spPr>
          <a:xfrm>
            <a:off x="594026" y="1591348"/>
            <a:ext cx="10330774" cy="5406608"/>
          </a:xfrm>
          <a:prstGeom prst="rect">
            <a:avLst/>
          </a:prstGeom>
          <a:noFill/>
        </p:spPr>
        <p:txBody>
          <a:bodyPr wrap="square" rtlCol="0">
            <a:spAutoFit/>
          </a:bodyPr>
          <a:lstStyle/>
          <a:p>
            <a:pPr marL="457200" indent="-457200">
              <a:spcAft>
                <a:spcPts val="1000"/>
              </a:spcAft>
              <a:buFont typeface="Arial" panose="020B0604020202020204" pitchFamily="34" charset="0"/>
              <a:buChar char="•"/>
            </a:pPr>
            <a:r>
              <a:rPr lang="en-US" sz="2600" dirty="0">
                <a:latin typeface="Atkinson Hyperlegible" pitchFamily="50" charset="0"/>
              </a:rPr>
              <a:t>Youth Mental Health: Because all children deserve strong mental health support and services! </a:t>
            </a:r>
          </a:p>
          <a:p>
            <a:pPr marL="457200" indent="-457200">
              <a:spcAft>
                <a:spcPts val="1000"/>
              </a:spcAft>
              <a:buFont typeface="Arial" panose="020B0604020202020204" pitchFamily="34" charset="0"/>
              <a:buChar char="•"/>
            </a:pPr>
            <a:r>
              <a:rPr lang="en-US" sz="2600" dirty="0">
                <a:latin typeface="Atkinson Hyperlegible" pitchFamily="50" charset="0"/>
              </a:rPr>
              <a:t>Child Nutrition Reauthorization: Because all children deserve quality, nutritious school meals! </a:t>
            </a:r>
          </a:p>
          <a:p>
            <a:pPr marL="457200" indent="-457200">
              <a:spcAft>
                <a:spcPts val="1000"/>
              </a:spcAft>
              <a:buFont typeface="Arial" panose="020B0604020202020204" pitchFamily="34" charset="0"/>
              <a:buChar char="•"/>
            </a:pPr>
            <a:r>
              <a:rPr lang="en-US" sz="2600" dirty="0">
                <a:latin typeface="Atkinson Hyperlegible" pitchFamily="50" charset="0"/>
              </a:rPr>
              <a:t>Community Safety and Youth Violence Prevention: Because all children should feel safe and welcome in their school community!</a:t>
            </a:r>
          </a:p>
          <a:p>
            <a:pPr marL="457200" indent="-457200">
              <a:spcAft>
                <a:spcPts val="1000"/>
              </a:spcAft>
              <a:buFont typeface="Arial" panose="020B0604020202020204" pitchFamily="34" charset="0"/>
              <a:buChar char="•"/>
            </a:pPr>
            <a:r>
              <a:rPr lang="en-US" sz="2600" dirty="0">
                <a:latin typeface="Atkinson Hyperlegible" pitchFamily="50" charset="0"/>
              </a:rPr>
              <a:t>FY2022 Reconciliation and  FY2023 Appropriations:  PTA has long advocated to ensure children have access to adequately funded public schools that improve their overall well-being and allow students to reach their fullest potential. </a:t>
            </a:r>
          </a:p>
          <a:p>
            <a:endParaRPr lang="en-US" sz="2600" dirty="0">
              <a:latin typeface="Atkinson Hyperlegible" pitchFamily="50" charset="0"/>
            </a:endParaRPr>
          </a:p>
          <a:p>
            <a:endParaRPr lang="en-US" sz="2600" dirty="0">
              <a:latin typeface="Atkinson Hyperlegible" pitchFamily="50" charset="0"/>
            </a:endParaRPr>
          </a:p>
        </p:txBody>
      </p:sp>
      <p:sp>
        <p:nvSpPr>
          <p:cNvPr id="4" name="Title 1">
            <a:extLst>
              <a:ext uri="{FF2B5EF4-FFF2-40B4-BE49-F238E27FC236}">
                <a16:creationId xmlns:a16="http://schemas.microsoft.com/office/drawing/2014/main" id="{33176281-28DC-A00C-F200-A3C30C3F070B}"/>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LouisianaPTA.org/advocate</a:t>
            </a:r>
          </a:p>
        </p:txBody>
      </p:sp>
    </p:spTree>
    <p:extLst>
      <p:ext uri="{BB962C8B-B14F-4D97-AF65-F5344CB8AC3E}">
        <p14:creationId xmlns:p14="http://schemas.microsoft.com/office/powerpoint/2010/main" val="3053125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701C66-521D-638B-00F3-3E5D2EB8732E}"/>
              </a:ext>
            </a:extLst>
          </p:cNvPr>
          <p:cNvSpPr txBox="1"/>
          <p:nvPr/>
        </p:nvSpPr>
        <p:spPr>
          <a:xfrm>
            <a:off x="514714" y="572583"/>
            <a:ext cx="9864060" cy="584775"/>
          </a:xfrm>
          <a:prstGeom prst="rect">
            <a:avLst/>
          </a:prstGeom>
          <a:noFill/>
        </p:spPr>
        <p:txBody>
          <a:bodyPr wrap="square">
            <a:spAutoFit/>
          </a:bodyPr>
          <a:lstStyle/>
          <a:p>
            <a:r>
              <a:rPr lang="en-US" sz="3200" b="1" i="0" u="none" strike="noStrike" dirty="0">
                <a:solidFill>
                  <a:srgbClr val="0A3C70"/>
                </a:solidFill>
                <a:effectLst/>
                <a:latin typeface="Josefin Sans" panose="00000500000000000000" pitchFamily="2" charset="0"/>
              </a:rPr>
              <a:t>Forms of Organizing for Social Change:</a:t>
            </a:r>
            <a:r>
              <a:rPr lang="en-US" sz="3200" b="0" i="0" dirty="0">
                <a:solidFill>
                  <a:srgbClr val="000000"/>
                </a:solidFill>
                <a:effectLst/>
                <a:latin typeface="Josefin Sans" panose="00000500000000000000" pitchFamily="2" charset="0"/>
              </a:rPr>
              <a:t>​</a:t>
            </a:r>
            <a:endParaRPr lang="en-US" sz="3200" dirty="0">
              <a:latin typeface="Josefin Sans" panose="00000500000000000000" pitchFamily="2" charset="0"/>
            </a:endParaRPr>
          </a:p>
        </p:txBody>
      </p:sp>
      <p:graphicFrame>
        <p:nvGraphicFramePr>
          <p:cNvPr id="4" name="Table 3">
            <a:extLst>
              <a:ext uri="{FF2B5EF4-FFF2-40B4-BE49-F238E27FC236}">
                <a16:creationId xmlns:a16="http://schemas.microsoft.com/office/drawing/2014/main" id="{BBE26236-B111-385D-A362-D3F9D31482E5}"/>
              </a:ext>
            </a:extLst>
          </p:cNvPr>
          <p:cNvGraphicFramePr>
            <a:graphicFrameLocks noGrp="1"/>
          </p:cNvGraphicFramePr>
          <p:nvPr>
            <p:extLst>
              <p:ext uri="{D42A27DB-BD31-4B8C-83A1-F6EECF244321}">
                <p14:modId xmlns:p14="http://schemas.microsoft.com/office/powerpoint/2010/main" val="1174653203"/>
              </p:ext>
            </p:extLst>
          </p:nvPr>
        </p:nvGraphicFramePr>
        <p:xfrm>
          <a:off x="680794" y="1157358"/>
          <a:ext cx="11099615" cy="4744252"/>
        </p:xfrm>
        <a:graphic>
          <a:graphicData uri="http://schemas.openxmlformats.org/drawingml/2006/table">
            <a:tbl>
              <a:tblPr/>
              <a:tblGrid>
                <a:gridCol w="2296012">
                  <a:extLst>
                    <a:ext uri="{9D8B030D-6E8A-4147-A177-3AD203B41FA5}">
                      <a16:colId xmlns:a16="http://schemas.microsoft.com/office/drawing/2014/main" val="1934589560"/>
                    </a:ext>
                  </a:extLst>
                </a:gridCol>
                <a:gridCol w="8803603">
                  <a:extLst>
                    <a:ext uri="{9D8B030D-6E8A-4147-A177-3AD203B41FA5}">
                      <a16:colId xmlns:a16="http://schemas.microsoft.com/office/drawing/2014/main" val="1761630513"/>
                    </a:ext>
                  </a:extLst>
                </a:gridCol>
              </a:tblGrid>
              <a:tr h="479613">
                <a:tc>
                  <a:txBody>
                    <a:bodyPr/>
                    <a:lstStyle/>
                    <a:p>
                      <a:pPr algn="ctr" rtl="0" fontAlgn="base"/>
                      <a:r>
                        <a:rPr lang="en-US" sz="2600" b="1" i="0">
                          <a:solidFill>
                            <a:srgbClr val="FFFFFF"/>
                          </a:solidFill>
                          <a:effectLst/>
                          <a:latin typeface="Atkinson Hyperlegible" pitchFamily="50" charset="0"/>
                        </a:rPr>
                        <a:t>Form</a:t>
                      </a:r>
                      <a:r>
                        <a:rPr lang="en-US" sz="2600" b="0" i="0">
                          <a:solidFill>
                            <a:srgbClr val="000000"/>
                          </a:solidFill>
                          <a:effectLst/>
                          <a:latin typeface="Atkinson Hyperlegible" pitchFamily="50" charset="0"/>
                        </a:rPr>
                        <a:t>​</a:t>
                      </a:r>
                    </a:p>
                  </a:txBody>
                  <a:tcPr>
                    <a:lnL w="9754" cap="flat" cmpd="sng" algn="ctr">
                      <a:solidFill>
                        <a:srgbClr val="FFFFFF"/>
                      </a:solidFill>
                      <a:prstDash val="solid"/>
                      <a:round/>
                      <a:headEnd type="none" w="med" len="med"/>
                      <a:tailEnd type="none" w="med" len="med"/>
                    </a:lnL>
                    <a:lnR w="9754" cap="flat" cmpd="sng" algn="ctr">
                      <a:solidFill>
                        <a:srgbClr val="FFFFFF"/>
                      </a:solidFill>
                      <a:prstDash val="solid"/>
                      <a:round/>
                      <a:headEnd type="none" w="med" len="med"/>
                      <a:tailEnd type="none" w="med" len="med"/>
                    </a:lnR>
                    <a:lnT w="9754" cap="flat" cmpd="sng" algn="ctr">
                      <a:solidFill>
                        <a:srgbClr val="FFFFFF"/>
                      </a:solidFill>
                      <a:prstDash val="solid"/>
                      <a:round/>
                      <a:headEnd type="none" w="med" len="med"/>
                      <a:tailEnd type="none" w="med" len="med"/>
                    </a:lnT>
                    <a:lnB w="29268" cap="flat" cmpd="sng" algn="ctr">
                      <a:solidFill>
                        <a:srgbClr val="FFFFFF"/>
                      </a:solidFill>
                      <a:prstDash val="solid"/>
                      <a:round/>
                      <a:headEnd type="none" w="med" len="med"/>
                      <a:tailEnd type="none" w="med" len="med"/>
                    </a:lnB>
                    <a:solidFill>
                      <a:srgbClr val="61A60E"/>
                    </a:solidFill>
                  </a:tcPr>
                </a:tc>
                <a:tc>
                  <a:txBody>
                    <a:bodyPr/>
                    <a:lstStyle/>
                    <a:p>
                      <a:pPr algn="l" rtl="0" fontAlgn="base"/>
                      <a:r>
                        <a:rPr lang="en-US" sz="2600" b="1" i="0" dirty="0">
                          <a:solidFill>
                            <a:srgbClr val="FFFFFF"/>
                          </a:solidFill>
                          <a:effectLst/>
                          <a:latin typeface="Atkinson Hyperlegible" pitchFamily="50" charset="0"/>
                        </a:rPr>
                        <a:t>Approach</a:t>
                      </a:r>
                      <a:r>
                        <a:rPr lang="en-US" sz="2600" b="0" i="0" dirty="0">
                          <a:solidFill>
                            <a:srgbClr val="000000"/>
                          </a:solidFill>
                          <a:effectLst/>
                          <a:latin typeface="Atkinson Hyperlegible" pitchFamily="50" charset="0"/>
                        </a:rPr>
                        <a:t>​</a:t>
                      </a:r>
                    </a:p>
                  </a:txBody>
                  <a:tcPr>
                    <a:lnL w="9754"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9754" cap="flat" cmpd="sng" algn="ctr">
                      <a:solidFill>
                        <a:srgbClr val="FFFFFF"/>
                      </a:solidFill>
                      <a:prstDash val="solid"/>
                      <a:round/>
                      <a:headEnd type="none" w="med" len="med"/>
                      <a:tailEnd type="none" w="med" len="med"/>
                    </a:lnT>
                    <a:lnB w="29268" cap="flat" cmpd="sng" algn="ctr">
                      <a:solidFill>
                        <a:srgbClr val="FFFFFF"/>
                      </a:solidFill>
                      <a:prstDash val="solid"/>
                      <a:round/>
                      <a:headEnd type="none" w="med" len="med"/>
                      <a:tailEnd type="none" w="med" len="med"/>
                    </a:lnB>
                    <a:solidFill>
                      <a:srgbClr val="61A60E"/>
                    </a:solidFill>
                  </a:tcPr>
                </a:tc>
                <a:extLst>
                  <a:ext uri="{0D108BD9-81ED-4DB2-BD59-A6C34878D82A}">
                    <a16:rowId xmlns:a16="http://schemas.microsoft.com/office/drawing/2014/main" val="3744981987"/>
                  </a:ext>
                </a:extLst>
              </a:tr>
              <a:tr h="1064143">
                <a:tc>
                  <a:txBody>
                    <a:bodyPr/>
                    <a:lstStyle/>
                    <a:p>
                      <a:pPr algn="ctr" rtl="0" fontAlgn="base"/>
                      <a:r>
                        <a:rPr lang="en-US" sz="2600" b="1" i="0" dirty="0">
                          <a:solidFill>
                            <a:srgbClr val="1F497C"/>
                          </a:solidFill>
                          <a:effectLst/>
                          <a:latin typeface="Atkinson Hyperlegible" pitchFamily="50" charset="0"/>
                        </a:rPr>
                        <a:t>Service</a:t>
                      </a:r>
                      <a:r>
                        <a:rPr lang="en-US" sz="2600" b="0" i="0" dirty="0">
                          <a:solidFill>
                            <a:srgbClr val="000000"/>
                          </a:solidFill>
                          <a:effectLst/>
                          <a:latin typeface="Atkinson Hyperlegible" pitchFamily="50" charset="0"/>
                        </a:rPr>
                        <a:t>​</a:t>
                      </a:r>
                    </a:p>
                  </a:txBody>
                  <a:tcPr>
                    <a:lnL w="9754" cap="flat" cmpd="sng" algn="ctr">
                      <a:solidFill>
                        <a:srgbClr val="FFFFFF"/>
                      </a:solidFill>
                      <a:prstDash val="solid"/>
                      <a:round/>
                      <a:headEnd type="none" w="med" len="med"/>
                      <a:tailEnd type="none" w="med" len="med"/>
                    </a:lnL>
                    <a:lnR w="9754" cap="flat" cmpd="sng" algn="ctr">
                      <a:solidFill>
                        <a:srgbClr val="FFFFFF"/>
                      </a:solidFill>
                      <a:prstDash val="solid"/>
                      <a:round/>
                      <a:headEnd type="none" w="med" len="med"/>
                      <a:tailEnd type="none" w="med" len="med"/>
                    </a:lnR>
                    <a:lnT w="29268" cap="flat" cmpd="sng" algn="ctr">
                      <a:solidFill>
                        <a:srgbClr val="FFFFFF"/>
                      </a:solidFill>
                      <a:prstDash val="solid"/>
                      <a:round/>
                      <a:headEnd type="none" w="med" len="med"/>
                      <a:tailEnd type="none" w="med" len="med"/>
                    </a:lnT>
                    <a:lnB w="9754" cap="flat" cmpd="sng" algn="ctr">
                      <a:solidFill>
                        <a:srgbClr val="FFFFFF"/>
                      </a:solidFill>
                      <a:prstDash val="solid"/>
                      <a:round/>
                      <a:headEnd type="none" w="med" len="med"/>
                      <a:tailEnd type="none" w="med" len="med"/>
                    </a:lnB>
                    <a:solidFill>
                      <a:srgbClr val="D0D8E8"/>
                    </a:solidFill>
                  </a:tcPr>
                </a:tc>
                <a:tc>
                  <a:txBody>
                    <a:bodyPr/>
                    <a:lstStyle/>
                    <a:p>
                      <a:pPr algn="l" rtl="0" fontAlgn="base"/>
                      <a:r>
                        <a:rPr lang="en-US" sz="2600" b="0" i="0" dirty="0">
                          <a:solidFill>
                            <a:srgbClr val="254061"/>
                          </a:solidFill>
                          <a:effectLst/>
                          <a:latin typeface="Atkinson Hyperlegible" pitchFamily="50" charset="0"/>
                        </a:rPr>
                        <a:t>Providing a direct response or program to solve a </a:t>
                      </a:r>
                    </a:p>
                    <a:p>
                      <a:pPr algn="l" rtl="0" fontAlgn="base"/>
                      <a:r>
                        <a:rPr lang="en-US" sz="2600" b="0" i="0" dirty="0">
                          <a:solidFill>
                            <a:srgbClr val="254061"/>
                          </a:solidFill>
                          <a:effectLst/>
                          <a:latin typeface="Atkinson Hyperlegible" pitchFamily="50" charset="0"/>
                        </a:rPr>
                        <a:t>problem</a:t>
                      </a:r>
                      <a:r>
                        <a:rPr lang="en-US" sz="2600" b="0" i="0" dirty="0">
                          <a:solidFill>
                            <a:srgbClr val="000000"/>
                          </a:solidFill>
                          <a:effectLst/>
                          <a:latin typeface="Atkinson Hyperlegible" pitchFamily="50" charset="0"/>
                        </a:rPr>
                        <a:t>​</a:t>
                      </a:r>
                    </a:p>
                  </a:txBody>
                  <a:tcPr>
                    <a:lnL w="9754"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29268" cap="flat" cmpd="sng" algn="ctr">
                      <a:solidFill>
                        <a:srgbClr val="FFFFFF"/>
                      </a:solidFill>
                      <a:prstDash val="solid"/>
                      <a:round/>
                      <a:headEnd type="none" w="med" len="med"/>
                      <a:tailEnd type="none" w="med" len="med"/>
                    </a:lnT>
                    <a:lnB w="9754"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493999146"/>
                  </a:ext>
                </a:extLst>
              </a:tr>
              <a:tr h="1064143">
                <a:tc>
                  <a:txBody>
                    <a:bodyPr/>
                    <a:lstStyle/>
                    <a:p>
                      <a:pPr algn="ctr" rtl="0" fontAlgn="base"/>
                      <a:r>
                        <a:rPr lang="en-US" sz="2600" b="1" i="0">
                          <a:solidFill>
                            <a:srgbClr val="1F497C"/>
                          </a:solidFill>
                          <a:effectLst/>
                          <a:latin typeface="Atkinson Hyperlegible" pitchFamily="50" charset="0"/>
                        </a:rPr>
                        <a:t>Education</a:t>
                      </a:r>
                      <a:r>
                        <a:rPr lang="en-US" sz="2600" b="0" i="0">
                          <a:solidFill>
                            <a:srgbClr val="000000"/>
                          </a:solidFill>
                          <a:effectLst/>
                          <a:latin typeface="Atkinson Hyperlegible" pitchFamily="50" charset="0"/>
                        </a:rPr>
                        <a:t>​</a:t>
                      </a:r>
                    </a:p>
                  </a:txBody>
                  <a:tcPr>
                    <a:lnL w="9754" cap="flat" cmpd="sng" algn="ctr">
                      <a:solidFill>
                        <a:srgbClr val="FFFFFF"/>
                      </a:solidFill>
                      <a:prstDash val="solid"/>
                      <a:round/>
                      <a:headEnd type="none" w="med" len="med"/>
                      <a:tailEnd type="none" w="med" len="med"/>
                    </a:lnL>
                    <a:lnR w="9754" cap="flat" cmpd="sng" algn="ctr">
                      <a:solidFill>
                        <a:srgbClr val="FFFFFF"/>
                      </a:solidFill>
                      <a:prstDash val="solid"/>
                      <a:round/>
                      <a:headEnd type="none" w="med" len="med"/>
                      <a:tailEnd type="none" w="med" len="med"/>
                    </a:lnR>
                    <a:lnT w="9754" cap="flat" cmpd="sng" algn="ctr">
                      <a:solidFill>
                        <a:srgbClr val="FFFFFF"/>
                      </a:solidFill>
                      <a:prstDash val="solid"/>
                      <a:round/>
                      <a:headEnd type="none" w="med" len="med"/>
                      <a:tailEnd type="none" w="med" len="med"/>
                    </a:lnT>
                    <a:lnB w="9754" cap="flat" cmpd="sng" algn="ctr">
                      <a:solidFill>
                        <a:srgbClr val="FFFFFF"/>
                      </a:solidFill>
                      <a:prstDash val="solid"/>
                      <a:round/>
                      <a:headEnd type="none" w="med" len="med"/>
                      <a:tailEnd type="none" w="med" len="med"/>
                    </a:lnB>
                    <a:solidFill>
                      <a:srgbClr val="E9EDF4"/>
                    </a:solidFill>
                  </a:tcPr>
                </a:tc>
                <a:tc>
                  <a:txBody>
                    <a:bodyPr/>
                    <a:lstStyle/>
                    <a:p>
                      <a:pPr algn="l" rtl="0" fontAlgn="base"/>
                      <a:r>
                        <a:rPr lang="en-US" sz="2600" b="0" i="0" dirty="0">
                          <a:solidFill>
                            <a:srgbClr val="254061"/>
                          </a:solidFill>
                          <a:effectLst/>
                          <a:latin typeface="Atkinson Hyperlegible" pitchFamily="50" charset="0"/>
                        </a:rPr>
                        <a:t>Researching and raise awareness a problem to generate</a:t>
                      </a:r>
                    </a:p>
                    <a:p>
                      <a:pPr algn="l" rtl="0" fontAlgn="base"/>
                      <a:r>
                        <a:rPr lang="en-US" sz="2600" b="0" i="0" dirty="0">
                          <a:solidFill>
                            <a:srgbClr val="254061"/>
                          </a:solidFill>
                          <a:effectLst/>
                          <a:latin typeface="Atkinson Hyperlegible" pitchFamily="50" charset="0"/>
                        </a:rPr>
                        <a:t>support for an issue</a:t>
                      </a:r>
                      <a:r>
                        <a:rPr lang="en-US" sz="2600" b="0" i="0" dirty="0">
                          <a:solidFill>
                            <a:srgbClr val="000000"/>
                          </a:solidFill>
                          <a:effectLst/>
                          <a:latin typeface="Atkinson Hyperlegible" pitchFamily="50" charset="0"/>
                        </a:rPr>
                        <a:t>​</a:t>
                      </a:r>
                    </a:p>
                  </a:txBody>
                  <a:tcPr>
                    <a:lnL w="9754"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9754" cap="flat" cmpd="sng" algn="ctr">
                      <a:solidFill>
                        <a:srgbClr val="FFFFFF"/>
                      </a:solidFill>
                      <a:prstDash val="solid"/>
                      <a:round/>
                      <a:headEnd type="none" w="med" len="med"/>
                      <a:tailEnd type="none" w="med" len="med"/>
                    </a:lnT>
                    <a:lnB w="9754"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745480920"/>
                  </a:ext>
                </a:extLst>
              </a:tr>
              <a:tr h="1064143">
                <a:tc>
                  <a:txBody>
                    <a:bodyPr/>
                    <a:lstStyle/>
                    <a:p>
                      <a:pPr algn="ctr" rtl="0" fontAlgn="base"/>
                      <a:r>
                        <a:rPr lang="en-US" sz="2600" b="1" i="0" dirty="0">
                          <a:solidFill>
                            <a:srgbClr val="1F497C"/>
                          </a:solidFill>
                          <a:effectLst/>
                          <a:latin typeface="Atkinson Hyperlegible" pitchFamily="50" charset="0"/>
                        </a:rPr>
                        <a:t>Speaking Up</a:t>
                      </a:r>
                    </a:p>
                    <a:p>
                      <a:pPr algn="ctr" rtl="0" fontAlgn="base"/>
                      <a:r>
                        <a:rPr lang="en-US" sz="2600" b="1" i="0" dirty="0">
                          <a:solidFill>
                            <a:srgbClr val="1F497C"/>
                          </a:solidFill>
                          <a:effectLst/>
                          <a:latin typeface="Atkinson Hyperlegible" pitchFamily="50" charset="0"/>
                        </a:rPr>
                        <a:t>for Others</a:t>
                      </a:r>
                      <a:r>
                        <a:rPr lang="en-US" sz="2600" b="0" i="0" dirty="0">
                          <a:solidFill>
                            <a:srgbClr val="000000"/>
                          </a:solidFill>
                          <a:effectLst/>
                          <a:latin typeface="Atkinson Hyperlegible" pitchFamily="50" charset="0"/>
                        </a:rPr>
                        <a:t>​</a:t>
                      </a:r>
                    </a:p>
                  </a:txBody>
                  <a:tcPr>
                    <a:lnL w="9754" cap="flat" cmpd="sng" algn="ctr">
                      <a:solidFill>
                        <a:srgbClr val="FFFFFF"/>
                      </a:solidFill>
                      <a:prstDash val="solid"/>
                      <a:round/>
                      <a:headEnd type="none" w="med" len="med"/>
                      <a:tailEnd type="none" w="med" len="med"/>
                    </a:lnL>
                    <a:lnR w="9754" cap="flat" cmpd="sng" algn="ctr">
                      <a:solidFill>
                        <a:srgbClr val="FFFFFF"/>
                      </a:solidFill>
                      <a:prstDash val="solid"/>
                      <a:round/>
                      <a:headEnd type="none" w="med" len="med"/>
                      <a:tailEnd type="none" w="med" len="med"/>
                    </a:lnR>
                    <a:lnT w="9754" cap="flat" cmpd="sng" algn="ctr">
                      <a:solidFill>
                        <a:srgbClr val="FFFFFF"/>
                      </a:solidFill>
                      <a:prstDash val="solid"/>
                      <a:round/>
                      <a:headEnd type="none" w="med" len="med"/>
                      <a:tailEnd type="none" w="med" len="med"/>
                    </a:lnT>
                    <a:lnB w="9754" cap="flat" cmpd="sng" algn="ctr">
                      <a:solidFill>
                        <a:srgbClr val="FFFFFF"/>
                      </a:solidFill>
                      <a:prstDash val="solid"/>
                      <a:round/>
                      <a:headEnd type="none" w="med" len="med"/>
                      <a:tailEnd type="none" w="med" len="med"/>
                    </a:lnB>
                    <a:solidFill>
                      <a:srgbClr val="D0D8E8"/>
                    </a:solidFill>
                  </a:tcPr>
                </a:tc>
                <a:tc>
                  <a:txBody>
                    <a:bodyPr/>
                    <a:lstStyle/>
                    <a:p>
                      <a:pPr algn="l" rtl="0" fontAlgn="base"/>
                      <a:r>
                        <a:rPr lang="en-US" sz="2600" b="0" i="0">
                          <a:solidFill>
                            <a:srgbClr val="254061"/>
                          </a:solidFill>
                          <a:effectLst/>
                          <a:latin typeface="Atkinson Hyperlegible" pitchFamily="50" charset="0"/>
                        </a:rPr>
                        <a:t>Lobbying about an issue on behalf of a community</a:t>
                      </a:r>
                      <a:r>
                        <a:rPr lang="en-US" sz="2600" b="0" i="0">
                          <a:solidFill>
                            <a:srgbClr val="000000"/>
                          </a:solidFill>
                          <a:effectLst/>
                          <a:latin typeface="Atkinson Hyperlegible" pitchFamily="50" charset="0"/>
                        </a:rPr>
                        <a:t>​</a:t>
                      </a:r>
                    </a:p>
                  </a:txBody>
                  <a:tcPr>
                    <a:lnL w="9754"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9754" cap="flat" cmpd="sng" algn="ctr">
                      <a:solidFill>
                        <a:srgbClr val="FFFFFF"/>
                      </a:solidFill>
                      <a:prstDash val="solid"/>
                      <a:round/>
                      <a:headEnd type="none" w="med" len="med"/>
                      <a:tailEnd type="none" w="med" len="med"/>
                    </a:lnT>
                    <a:lnB w="9754"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555513073"/>
                  </a:ext>
                </a:extLst>
              </a:tr>
              <a:tr h="1064143">
                <a:tc>
                  <a:txBody>
                    <a:bodyPr/>
                    <a:lstStyle/>
                    <a:p>
                      <a:pPr algn="ctr" rtl="0" fontAlgn="base"/>
                      <a:r>
                        <a:rPr lang="en-US" sz="2600" b="1" i="0">
                          <a:solidFill>
                            <a:srgbClr val="1F497C"/>
                          </a:solidFill>
                          <a:effectLst/>
                          <a:latin typeface="Atkinson Hyperlegible" pitchFamily="50" charset="0"/>
                        </a:rPr>
                        <a:t>Grassroots</a:t>
                      </a:r>
                      <a:r>
                        <a:rPr lang="en-US" sz="2600" b="0" i="0">
                          <a:solidFill>
                            <a:srgbClr val="000000"/>
                          </a:solidFill>
                          <a:effectLst/>
                          <a:latin typeface="Atkinson Hyperlegible" pitchFamily="50" charset="0"/>
                        </a:rPr>
                        <a:t>​</a:t>
                      </a:r>
                    </a:p>
                  </a:txBody>
                  <a:tcPr>
                    <a:lnL w="9754" cap="flat" cmpd="sng" algn="ctr">
                      <a:solidFill>
                        <a:srgbClr val="FFFFFF"/>
                      </a:solidFill>
                      <a:prstDash val="solid"/>
                      <a:round/>
                      <a:headEnd type="none" w="med" len="med"/>
                      <a:tailEnd type="none" w="med" len="med"/>
                    </a:lnL>
                    <a:lnR w="9754" cap="flat" cmpd="sng" algn="ctr">
                      <a:solidFill>
                        <a:srgbClr val="FFFFFF"/>
                      </a:solidFill>
                      <a:prstDash val="solid"/>
                      <a:round/>
                      <a:headEnd type="none" w="med" len="med"/>
                      <a:tailEnd type="none" w="med" len="med"/>
                    </a:lnR>
                    <a:lnT w="9754" cap="flat" cmpd="sng" algn="ctr">
                      <a:solidFill>
                        <a:srgbClr val="FFFFFF"/>
                      </a:solidFill>
                      <a:prstDash val="solid"/>
                      <a:round/>
                      <a:headEnd type="none" w="med" len="med"/>
                      <a:tailEnd type="none" w="med" len="med"/>
                    </a:lnT>
                    <a:lnB w="9754" cap="flat" cmpd="sng" algn="ctr">
                      <a:solidFill>
                        <a:srgbClr val="FFFFFF"/>
                      </a:solidFill>
                      <a:prstDash val="solid"/>
                      <a:round/>
                      <a:headEnd type="none" w="med" len="med"/>
                      <a:tailEnd type="none" w="med" len="med"/>
                    </a:lnB>
                    <a:solidFill>
                      <a:srgbClr val="E9EDF4"/>
                    </a:solidFill>
                  </a:tcPr>
                </a:tc>
                <a:tc>
                  <a:txBody>
                    <a:bodyPr/>
                    <a:lstStyle/>
                    <a:p>
                      <a:pPr algn="l" rtl="0" fontAlgn="base"/>
                      <a:r>
                        <a:rPr lang="en-US" sz="2600" b="0" i="0" dirty="0">
                          <a:solidFill>
                            <a:srgbClr val="254061"/>
                          </a:solidFill>
                          <a:effectLst/>
                          <a:latin typeface="Atkinson Hyperlegible" pitchFamily="50" charset="0"/>
                        </a:rPr>
                        <a:t>Engaging the people directly affected by the problem to </a:t>
                      </a:r>
                    </a:p>
                    <a:p>
                      <a:pPr algn="l" rtl="0" fontAlgn="base"/>
                      <a:r>
                        <a:rPr lang="en-US" sz="2600" b="0" i="0" dirty="0">
                          <a:solidFill>
                            <a:srgbClr val="254061"/>
                          </a:solidFill>
                          <a:effectLst/>
                          <a:latin typeface="Atkinson Hyperlegible" pitchFamily="50" charset="0"/>
                        </a:rPr>
                        <a:t>take action and win a solution</a:t>
                      </a:r>
                      <a:r>
                        <a:rPr lang="en-US" sz="2600" b="0" i="0" dirty="0">
                          <a:solidFill>
                            <a:srgbClr val="000000"/>
                          </a:solidFill>
                          <a:effectLst/>
                          <a:latin typeface="Atkinson Hyperlegible" pitchFamily="50" charset="0"/>
                        </a:rPr>
                        <a:t>​</a:t>
                      </a:r>
                    </a:p>
                  </a:txBody>
                  <a:tcPr>
                    <a:lnL w="9754"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9754" cap="flat" cmpd="sng" algn="ctr">
                      <a:solidFill>
                        <a:srgbClr val="FFFFFF"/>
                      </a:solidFill>
                      <a:prstDash val="solid"/>
                      <a:round/>
                      <a:headEnd type="none" w="med" len="med"/>
                      <a:tailEnd type="none" w="med" len="med"/>
                    </a:lnT>
                    <a:lnB w="9754"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40144377"/>
                  </a:ext>
                </a:extLst>
              </a:tr>
            </a:tbl>
          </a:graphicData>
        </a:graphic>
      </p:graphicFrame>
      <p:sp>
        <p:nvSpPr>
          <p:cNvPr id="2" name="Title 1">
            <a:extLst>
              <a:ext uri="{FF2B5EF4-FFF2-40B4-BE49-F238E27FC236}">
                <a16:creationId xmlns:a16="http://schemas.microsoft.com/office/drawing/2014/main" id="{B56184C3-6DBA-7400-BF69-5C2BF0DB29F5}"/>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LouisianaPTA.org/advocate</a:t>
            </a:r>
          </a:p>
        </p:txBody>
      </p:sp>
    </p:spTree>
    <p:extLst>
      <p:ext uri="{BB962C8B-B14F-4D97-AF65-F5344CB8AC3E}">
        <p14:creationId xmlns:p14="http://schemas.microsoft.com/office/powerpoint/2010/main" val="3040537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926649"/>
            <a:ext cx="4415290" cy="5066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758184"/>
            <a:ext cx="2139190" cy="2373963"/>
            <a:chOff x="723679" y="3758184"/>
            <a:chExt cx="2139190" cy="2373963"/>
          </a:xfrm>
        </p:grpSpPr>
        <p:sp>
          <p:nvSpPr>
            <p:cNvPr id="15"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BD5F4C6-5F32-DD16-DF14-AC65FD05D7A2}"/>
              </a:ext>
            </a:extLst>
          </p:cNvPr>
          <p:cNvSpPr>
            <a:spLocks noGrp="1"/>
          </p:cNvSpPr>
          <p:nvPr>
            <p:ph type="title"/>
          </p:nvPr>
        </p:nvSpPr>
        <p:spPr>
          <a:xfrm>
            <a:off x="1141965" y="1321743"/>
            <a:ext cx="3787482" cy="4277890"/>
          </a:xfrm>
        </p:spPr>
        <p:txBody>
          <a:bodyPr vert="horz" lIns="91440" tIns="45720" rIns="91440" bIns="45720" rtlCol="0" anchor="ctr">
            <a:normAutofit/>
          </a:bodyPr>
          <a:lstStyle/>
          <a:p>
            <a:r>
              <a:rPr lang="en-US" sz="4800" kern="1200" dirty="0">
                <a:solidFill>
                  <a:srgbClr val="FFFFFF"/>
                </a:solidFill>
                <a:latin typeface="Josefin Sans" panose="00000500000000000000" pitchFamily="2" charset="0"/>
              </a:rPr>
              <a:t>PTA and Grassroots</a:t>
            </a:r>
          </a:p>
        </p:txBody>
      </p:sp>
      <p:grpSp>
        <p:nvGrpSpPr>
          <p:cNvPr id="57" name="Group 56">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58"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55E18842-1286-DC8A-D69C-03C1F411FBDA}"/>
              </a:ext>
            </a:extLst>
          </p:cNvPr>
          <p:cNvSpPr>
            <a:spLocks noGrp="1"/>
          </p:cNvSpPr>
          <p:nvPr>
            <p:ph sz="half" idx="1"/>
          </p:nvPr>
        </p:nvSpPr>
        <p:spPr>
          <a:xfrm>
            <a:off x="5626564" y="1188719"/>
            <a:ext cx="5847449" cy="4804465"/>
          </a:xfrm>
        </p:spPr>
        <p:txBody>
          <a:bodyPr vert="horz" lIns="91440" tIns="45720" rIns="91440" bIns="45720" rtlCol="0" anchor="ctr">
            <a:normAutofit/>
          </a:bodyPr>
          <a:lstStyle/>
          <a:p>
            <a:pPr marL="0" indent="0">
              <a:lnSpc>
                <a:spcPct val="150000"/>
              </a:lnSpc>
              <a:buNone/>
            </a:pPr>
            <a:r>
              <a:rPr lang="en-US" sz="2600" dirty="0">
                <a:latin typeface="Atkinson Hyperlegible" pitchFamily="50" charset="0"/>
              </a:rPr>
              <a:t>PTA's Advocacy Training focuses on grassroots advocacy. Our resources include content and materials that will help any Local Unit build its advocacy capacity.</a:t>
            </a:r>
          </a:p>
        </p:txBody>
      </p:sp>
      <p:sp>
        <p:nvSpPr>
          <p:cNvPr id="4" name="Title 1">
            <a:extLst>
              <a:ext uri="{FF2B5EF4-FFF2-40B4-BE49-F238E27FC236}">
                <a16:creationId xmlns:a16="http://schemas.microsoft.com/office/drawing/2014/main" id="{23BC7C8C-F72F-7428-A9D3-F84103358252}"/>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LouisianaPTA.org/advocate</a:t>
            </a:r>
          </a:p>
        </p:txBody>
      </p:sp>
    </p:spTree>
    <p:extLst>
      <p:ext uri="{BB962C8B-B14F-4D97-AF65-F5344CB8AC3E}">
        <p14:creationId xmlns:p14="http://schemas.microsoft.com/office/powerpoint/2010/main" val="3384900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6D35AF-1DF0-BDB6-90FA-361E9CE66E53}"/>
              </a:ext>
            </a:extLst>
          </p:cNvPr>
          <p:cNvSpPr>
            <a:spLocks noGrp="1"/>
          </p:cNvSpPr>
          <p:nvPr>
            <p:ph type="title"/>
          </p:nvPr>
        </p:nvSpPr>
        <p:spPr>
          <a:xfrm>
            <a:off x="1016805" y="1345958"/>
            <a:ext cx="4193196" cy="4166085"/>
          </a:xfrm>
        </p:spPr>
        <p:txBody>
          <a:bodyPr vert="horz" lIns="91440" tIns="45720" rIns="91440" bIns="45720" rtlCol="0" anchor="ctr">
            <a:normAutofit/>
          </a:bodyPr>
          <a:lstStyle/>
          <a:p>
            <a:r>
              <a:rPr lang="en-US" sz="4600" kern="1200" dirty="0">
                <a:solidFill>
                  <a:schemeClr val="tx1"/>
                </a:solidFill>
                <a:latin typeface="Josefin Sans" panose="00000500000000000000" pitchFamily="2" charset="0"/>
              </a:rPr>
              <a:t>Louisiana PTA resources allow leaders to...</a:t>
            </a:r>
          </a:p>
        </p:txBody>
      </p:sp>
      <p:grpSp>
        <p:nvGrpSpPr>
          <p:cNvPr id="14" name="Group 13">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5"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9406CE85-65C1-FA58-BE60-C2E2106E4C7D}"/>
              </a:ext>
            </a:extLst>
          </p:cNvPr>
          <p:cNvSpPr>
            <a:spLocks noGrp="1"/>
          </p:cNvSpPr>
          <p:nvPr>
            <p:ph sz="half" idx="1"/>
          </p:nvPr>
        </p:nvSpPr>
        <p:spPr>
          <a:xfrm>
            <a:off x="6229734" y="750307"/>
            <a:ext cx="5369326" cy="5357387"/>
          </a:xfrm>
        </p:spPr>
        <p:txBody>
          <a:bodyPr vert="horz" lIns="91440" tIns="45720" rIns="91440" bIns="45720" rtlCol="0" anchor="ctr">
            <a:normAutofit/>
          </a:bodyPr>
          <a:lstStyle/>
          <a:p>
            <a:r>
              <a:rPr lang="en-US" sz="2600" dirty="0">
                <a:latin typeface="Atkinson Hyperlegible" pitchFamily="50" charset="0"/>
              </a:rPr>
              <a:t>Create a cadre of parents that are ready, willing and able to advocate on policy issues.</a:t>
            </a:r>
          </a:p>
          <a:p>
            <a:r>
              <a:rPr lang="en-US" sz="2600" dirty="0">
                <a:latin typeface="Atkinson Hyperlegible" pitchFamily="50" charset="0"/>
              </a:rPr>
              <a:t>Demonstrate PTA's influence with key stakeholders by PTA becoming a go-to resource for decision making.</a:t>
            </a:r>
          </a:p>
          <a:p>
            <a:r>
              <a:rPr lang="en-US" sz="2600" dirty="0">
                <a:latin typeface="Atkinson Hyperlegible" pitchFamily="50" charset="0"/>
              </a:rPr>
              <a:t>Strengthen systems and processes to support high-impact advocacy initiatives.</a:t>
            </a:r>
          </a:p>
          <a:p>
            <a:r>
              <a:rPr lang="en-US" sz="2600" dirty="0">
                <a:latin typeface="Atkinson Hyperlegible" pitchFamily="50" charset="0"/>
              </a:rPr>
              <a:t>Go to Lousianapta.org/advocate to download LAPTA Toolkit Section 7, Advocacy.</a:t>
            </a:r>
          </a:p>
        </p:txBody>
      </p:sp>
      <p:sp>
        <p:nvSpPr>
          <p:cNvPr id="4" name="Title 1">
            <a:extLst>
              <a:ext uri="{FF2B5EF4-FFF2-40B4-BE49-F238E27FC236}">
                <a16:creationId xmlns:a16="http://schemas.microsoft.com/office/drawing/2014/main" id="{282977FC-7069-F09E-169D-7EE88C5CEF47}"/>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LouisianaPTA.org/advocate</a:t>
            </a:r>
          </a:p>
        </p:txBody>
      </p:sp>
    </p:spTree>
    <p:extLst>
      <p:ext uri="{BB962C8B-B14F-4D97-AF65-F5344CB8AC3E}">
        <p14:creationId xmlns:p14="http://schemas.microsoft.com/office/powerpoint/2010/main" val="1433603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122999-C066-BE33-E144-09F7D4BBDA50}"/>
              </a:ext>
            </a:extLst>
          </p:cNvPr>
          <p:cNvSpPr>
            <a:spLocks noGrp="1"/>
          </p:cNvSpPr>
          <p:nvPr>
            <p:ph type="title"/>
          </p:nvPr>
        </p:nvSpPr>
        <p:spPr>
          <a:xfrm>
            <a:off x="600701" y="1161355"/>
            <a:ext cx="3892050" cy="4733138"/>
          </a:xfrm>
        </p:spPr>
        <p:txBody>
          <a:bodyPr>
            <a:normAutofit/>
          </a:bodyPr>
          <a:lstStyle/>
          <a:p>
            <a:pPr algn="r"/>
            <a:r>
              <a:rPr lang="en-US" dirty="0">
                <a:solidFill>
                  <a:schemeClr val="accent1"/>
                </a:solidFill>
                <a:latin typeface="Josefin Sans" panose="00000500000000000000" pitchFamily="2" charset="0"/>
                <a:ea typeface="Calibri Light"/>
                <a:cs typeface="Calibri Light"/>
              </a:rPr>
              <a:t>Louisiana PTA </a:t>
            </a:r>
            <a:br>
              <a:rPr lang="en-US" dirty="0">
                <a:solidFill>
                  <a:schemeClr val="accent1"/>
                </a:solidFill>
                <a:latin typeface="Josefin Sans" panose="00000500000000000000" pitchFamily="2" charset="0"/>
                <a:ea typeface="Calibri Light"/>
                <a:cs typeface="Calibri Light"/>
              </a:rPr>
            </a:br>
            <a:r>
              <a:rPr lang="en-US" dirty="0">
                <a:solidFill>
                  <a:schemeClr val="accent1"/>
                </a:solidFill>
                <a:latin typeface="Josefin Sans" panose="00000500000000000000" pitchFamily="2" charset="0"/>
                <a:ea typeface="Calibri Light"/>
                <a:cs typeface="Calibri Light"/>
              </a:rPr>
              <a:t>Mission Partners</a:t>
            </a:r>
            <a:endParaRPr lang="en-US" dirty="0">
              <a:solidFill>
                <a:schemeClr val="accent1"/>
              </a:solidFill>
              <a:latin typeface="Josefin Sans" panose="00000500000000000000" pitchFamily="2" charset="0"/>
            </a:endParaRPr>
          </a:p>
        </p:txBody>
      </p:sp>
      <p:cxnSp>
        <p:nvCxnSpPr>
          <p:cNvPr id="11" name="Straight Connector 10">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3B9CE0B-0364-3E14-91F6-A65BFF033B04}"/>
              </a:ext>
            </a:extLst>
          </p:cNvPr>
          <p:cNvSpPr>
            <a:spLocks noGrp="1"/>
          </p:cNvSpPr>
          <p:nvPr>
            <p:ph sz="half" idx="1"/>
          </p:nvPr>
        </p:nvSpPr>
        <p:spPr>
          <a:xfrm>
            <a:off x="4998514" y="1664524"/>
            <a:ext cx="6656335" cy="1686289"/>
          </a:xfrm>
        </p:spPr>
        <p:txBody>
          <a:bodyPr vert="horz" lIns="91440" tIns="45720" rIns="91440" bIns="45720" rtlCol="0" anchor="b">
            <a:noAutofit/>
          </a:bodyPr>
          <a:lstStyle/>
          <a:p>
            <a:pPr marL="0" indent="0">
              <a:buNone/>
            </a:pPr>
            <a:r>
              <a:rPr lang="en-US" sz="2600" b="1" u="sng" dirty="0">
                <a:latin typeface="Atkinson Hyperlegible" pitchFamily="50" charset="0"/>
                <a:ea typeface="Calibri"/>
                <a:cs typeface="Calibri"/>
              </a:rPr>
              <a:t>Louisiana Partnership for Children and Families</a:t>
            </a:r>
            <a:endParaRPr lang="en-US" sz="2600" b="1" dirty="0">
              <a:latin typeface="Atkinson Hyperlegible" pitchFamily="50" charset="0"/>
              <a:ea typeface="Calibri"/>
              <a:cs typeface="Calibri"/>
            </a:endParaRPr>
          </a:p>
          <a:p>
            <a:pPr marL="0" indent="0">
              <a:buNone/>
            </a:pPr>
            <a:r>
              <a:rPr lang="en-US" sz="2600" dirty="0">
                <a:latin typeface="Atkinson Hyperlegible" pitchFamily="50" charset="0"/>
                <a:ea typeface="+mn-lt"/>
                <a:cs typeface="+mn-lt"/>
              </a:rPr>
              <a:t>Mission: The Partnership unites voices in Louisiana to improve the well-being of children through public policy advocacy, communications and the promotion of evidence-based programming. </a:t>
            </a:r>
            <a:endParaRPr lang="en-US" sz="2600" dirty="0">
              <a:latin typeface="Atkinson Hyperlegible" pitchFamily="50" charset="0"/>
            </a:endParaRPr>
          </a:p>
        </p:txBody>
      </p:sp>
      <p:sp>
        <p:nvSpPr>
          <p:cNvPr id="4" name="Content Placeholder 3">
            <a:extLst>
              <a:ext uri="{FF2B5EF4-FFF2-40B4-BE49-F238E27FC236}">
                <a16:creationId xmlns:a16="http://schemas.microsoft.com/office/drawing/2014/main" id="{5260C761-8C2A-AFC8-5445-609A060970CB}"/>
              </a:ext>
            </a:extLst>
          </p:cNvPr>
          <p:cNvSpPr>
            <a:spLocks noGrp="1"/>
          </p:cNvSpPr>
          <p:nvPr>
            <p:ph sz="half" idx="2"/>
          </p:nvPr>
        </p:nvSpPr>
        <p:spPr>
          <a:xfrm>
            <a:off x="4998514" y="3703335"/>
            <a:ext cx="6656335" cy="2304628"/>
          </a:xfrm>
        </p:spPr>
        <p:txBody>
          <a:bodyPr vert="horz" lIns="91440" tIns="45720" rIns="91440" bIns="45720" rtlCol="0">
            <a:noAutofit/>
          </a:bodyPr>
          <a:lstStyle/>
          <a:p>
            <a:pPr marL="0" indent="0">
              <a:buNone/>
            </a:pPr>
            <a:r>
              <a:rPr lang="en-US" sz="2600" b="1" u="sng" dirty="0">
                <a:latin typeface="Atkinson Hyperlegible" pitchFamily="50" charset="0"/>
                <a:ea typeface="Calibri"/>
                <a:cs typeface="Calibri"/>
              </a:rPr>
              <a:t>Voter Voice</a:t>
            </a:r>
          </a:p>
          <a:p>
            <a:pPr marL="0" indent="0">
              <a:buNone/>
            </a:pPr>
            <a:r>
              <a:rPr lang="en-US" sz="2600" dirty="0">
                <a:latin typeface="Atkinson Hyperlegible" pitchFamily="50" charset="0"/>
                <a:ea typeface="+mn-lt"/>
                <a:cs typeface="+mn-lt"/>
              </a:rPr>
              <a:t>Mission: The Partnership unites voices to improve the well-being of children through public policy advocacy, communications and the promotion of evidence-based programming. </a:t>
            </a:r>
            <a:endParaRPr lang="en-US" sz="2600" dirty="0">
              <a:latin typeface="Atkinson Hyperlegible" pitchFamily="50" charset="0"/>
            </a:endParaRPr>
          </a:p>
          <a:p>
            <a:pPr marL="0" indent="0">
              <a:buNone/>
            </a:pPr>
            <a:br>
              <a:rPr lang="en-US" sz="2600" dirty="0">
                <a:latin typeface="Atkinson Hyperlegible" pitchFamily="50" charset="0"/>
              </a:rPr>
            </a:br>
            <a:endParaRPr lang="en-US" sz="2600" dirty="0">
              <a:latin typeface="Atkinson Hyperlegible" pitchFamily="50" charset="0"/>
            </a:endParaRPr>
          </a:p>
        </p:txBody>
      </p:sp>
      <p:pic>
        <p:nvPicPr>
          <p:cNvPr id="5" name="Picture 5" descr="A picture containing indoor, toy, decorated&#10;&#10;Description automatically generated">
            <a:extLst>
              <a:ext uri="{FF2B5EF4-FFF2-40B4-BE49-F238E27FC236}">
                <a16:creationId xmlns:a16="http://schemas.microsoft.com/office/drawing/2014/main" id="{D7111639-BB21-365A-4DAA-5DAD61F6095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99452" y="301458"/>
            <a:ext cx="2743200" cy="2057400"/>
          </a:xfrm>
          <a:prstGeom prst="rect">
            <a:avLst/>
          </a:prstGeom>
        </p:spPr>
      </p:pic>
      <p:sp>
        <p:nvSpPr>
          <p:cNvPr id="6" name="TextBox 5">
            <a:extLst>
              <a:ext uri="{FF2B5EF4-FFF2-40B4-BE49-F238E27FC236}">
                <a16:creationId xmlns:a16="http://schemas.microsoft.com/office/drawing/2014/main" id="{0D139CEF-9D42-0FA9-1F86-BC15F4E2FECE}"/>
              </a:ext>
            </a:extLst>
          </p:cNvPr>
          <p:cNvSpPr txBox="1"/>
          <p:nvPr/>
        </p:nvSpPr>
        <p:spPr>
          <a:xfrm>
            <a:off x="299452" y="2358858"/>
            <a:ext cx="2743200" cy="317500"/>
          </a:xfrm>
          <a:prstGeom prst="rect">
            <a:avLst/>
          </a:prstGeom>
        </p:spPr>
        <p:txBody>
          <a:bodyPr lIns="91440" tIns="45720" rIns="91440" bIns="45720" anchor="t">
            <a:normAutofit fontScale="92500" lnSpcReduction="20000"/>
          </a:bodyPr>
          <a:lstStyle/>
          <a:p>
            <a:endParaRPr lang="en-US">
              <a:ea typeface="Calibri"/>
              <a:cs typeface="Calibri"/>
            </a:endParaRPr>
          </a:p>
        </p:txBody>
      </p:sp>
    </p:spTree>
    <p:extLst>
      <p:ext uri="{BB962C8B-B14F-4D97-AF65-F5344CB8AC3E}">
        <p14:creationId xmlns:p14="http://schemas.microsoft.com/office/powerpoint/2010/main" val="2100009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A11BE6-9F86-E310-FBB1-3BEA817824E1}"/>
              </a:ext>
            </a:extLst>
          </p:cNvPr>
          <p:cNvSpPr txBox="1"/>
          <p:nvPr/>
        </p:nvSpPr>
        <p:spPr>
          <a:xfrm>
            <a:off x="594026" y="729574"/>
            <a:ext cx="7413488" cy="861774"/>
          </a:xfrm>
          <a:prstGeom prst="rect">
            <a:avLst/>
          </a:prstGeom>
          <a:noFill/>
        </p:spPr>
        <p:txBody>
          <a:bodyPr wrap="square" rtlCol="0">
            <a:spAutoFit/>
          </a:bodyPr>
          <a:lstStyle/>
          <a:p>
            <a:r>
              <a:rPr lang="en-US" sz="3200" b="1" dirty="0">
                <a:solidFill>
                  <a:srgbClr val="1A3E6F"/>
                </a:solidFill>
                <a:latin typeface="Josefin Sans" panose="00000500000000000000" pitchFamily="2" charset="0"/>
              </a:rPr>
              <a:t>Federal Legislative Chair (</a:t>
            </a:r>
            <a:r>
              <a:rPr lang="en-US" sz="3200" b="1" dirty="0" err="1">
                <a:solidFill>
                  <a:srgbClr val="1A3E6F"/>
                </a:solidFill>
                <a:latin typeface="Josefin Sans" panose="00000500000000000000" pitchFamily="2" charset="0"/>
              </a:rPr>
              <a:t>FLC</a:t>
            </a:r>
            <a:r>
              <a:rPr lang="en-US" sz="3200" b="1" dirty="0">
                <a:solidFill>
                  <a:srgbClr val="1A3E6F"/>
                </a:solidFill>
                <a:latin typeface="Josefin Sans" panose="00000500000000000000" pitchFamily="2" charset="0"/>
              </a:rPr>
              <a:t>)</a:t>
            </a:r>
          </a:p>
          <a:p>
            <a:pPr algn="ctr"/>
            <a:endParaRPr lang="en-US" b="1" dirty="0">
              <a:latin typeface="Josefin Sans" panose="00000500000000000000" pitchFamily="2" charset="0"/>
            </a:endParaRPr>
          </a:p>
        </p:txBody>
      </p:sp>
      <p:sp>
        <p:nvSpPr>
          <p:cNvPr id="3" name="TextBox 2">
            <a:extLst>
              <a:ext uri="{FF2B5EF4-FFF2-40B4-BE49-F238E27FC236}">
                <a16:creationId xmlns:a16="http://schemas.microsoft.com/office/drawing/2014/main" id="{2BFD582E-6636-41EB-8A2D-B451D801FA7C}"/>
              </a:ext>
            </a:extLst>
          </p:cNvPr>
          <p:cNvSpPr txBox="1"/>
          <p:nvPr/>
        </p:nvSpPr>
        <p:spPr>
          <a:xfrm>
            <a:off x="594025" y="1591348"/>
            <a:ext cx="11246453" cy="3693319"/>
          </a:xfrm>
          <a:prstGeom prst="rect">
            <a:avLst/>
          </a:prstGeom>
          <a:noFill/>
        </p:spPr>
        <p:txBody>
          <a:bodyPr wrap="square" rtlCol="0">
            <a:spAutoFit/>
          </a:bodyPr>
          <a:lstStyle/>
          <a:p>
            <a:r>
              <a:rPr lang="en-US" sz="2600" dirty="0">
                <a:latin typeface="Atkinson Hyperlegible" pitchFamily="50" charset="0"/>
                <a:ea typeface="Calibri"/>
                <a:cs typeface="Calibri"/>
              </a:rPr>
              <a:t>Louisiana PTA put in place a Federal Legislative Chair (</a:t>
            </a:r>
            <a:r>
              <a:rPr lang="en-US" sz="2600" dirty="0" err="1">
                <a:latin typeface="Atkinson Hyperlegible" pitchFamily="50" charset="0"/>
                <a:ea typeface="Calibri"/>
                <a:cs typeface="Calibri"/>
              </a:rPr>
              <a:t>FLC</a:t>
            </a:r>
            <a:r>
              <a:rPr lang="en-US" sz="2600" dirty="0">
                <a:latin typeface="Atkinson Hyperlegible" pitchFamily="50" charset="0"/>
                <a:ea typeface="Calibri"/>
                <a:cs typeface="Calibri"/>
              </a:rPr>
              <a:t>) in 2022.</a:t>
            </a:r>
            <a:endParaRPr lang="en-US" sz="2600" dirty="0">
              <a:latin typeface="Atkinson Hyperlegible" pitchFamily="50" charset="0"/>
              <a:ea typeface="+mn-lt"/>
              <a:cs typeface="+mn-lt"/>
            </a:endParaRPr>
          </a:p>
          <a:p>
            <a:endParaRPr lang="en-US" sz="2600" dirty="0">
              <a:latin typeface="Atkinson Hyperlegible" pitchFamily="50" charset="0"/>
              <a:ea typeface="+mn-lt"/>
              <a:cs typeface="+mn-lt"/>
            </a:endParaRPr>
          </a:p>
          <a:p>
            <a:r>
              <a:rPr lang="en-US" sz="2600" dirty="0">
                <a:latin typeface="Atkinson Hyperlegible" pitchFamily="50" charset="0"/>
                <a:ea typeface="+mn-lt"/>
                <a:cs typeface="+mn-lt"/>
              </a:rPr>
              <a:t>The </a:t>
            </a:r>
            <a:r>
              <a:rPr lang="en-US" sz="2600" dirty="0" err="1">
                <a:latin typeface="Atkinson Hyperlegible" pitchFamily="50" charset="0"/>
                <a:ea typeface="+mn-lt"/>
                <a:cs typeface="+mn-lt"/>
              </a:rPr>
              <a:t>FLC</a:t>
            </a:r>
            <a:r>
              <a:rPr lang="en-US" sz="2600" dirty="0">
                <a:latin typeface="Atkinson Hyperlegible" pitchFamily="50" charset="0"/>
                <a:ea typeface="+mn-lt"/>
                <a:cs typeface="+mn-lt"/>
              </a:rPr>
              <a:t> is a key link between National PTA, state PTA members, and LAPTA leadership to promote advocacy and awareness of PTA’s federal public policy agenda and legislative issues. An </a:t>
            </a:r>
            <a:r>
              <a:rPr lang="en-US" sz="2600" dirty="0" err="1">
                <a:latin typeface="Atkinson Hyperlegible" pitchFamily="50" charset="0"/>
                <a:ea typeface="+mn-lt"/>
                <a:cs typeface="+mn-lt"/>
              </a:rPr>
              <a:t>FLC</a:t>
            </a:r>
            <a:r>
              <a:rPr lang="en-US" sz="2600" dirty="0">
                <a:latin typeface="Atkinson Hyperlegible" pitchFamily="50" charset="0"/>
                <a:ea typeface="+mn-lt"/>
                <a:cs typeface="+mn-lt"/>
              </a:rPr>
              <a:t> has a year-round responsibility and commitment. By promoting these priorities year-round, </a:t>
            </a:r>
            <a:r>
              <a:rPr lang="en-US" sz="2600" dirty="0" err="1">
                <a:latin typeface="Atkinson Hyperlegible" pitchFamily="50" charset="0"/>
                <a:ea typeface="+mn-lt"/>
                <a:cs typeface="+mn-lt"/>
              </a:rPr>
              <a:t>FLCs</a:t>
            </a:r>
            <a:r>
              <a:rPr lang="en-US" sz="2600" dirty="0">
                <a:latin typeface="Atkinson Hyperlegible" pitchFamily="50" charset="0"/>
                <a:ea typeface="+mn-lt"/>
                <a:cs typeface="+mn-lt"/>
              </a:rPr>
              <a:t> serve as the leader in the state to embed advocacy in everything they do.</a:t>
            </a:r>
            <a:endParaRPr lang="en-US" sz="2600" dirty="0">
              <a:latin typeface="Atkinson Hyperlegible" pitchFamily="50" charset="0"/>
              <a:ea typeface="Calibri" panose="020F0502020204030204"/>
              <a:cs typeface="Calibri" panose="020F0502020204030204"/>
            </a:endParaRPr>
          </a:p>
          <a:p>
            <a:endParaRPr lang="en-US" sz="2600" dirty="0">
              <a:latin typeface="Atkinson Hyperlegible" pitchFamily="50" charset="0"/>
            </a:endParaRPr>
          </a:p>
          <a:p>
            <a:endParaRPr lang="en-US" sz="2600" dirty="0">
              <a:latin typeface="Atkinson Hyperlegible" pitchFamily="50" charset="0"/>
            </a:endParaRPr>
          </a:p>
        </p:txBody>
      </p:sp>
      <p:sp>
        <p:nvSpPr>
          <p:cNvPr id="4" name="Title 1">
            <a:extLst>
              <a:ext uri="{FF2B5EF4-FFF2-40B4-BE49-F238E27FC236}">
                <a16:creationId xmlns:a16="http://schemas.microsoft.com/office/drawing/2014/main" id="{33176281-28DC-A00C-F200-A3C30C3F070B}"/>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LouisianaPTA.org/advocate</a:t>
            </a:r>
          </a:p>
        </p:txBody>
      </p:sp>
      <p:pic>
        <p:nvPicPr>
          <p:cNvPr id="5" name="Picture 5">
            <a:extLst>
              <a:ext uri="{FF2B5EF4-FFF2-40B4-BE49-F238E27FC236}">
                <a16:creationId xmlns:a16="http://schemas.microsoft.com/office/drawing/2014/main" id="{B421438D-DFF0-CDBA-EDEA-4218A5943BA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208423" y="98350"/>
            <a:ext cx="2743200" cy="1421892"/>
          </a:xfrm>
          <a:prstGeom prst="rect">
            <a:avLst/>
          </a:prstGeom>
        </p:spPr>
      </p:pic>
    </p:spTree>
    <p:extLst>
      <p:ext uri="{BB962C8B-B14F-4D97-AF65-F5344CB8AC3E}">
        <p14:creationId xmlns:p14="http://schemas.microsoft.com/office/powerpoint/2010/main" val="2070703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A11BE6-9F86-E310-FBB1-3BEA817824E1}"/>
              </a:ext>
            </a:extLst>
          </p:cNvPr>
          <p:cNvSpPr txBox="1"/>
          <p:nvPr/>
        </p:nvSpPr>
        <p:spPr>
          <a:xfrm>
            <a:off x="594026" y="729574"/>
            <a:ext cx="7413488" cy="861774"/>
          </a:xfrm>
          <a:prstGeom prst="rect">
            <a:avLst/>
          </a:prstGeom>
          <a:noFill/>
        </p:spPr>
        <p:txBody>
          <a:bodyPr wrap="square" rtlCol="0">
            <a:spAutoFit/>
          </a:bodyPr>
          <a:lstStyle/>
          <a:p>
            <a:r>
              <a:rPr lang="en-US" sz="3200" b="1" dirty="0">
                <a:solidFill>
                  <a:srgbClr val="1A3E6F"/>
                </a:solidFill>
                <a:latin typeface="Josefin Sans" panose="00000500000000000000" pitchFamily="2" charset="0"/>
              </a:rPr>
              <a:t>Federal Legislative Chair (</a:t>
            </a:r>
            <a:r>
              <a:rPr lang="en-US" sz="3200" b="1" dirty="0" err="1">
                <a:solidFill>
                  <a:srgbClr val="1A3E6F"/>
                </a:solidFill>
                <a:latin typeface="Josefin Sans" panose="00000500000000000000" pitchFamily="2" charset="0"/>
              </a:rPr>
              <a:t>FLC</a:t>
            </a:r>
            <a:r>
              <a:rPr lang="en-US" sz="3200" b="1" dirty="0">
                <a:solidFill>
                  <a:srgbClr val="1A3E6F"/>
                </a:solidFill>
                <a:latin typeface="Josefin Sans" panose="00000500000000000000" pitchFamily="2" charset="0"/>
              </a:rPr>
              <a:t>)</a:t>
            </a:r>
          </a:p>
          <a:p>
            <a:pPr algn="ctr"/>
            <a:endParaRPr lang="en-US" b="1" dirty="0">
              <a:latin typeface="Josefin Sans" panose="00000500000000000000" pitchFamily="2" charset="0"/>
            </a:endParaRPr>
          </a:p>
        </p:txBody>
      </p:sp>
      <p:sp>
        <p:nvSpPr>
          <p:cNvPr id="3" name="TextBox 2">
            <a:extLst>
              <a:ext uri="{FF2B5EF4-FFF2-40B4-BE49-F238E27FC236}">
                <a16:creationId xmlns:a16="http://schemas.microsoft.com/office/drawing/2014/main" id="{2BFD582E-6636-41EB-8A2D-B451D801FA7C}"/>
              </a:ext>
            </a:extLst>
          </p:cNvPr>
          <p:cNvSpPr txBox="1"/>
          <p:nvPr/>
        </p:nvSpPr>
        <p:spPr>
          <a:xfrm>
            <a:off x="594025" y="1591348"/>
            <a:ext cx="11246453" cy="4924425"/>
          </a:xfrm>
          <a:prstGeom prst="rect">
            <a:avLst/>
          </a:prstGeom>
          <a:noFill/>
        </p:spPr>
        <p:txBody>
          <a:bodyPr wrap="square" rtlCol="0">
            <a:spAutoFit/>
          </a:bodyPr>
          <a:lstStyle/>
          <a:p>
            <a:pPr marL="0" indent="0">
              <a:buNone/>
            </a:pPr>
            <a:r>
              <a:rPr lang="en-US" sz="2800" dirty="0">
                <a:latin typeface="Atkinson Hyperlegible" pitchFamily="50" charset="0"/>
                <a:ea typeface="Calibri"/>
                <a:cs typeface="Calibri"/>
              </a:rPr>
              <a:t>Duties (not limited to):</a:t>
            </a:r>
            <a:endParaRPr lang="en-US" sz="2800" dirty="0">
              <a:latin typeface="Atkinson Hyperlegible" pitchFamily="50" charset="0"/>
            </a:endParaRPr>
          </a:p>
          <a:p>
            <a:pPr marL="457200" indent="-457200">
              <a:buFont typeface="Arial" panose="020B0604020202020204" pitchFamily="34" charset="0"/>
              <a:buChar char="•"/>
            </a:pPr>
            <a:r>
              <a:rPr lang="en-US" sz="2600" dirty="0">
                <a:latin typeface="Atkinson Hyperlegible" pitchFamily="50" charset="0"/>
                <a:ea typeface="+mn-lt"/>
                <a:cs typeface="+mn-lt"/>
              </a:rPr>
              <a:t>Participate in and promote National PTA action alerts</a:t>
            </a:r>
            <a:endParaRPr lang="en-US" sz="2600" dirty="0">
              <a:latin typeface="Atkinson Hyperlegible" pitchFamily="50" charset="0"/>
              <a:ea typeface="Calibri"/>
              <a:cs typeface="Calibri"/>
            </a:endParaRPr>
          </a:p>
          <a:p>
            <a:pPr marL="457200" indent="-457200">
              <a:buFont typeface="Arial" panose="020B0604020202020204" pitchFamily="34" charset="0"/>
              <a:buChar char="•"/>
            </a:pPr>
            <a:r>
              <a:rPr lang="en-US" sz="2600" dirty="0">
                <a:latin typeface="Atkinson Hyperlegible" pitchFamily="50" charset="0"/>
                <a:ea typeface="+mn-lt"/>
                <a:cs typeface="+mn-lt"/>
              </a:rPr>
              <a:t>Maintain regular contact with our federal legislators</a:t>
            </a:r>
            <a:endParaRPr lang="en-US" sz="2600" dirty="0">
              <a:latin typeface="Atkinson Hyperlegible" pitchFamily="50" charset="0"/>
            </a:endParaRPr>
          </a:p>
          <a:p>
            <a:pPr marL="457200" indent="-457200">
              <a:buFont typeface="Arial" panose="020B0604020202020204" pitchFamily="34" charset="0"/>
              <a:buChar char="•"/>
            </a:pPr>
            <a:r>
              <a:rPr lang="en-US" sz="2600" dirty="0">
                <a:latin typeface="Atkinson Hyperlegible" pitchFamily="50" charset="0"/>
                <a:ea typeface="+mn-lt"/>
                <a:cs typeface="+mn-lt"/>
              </a:rPr>
              <a:t>Encourage all Board members, PTA members, and your communities to sign up for PTA Takes Action Network and e-newsletter.</a:t>
            </a:r>
            <a:endParaRPr lang="en-US" sz="2600" dirty="0">
              <a:latin typeface="Atkinson Hyperlegible" pitchFamily="50" charset="0"/>
              <a:ea typeface="Calibri" panose="020F0502020204030204"/>
              <a:cs typeface="Calibri" panose="020F0502020204030204"/>
            </a:endParaRPr>
          </a:p>
          <a:p>
            <a:pPr marL="457200" indent="-457200">
              <a:buFont typeface="Arial" panose="020B0604020202020204" pitchFamily="34" charset="0"/>
              <a:buChar char="•"/>
            </a:pPr>
            <a:r>
              <a:rPr lang="en-US" sz="2600" dirty="0">
                <a:latin typeface="Atkinson Hyperlegible" pitchFamily="50" charset="0"/>
                <a:ea typeface="+mn-lt"/>
                <a:cs typeface="+mn-lt"/>
              </a:rPr>
              <a:t>Keep state membership and leaders up to date on key federal legislative priorities and issues.</a:t>
            </a:r>
            <a:endParaRPr lang="en-US" sz="2600" dirty="0">
              <a:latin typeface="Atkinson Hyperlegible" pitchFamily="50" charset="0"/>
              <a:ea typeface="Calibri"/>
              <a:cs typeface="Calibri"/>
            </a:endParaRPr>
          </a:p>
          <a:p>
            <a:pPr marL="457200" indent="-457200">
              <a:buFont typeface="Arial" panose="020B0604020202020204" pitchFamily="34" charset="0"/>
              <a:buChar char="•"/>
            </a:pPr>
            <a:r>
              <a:rPr lang="en-US" sz="2600" dirty="0">
                <a:latin typeface="Atkinson Hyperlegible" pitchFamily="50" charset="0"/>
                <a:ea typeface="+mn-lt"/>
                <a:cs typeface="+mn-lt"/>
              </a:rPr>
              <a:t>Promote advocacy in our state on National PTA public policy positions.</a:t>
            </a:r>
            <a:endParaRPr lang="en-US" sz="2600" dirty="0">
              <a:latin typeface="Atkinson Hyperlegible" pitchFamily="50" charset="0"/>
            </a:endParaRPr>
          </a:p>
          <a:p>
            <a:pPr marL="457200" indent="-457200">
              <a:buFont typeface="Arial" panose="020B0604020202020204" pitchFamily="34" charset="0"/>
              <a:buChar char="•"/>
            </a:pPr>
            <a:r>
              <a:rPr lang="en-US" sz="2600" dirty="0">
                <a:latin typeface="Atkinson Hyperlegible" pitchFamily="50" charset="0"/>
                <a:ea typeface="+mn-lt"/>
                <a:cs typeface="+mn-lt"/>
              </a:rPr>
              <a:t>Attend annual Legislative Conference in Washington, DC. </a:t>
            </a:r>
            <a:endParaRPr lang="en-US" sz="2600" dirty="0">
              <a:latin typeface="Atkinson Hyperlegible" pitchFamily="50" charset="0"/>
              <a:ea typeface="Calibri" panose="020F0502020204030204"/>
              <a:cs typeface="Calibri" panose="020F0502020204030204"/>
            </a:endParaRPr>
          </a:p>
          <a:p>
            <a:pPr marL="457200" indent="-457200">
              <a:buFont typeface="Arial" panose="020B0604020202020204" pitchFamily="34" charset="0"/>
              <a:buChar char="•"/>
            </a:pPr>
            <a:r>
              <a:rPr lang="en-US" sz="2600" dirty="0">
                <a:latin typeface="Atkinson Hyperlegible" pitchFamily="50" charset="0"/>
                <a:ea typeface="+mn-lt"/>
                <a:cs typeface="+mn-lt"/>
              </a:rPr>
              <a:t>Attend National PTA Convention and bring resolutions back to Members, Leaders and Community regarding our Children's Well-being on Federal level.</a:t>
            </a:r>
            <a:endParaRPr lang="en-US" sz="2600" dirty="0">
              <a:latin typeface="Atkinson Hyperlegible" pitchFamily="50" charset="0"/>
            </a:endParaRPr>
          </a:p>
        </p:txBody>
      </p:sp>
      <p:sp>
        <p:nvSpPr>
          <p:cNvPr id="4" name="Title 1">
            <a:extLst>
              <a:ext uri="{FF2B5EF4-FFF2-40B4-BE49-F238E27FC236}">
                <a16:creationId xmlns:a16="http://schemas.microsoft.com/office/drawing/2014/main" id="{33176281-28DC-A00C-F200-A3C30C3F070B}"/>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LouisianaPTA.org/advocate</a:t>
            </a:r>
          </a:p>
        </p:txBody>
      </p:sp>
      <p:pic>
        <p:nvPicPr>
          <p:cNvPr id="5" name="Picture 5">
            <a:extLst>
              <a:ext uri="{FF2B5EF4-FFF2-40B4-BE49-F238E27FC236}">
                <a16:creationId xmlns:a16="http://schemas.microsoft.com/office/drawing/2014/main" id="{B421438D-DFF0-CDBA-EDEA-4218A5943BA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208423" y="98350"/>
            <a:ext cx="2743200" cy="1421892"/>
          </a:xfrm>
          <a:prstGeom prst="rect">
            <a:avLst/>
          </a:prstGeom>
        </p:spPr>
      </p:pic>
    </p:spTree>
    <p:extLst>
      <p:ext uri="{BB962C8B-B14F-4D97-AF65-F5344CB8AC3E}">
        <p14:creationId xmlns:p14="http://schemas.microsoft.com/office/powerpoint/2010/main" val="2058972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ctrTitle"/>
          </p:nvPr>
        </p:nvSpPr>
        <p:spPr>
          <a:xfrm>
            <a:off x="17585" y="1934304"/>
            <a:ext cx="12174415" cy="1578225"/>
          </a:xfrm>
        </p:spPr>
        <p:txBody>
          <a:bodyPr>
            <a:normAutofit fontScale="90000"/>
          </a:bodyPr>
          <a:lstStyle/>
          <a:p>
            <a:pPr>
              <a:spcAft>
                <a:spcPts val="1200"/>
              </a:spcAft>
            </a:pPr>
            <a:r>
              <a:rPr lang="en-US" b="1" dirty="0">
                <a:solidFill>
                  <a:srgbClr val="1A3E6F"/>
                </a:solidFill>
                <a:latin typeface="Josefin Sans" panose="00000500000000000000" pitchFamily="2" charset="0"/>
              </a:rPr>
              <a:t>Why are we here?</a:t>
            </a:r>
            <a:br>
              <a:rPr lang="en-US" b="1" dirty="0">
                <a:solidFill>
                  <a:srgbClr val="1A3E6F"/>
                </a:solidFill>
                <a:latin typeface="Josefin Sans" panose="00000500000000000000" pitchFamily="2" charset="0"/>
              </a:rPr>
            </a:br>
            <a:r>
              <a:rPr lang="en-US" b="1" dirty="0">
                <a:solidFill>
                  <a:srgbClr val="1A3E6F"/>
                </a:solidFill>
                <a:latin typeface="Josefin Sans" panose="00000500000000000000" pitchFamily="2" charset="0"/>
              </a:rPr>
              <a:t>Why do you PTA?</a:t>
            </a:r>
            <a:endParaRPr lang="en-US" b="1" dirty="0">
              <a:solidFill>
                <a:schemeClr val="bg1"/>
              </a:solidFill>
              <a:latin typeface="Josefin Sans" panose="00000500000000000000" pitchFamily="2" charset="0"/>
            </a:endParaRPr>
          </a:p>
        </p:txBody>
      </p:sp>
      <p:sp>
        <p:nvSpPr>
          <p:cNvPr id="3" name="Subtitle 2">
            <a:extLst>
              <a:ext uri="{FF2B5EF4-FFF2-40B4-BE49-F238E27FC236}">
                <a16:creationId xmlns:a16="http://schemas.microsoft.com/office/drawing/2014/main" id="{59DC42A9-3901-48CF-43B9-D0F277778DEE}"/>
              </a:ext>
            </a:extLst>
          </p:cNvPr>
          <p:cNvSpPr>
            <a:spLocks noGrp="1"/>
          </p:cNvSpPr>
          <p:nvPr>
            <p:ph type="subTitle" idx="1"/>
          </p:nvPr>
        </p:nvSpPr>
        <p:spPr>
          <a:xfrm>
            <a:off x="17585" y="3732334"/>
            <a:ext cx="12174415" cy="1696912"/>
          </a:xfrm>
        </p:spPr>
        <p:txBody>
          <a:bodyPr>
            <a:normAutofit/>
          </a:bodyPr>
          <a:lstStyle/>
          <a:p>
            <a:r>
              <a:rPr lang="en-US" sz="3200" b="1" dirty="0">
                <a:latin typeface="Atkinson Hyperlegible" pitchFamily="50" charset="0"/>
                <a:ea typeface="Calibri" panose="020F0502020204030204" pitchFamily="34" charset="0"/>
                <a:cs typeface="Microsoft Sans Serif" panose="020B0604020202020204" pitchFamily="34" charset="0"/>
              </a:rPr>
              <a:t>To make every child’s potential a reality</a:t>
            </a:r>
            <a:endParaRPr lang="en-US" sz="3200" b="1" dirty="0">
              <a:effectLst/>
              <a:latin typeface="Atkinson Hyperlegible" pitchFamily="50" charset="0"/>
              <a:ea typeface="Calibri" panose="020F0502020204030204" pitchFamily="34" charset="0"/>
              <a:cs typeface="Microsoft Sans Serif" panose="020B0604020202020204" pitchFamily="34" charset="0"/>
            </a:endParaRPr>
          </a:p>
          <a:p>
            <a:r>
              <a:rPr lang="en-US" sz="3200" b="1" dirty="0">
                <a:effectLst/>
                <a:latin typeface="Atkinson Hyperlegible" pitchFamily="50" charset="0"/>
                <a:ea typeface="Calibri" panose="020F0502020204030204" pitchFamily="34" charset="0"/>
                <a:cs typeface="Microsoft Sans Serif" panose="020B0604020202020204" pitchFamily="34" charset="0"/>
              </a:rPr>
              <a:t>by engaging and empowering families and communities</a:t>
            </a:r>
          </a:p>
          <a:p>
            <a:r>
              <a:rPr lang="en-US" sz="3200" b="1" dirty="0">
                <a:effectLst/>
                <a:latin typeface="Atkinson Hyperlegible" pitchFamily="50" charset="0"/>
                <a:ea typeface="Calibri" panose="020F0502020204030204" pitchFamily="34" charset="0"/>
                <a:cs typeface="Microsoft Sans Serif" panose="020B0604020202020204" pitchFamily="34" charset="0"/>
              </a:rPr>
              <a:t>to advocate for all children</a:t>
            </a:r>
            <a:r>
              <a:rPr lang="en-US" sz="3200" dirty="0">
                <a:effectLst/>
                <a:latin typeface="Atkinson Hyperlegible" pitchFamily="50" charset="0"/>
                <a:ea typeface="Calibri" panose="020F0502020204030204" pitchFamily="34" charset="0"/>
                <a:cs typeface="Microsoft Sans Serif" panose="020B0604020202020204" pitchFamily="34" charset="0"/>
              </a:rPr>
              <a:t>. </a:t>
            </a:r>
            <a:endParaRPr lang="en-US" sz="3200" dirty="0">
              <a:latin typeface="Atkinson Hyperlegible" pitchFamily="50" charset="0"/>
            </a:endParaRPr>
          </a:p>
        </p:txBody>
      </p:sp>
    </p:spTree>
    <p:extLst>
      <p:ext uri="{BB962C8B-B14F-4D97-AF65-F5344CB8AC3E}">
        <p14:creationId xmlns:p14="http://schemas.microsoft.com/office/powerpoint/2010/main" val="201734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A11BE6-9F86-E310-FBB1-3BEA817824E1}"/>
              </a:ext>
            </a:extLst>
          </p:cNvPr>
          <p:cNvSpPr txBox="1"/>
          <p:nvPr/>
        </p:nvSpPr>
        <p:spPr>
          <a:xfrm>
            <a:off x="594024" y="680487"/>
            <a:ext cx="7413488" cy="861774"/>
          </a:xfrm>
          <a:prstGeom prst="rect">
            <a:avLst/>
          </a:prstGeom>
          <a:noFill/>
        </p:spPr>
        <p:txBody>
          <a:bodyPr wrap="square" rtlCol="0">
            <a:spAutoFit/>
          </a:bodyPr>
          <a:lstStyle/>
          <a:p>
            <a:r>
              <a:rPr lang="en-US" sz="3200" b="1" dirty="0">
                <a:solidFill>
                  <a:srgbClr val="1A3E6F"/>
                </a:solidFill>
                <a:latin typeface="Josefin Sans" panose="00000500000000000000" pitchFamily="2" charset="0"/>
              </a:rPr>
              <a:t>LAPTA Advocacy Awards</a:t>
            </a:r>
          </a:p>
          <a:p>
            <a:pPr algn="ctr"/>
            <a:endParaRPr lang="en-US" b="1" dirty="0">
              <a:latin typeface="Josefin Sans" panose="00000500000000000000" pitchFamily="2" charset="0"/>
            </a:endParaRPr>
          </a:p>
        </p:txBody>
      </p:sp>
      <p:sp>
        <p:nvSpPr>
          <p:cNvPr id="3" name="TextBox 2">
            <a:extLst>
              <a:ext uri="{FF2B5EF4-FFF2-40B4-BE49-F238E27FC236}">
                <a16:creationId xmlns:a16="http://schemas.microsoft.com/office/drawing/2014/main" id="{2BFD582E-6636-41EB-8A2D-B451D801FA7C}"/>
              </a:ext>
            </a:extLst>
          </p:cNvPr>
          <p:cNvSpPr txBox="1"/>
          <p:nvPr/>
        </p:nvSpPr>
        <p:spPr>
          <a:xfrm>
            <a:off x="594024" y="1404466"/>
            <a:ext cx="11273153" cy="5293757"/>
          </a:xfrm>
          <a:prstGeom prst="rect">
            <a:avLst/>
          </a:prstGeom>
          <a:noFill/>
        </p:spPr>
        <p:txBody>
          <a:bodyPr wrap="square" rtlCol="0">
            <a:spAutoFit/>
          </a:bodyPr>
          <a:lstStyle/>
          <a:p>
            <a:pPr marL="0" indent="0">
              <a:buNone/>
            </a:pPr>
            <a:r>
              <a:rPr lang="en-US" sz="2600" u="sng" dirty="0">
                <a:latin typeface="Atkinson Hyperlegible" pitchFamily="50" charset="0"/>
                <a:ea typeface="Calibri"/>
                <a:cs typeface="Calibri"/>
              </a:rPr>
              <a:t>1. Advocates for Children Award </a:t>
            </a:r>
            <a:r>
              <a:rPr lang="en-US" sz="2600" b="1" u="sng" dirty="0">
                <a:latin typeface="Atkinson Hyperlegible" pitchFamily="50" charset="0"/>
                <a:ea typeface="Calibri"/>
                <a:cs typeface="Calibri"/>
              </a:rPr>
              <a:t>for PTA Units</a:t>
            </a:r>
            <a:r>
              <a:rPr lang="en-US" sz="2600" u="sng" dirty="0">
                <a:latin typeface="Atkinson Hyperlegible" pitchFamily="50" charset="0"/>
                <a:ea typeface="Calibri"/>
                <a:cs typeface="Calibri"/>
              </a:rPr>
              <a:t>:</a:t>
            </a:r>
            <a:endParaRPr lang="en-US" sz="2600" u="sng" dirty="0">
              <a:latin typeface="Atkinson Hyperlegible" pitchFamily="50" charset="0"/>
              <a:cs typeface="Calibri"/>
            </a:endParaRPr>
          </a:p>
          <a:p>
            <a:r>
              <a:rPr lang="en-US" sz="2600" b="0" i="0" dirty="0">
                <a:effectLst/>
                <a:latin typeface="Atkinson Hyperlegible" pitchFamily="50" charset="0"/>
              </a:rPr>
              <a:t>Local PTAs can apply for the Outstanding Advocates for Children (OAC) or Be the Voice (</a:t>
            </a:r>
            <a:r>
              <a:rPr lang="en-US" sz="2600" b="0" i="0" dirty="0" err="1">
                <a:effectLst/>
                <a:latin typeface="Atkinson Hyperlegible" pitchFamily="50" charset="0"/>
              </a:rPr>
              <a:t>BTV</a:t>
            </a:r>
            <a:r>
              <a:rPr lang="en-US" sz="2600" b="0" i="0" dirty="0">
                <a:effectLst/>
                <a:latin typeface="Atkinson Hyperlegible" pitchFamily="50" charset="0"/>
              </a:rPr>
              <a:t>) advocacy awards. See the application for requirements and categories of advocacy work. Winners are announced on March 25 at the Centennial Celebration in Baton Rouge. </a:t>
            </a:r>
          </a:p>
          <a:p>
            <a:endParaRPr lang="en-US" sz="2600" dirty="0">
              <a:latin typeface="Atkinson Hyperlegible" pitchFamily="50" charset="0"/>
            </a:endParaRPr>
          </a:p>
          <a:p>
            <a:pPr marL="0" indent="0">
              <a:buNone/>
            </a:pPr>
            <a:r>
              <a:rPr lang="en-US" sz="2600" u="sng" dirty="0">
                <a:latin typeface="Atkinson Hyperlegible" pitchFamily="50" charset="0"/>
                <a:ea typeface="Calibri"/>
                <a:cs typeface="Calibri"/>
              </a:rPr>
              <a:t>2. Advocates for Children Award </a:t>
            </a:r>
            <a:r>
              <a:rPr lang="en-US" sz="2600" b="1" u="sng" dirty="0">
                <a:latin typeface="Atkinson Hyperlegible" pitchFamily="50" charset="0"/>
                <a:ea typeface="Calibri"/>
                <a:cs typeface="Calibri"/>
              </a:rPr>
              <a:t>for Students</a:t>
            </a:r>
            <a:r>
              <a:rPr lang="en-US" sz="2600" u="sng" dirty="0">
                <a:latin typeface="Atkinson Hyperlegible" pitchFamily="50" charset="0"/>
                <a:ea typeface="Calibri"/>
                <a:cs typeface="Calibri"/>
              </a:rPr>
              <a:t>:</a:t>
            </a:r>
            <a:endParaRPr lang="en-US" sz="2600" u="sng" dirty="0">
              <a:latin typeface="Atkinson Hyperlegible" pitchFamily="50" charset="0"/>
              <a:cs typeface="Calibri"/>
            </a:endParaRPr>
          </a:p>
          <a:p>
            <a:r>
              <a:rPr lang="en-US" sz="2600" b="0" i="0" dirty="0">
                <a:effectLst/>
                <a:latin typeface="Atkinson Hyperlegible" pitchFamily="50" charset="0"/>
              </a:rPr>
              <a:t>Student Advocacy Award recognizes students who help to truly enhance public education. Students who are involved with civic engagement at an early age are the pillars of Louisiana’s future! Students can apply online for the Outstanding Advocates for Children (OAC) or Be the Voice (</a:t>
            </a:r>
            <a:r>
              <a:rPr lang="en-US" sz="2600" b="0" i="0" dirty="0" err="1">
                <a:effectLst/>
                <a:latin typeface="Atkinson Hyperlegible" pitchFamily="50" charset="0"/>
              </a:rPr>
              <a:t>BTV</a:t>
            </a:r>
            <a:r>
              <a:rPr lang="en-US" sz="2600" b="0" i="0" dirty="0">
                <a:effectLst/>
                <a:latin typeface="Atkinson Hyperlegible" pitchFamily="50" charset="0"/>
              </a:rPr>
              <a:t>) advocacy awards. </a:t>
            </a:r>
          </a:p>
          <a:p>
            <a:endParaRPr lang="en-US" sz="2600" b="0" i="0" dirty="0">
              <a:effectLst/>
              <a:latin typeface="Atkinson Hyperlegible" pitchFamily="50" charset="0"/>
            </a:endParaRPr>
          </a:p>
        </p:txBody>
      </p:sp>
      <p:sp>
        <p:nvSpPr>
          <p:cNvPr id="4" name="Title 1">
            <a:extLst>
              <a:ext uri="{FF2B5EF4-FFF2-40B4-BE49-F238E27FC236}">
                <a16:creationId xmlns:a16="http://schemas.microsoft.com/office/drawing/2014/main" id="{33176281-28DC-A00C-F200-A3C30C3F070B}"/>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LouisianaPTA.org/advocate</a:t>
            </a:r>
          </a:p>
        </p:txBody>
      </p:sp>
      <p:pic>
        <p:nvPicPr>
          <p:cNvPr id="6" name="Picture 5" descr="Qr code&#10;&#10;Description automatically generated">
            <a:extLst>
              <a:ext uri="{FF2B5EF4-FFF2-40B4-BE49-F238E27FC236}">
                <a16:creationId xmlns:a16="http://schemas.microsoft.com/office/drawing/2014/main" id="{5070C7AC-21B4-70E7-90D3-A4A06E5668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0981" y="3039221"/>
            <a:ext cx="1046995" cy="1046995"/>
          </a:xfrm>
          <a:prstGeom prst="rect">
            <a:avLst/>
          </a:prstGeom>
        </p:spPr>
      </p:pic>
      <p:pic>
        <p:nvPicPr>
          <p:cNvPr id="7" name="Picture 6" descr="Qr code&#10;&#10;Description automatically generated">
            <a:extLst>
              <a:ext uri="{FF2B5EF4-FFF2-40B4-BE49-F238E27FC236}">
                <a16:creationId xmlns:a16="http://schemas.microsoft.com/office/drawing/2014/main" id="{9AA39293-728F-9799-BDC5-90052EA62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0982" y="5542069"/>
            <a:ext cx="1046994" cy="1046994"/>
          </a:xfrm>
          <a:prstGeom prst="rect">
            <a:avLst/>
          </a:prstGeom>
        </p:spPr>
      </p:pic>
    </p:spTree>
    <p:extLst>
      <p:ext uri="{BB962C8B-B14F-4D97-AF65-F5344CB8AC3E}">
        <p14:creationId xmlns:p14="http://schemas.microsoft.com/office/powerpoint/2010/main" val="1210813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A82E7D-ED8C-3479-54E5-0CF1587D2C2E}"/>
              </a:ext>
            </a:extLst>
          </p:cNvPr>
          <p:cNvSpPr>
            <a:spLocks noGrp="1"/>
          </p:cNvSpPr>
          <p:nvPr>
            <p:ph type="title"/>
          </p:nvPr>
        </p:nvSpPr>
        <p:spPr>
          <a:xfrm>
            <a:off x="838200" y="668377"/>
            <a:ext cx="10515600" cy="1325563"/>
          </a:xfrm>
        </p:spPr>
        <p:txBody>
          <a:bodyPr>
            <a:normAutofit/>
          </a:bodyPr>
          <a:lstStyle/>
          <a:p>
            <a:r>
              <a:rPr lang="en-US" sz="3200" dirty="0">
                <a:latin typeface="Josefin Sans" panose="00000500000000000000" pitchFamily="2" charset="0"/>
                <a:ea typeface="Calibri Light"/>
                <a:cs typeface="Calibri Light"/>
              </a:rPr>
              <a:t>Questions and Answers</a:t>
            </a:r>
            <a:endParaRPr lang="en-US" sz="3200" dirty="0">
              <a:latin typeface="Josefin Sans" panose="00000500000000000000" pitchFamily="2" charset="0"/>
            </a:endParaRPr>
          </a:p>
        </p:txBody>
      </p:sp>
      <p:sp>
        <p:nvSpPr>
          <p:cNvPr id="8" name="Content Placeholder 2">
            <a:extLst>
              <a:ext uri="{FF2B5EF4-FFF2-40B4-BE49-F238E27FC236}">
                <a16:creationId xmlns:a16="http://schemas.microsoft.com/office/drawing/2014/main" id="{8B8712FF-1171-DC49-9160-0CF1A5F77C1A}"/>
              </a:ext>
            </a:extLst>
          </p:cNvPr>
          <p:cNvSpPr>
            <a:spLocks noGrp="1"/>
          </p:cNvSpPr>
          <p:nvPr>
            <p:ph sz="half" idx="1"/>
          </p:nvPr>
        </p:nvSpPr>
        <p:spPr>
          <a:xfrm>
            <a:off x="838200" y="1838528"/>
            <a:ext cx="5097780" cy="4134676"/>
          </a:xfrm>
        </p:spPr>
        <p:txBody>
          <a:bodyPr vert="horz" lIns="91440" tIns="45720" rIns="91440" bIns="45720" rtlCol="0">
            <a:normAutofit/>
          </a:bodyPr>
          <a:lstStyle/>
          <a:p>
            <a:r>
              <a:rPr lang="en-US" sz="2600" dirty="0">
                <a:latin typeface="Atkinson Hyperlegible" pitchFamily="50" charset="0"/>
                <a:ea typeface="Calibri"/>
                <a:cs typeface="Calibri"/>
              </a:rPr>
              <a:t>What are some issues you would like to be addressed?</a:t>
            </a:r>
          </a:p>
          <a:p>
            <a:r>
              <a:rPr lang="en-US" sz="2600" dirty="0">
                <a:latin typeface="Atkinson Hyperlegible" pitchFamily="50" charset="0"/>
                <a:ea typeface="Calibri"/>
                <a:cs typeface="Calibri"/>
              </a:rPr>
              <a:t>Have you noticed any situations that you feel strongly about but don’t know how to help?</a:t>
            </a:r>
          </a:p>
          <a:p>
            <a:r>
              <a:rPr lang="en-US" sz="2600" dirty="0">
                <a:latin typeface="Atkinson Hyperlegible" pitchFamily="50" charset="0"/>
                <a:ea typeface="Calibri"/>
                <a:cs typeface="Calibri"/>
              </a:rPr>
              <a:t>Is there an ongoing problem you would like to get resources to prevent?</a:t>
            </a:r>
          </a:p>
        </p:txBody>
      </p:sp>
      <p:sp>
        <p:nvSpPr>
          <p:cNvPr id="4" name="Content Placeholder 3">
            <a:extLst>
              <a:ext uri="{FF2B5EF4-FFF2-40B4-BE49-F238E27FC236}">
                <a16:creationId xmlns:a16="http://schemas.microsoft.com/office/drawing/2014/main" id="{F2D7473A-9152-0DAC-BF8C-AE666DE28221}"/>
              </a:ext>
            </a:extLst>
          </p:cNvPr>
          <p:cNvSpPr>
            <a:spLocks noGrp="1"/>
          </p:cNvSpPr>
          <p:nvPr>
            <p:ph sz="half" idx="2"/>
          </p:nvPr>
        </p:nvSpPr>
        <p:spPr>
          <a:xfrm>
            <a:off x="6256020" y="1838528"/>
            <a:ext cx="5097780" cy="4134676"/>
          </a:xfrm>
        </p:spPr>
        <p:txBody>
          <a:bodyPr vert="horz" lIns="91440" tIns="45720" rIns="91440" bIns="45720" rtlCol="0">
            <a:normAutofit/>
          </a:bodyPr>
          <a:lstStyle/>
          <a:p>
            <a:r>
              <a:rPr lang="en-US" sz="2600" dirty="0">
                <a:latin typeface="Atkinson Hyperlegible" pitchFamily="50" charset="0"/>
                <a:ea typeface="Calibri"/>
                <a:cs typeface="Calibri"/>
              </a:rPr>
              <a:t>What are some areas you would like to see LAPTA assist?</a:t>
            </a:r>
          </a:p>
          <a:p>
            <a:pPr marL="0" indent="0">
              <a:buNone/>
            </a:pPr>
            <a:endParaRPr lang="en-US" sz="2600" dirty="0">
              <a:latin typeface="Atkinson Hyperlegible" pitchFamily="50" charset="0"/>
              <a:ea typeface="Calibri"/>
              <a:cs typeface="Calibri"/>
            </a:endParaRPr>
          </a:p>
        </p:txBody>
      </p:sp>
      <p:pic>
        <p:nvPicPr>
          <p:cNvPr id="3" name="Picture 4" descr="Logo, company name&#10;&#10;Description automatically generated">
            <a:extLst>
              <a:ext uri="{FF2B5EF4-FFF2-40B4-BE49-F238E27FC236}">
                <a16:creationId xmlns:a16="http://schemas.microsoft.com/office/drawing/2014/main" id="{B35F8463-CA25-D076-BBDA-D8D1EFC7C0A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226926" y="3849605"/>
            <a:ext cx="3465094" cy="2621210"/>
          </a:xfrm>
          <a:prstGeom prst="rect">
            <a:avLst/>
          </a:prstGeom>
        </p:spPr>
      </p:pic>
      <p:sp>
        <p:nvSpPr>
          <p:cNvPr id="5" name="TextBox 4">
            <a:extLst>
              <a:ext uri="{FF2B5EF4-FFF2-40B4-BE49-F238E27FC236}">
                <a16:creationId xmlns:a16="http://schemas.microsoft.com/office/drawing/2014/main" id="{E72FC9EE-0A6B-B445-B93F-10A9ED8479EB}"/>
              </a:ext>
            </a:extLst>
          </p:cNvPr>
          <p:cNvSpPr txBox="1"/>
          <p:nvPr/>
        </p:nvSpPr>
        <p:spPr>
          <a:xfrm>
            <a:off x="8788400" y="6029743"/>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sp>
        <p:nvSpPr>
          <p:cNvPr id="6" name="Title 1">
            <a:extLst>
              <a:ext uri="{FF2B5EF4-FFF2-40B4-BE49-F238E27FC236}">
                <a16:creationId xmlns:a16="http://schemas.microsoft.com/office/drawing/2014/main" id="{C3746B30-98B0-E920-11A1-F5AA69AF279A}"/>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LouisianaPTA.org/advocate</a:t>
            </a:r>
          </a:p>
        </p:txBody>
      </p:sp>
    </p:spTree>
    <p:extLst>
      <p:ext uri="{BB962C8B-B14F-4D97-AF65-F5344CB8AC3E}">
        <p14:creationId xmlns:p14="http://schemas.microsoft.com/office/powerpoint/2010/main" val="3984386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826B4A43-2A34-4B22-882C-D7552FA9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71" y="0"/>
            <a:ext cx="456510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46A3B2-004C-CD62-69A3-7ABCCF189AF6}"/>
              </a:ext>
            </a:extLst>
          </p:cNvPr>
          <p:cNvSpPr>
            <a:spLocks noGrp="1"/>
          </p:cNvSpPr>
          <p:nvPr>
            <p:ph type="title"/>
          </p:nvPr>
        </p:nvSpPr>
        <p:spPr>
          <a:xfrm>
            <a:off x="1036685" y="1152144"/>
            <a:ext cx="4135390" cy="3072393"/>
          </a:xfrm>
        </p:spPr>
        <p:txBody>
          <a:bodyPr vert="horz" lIns="91440" tIns="45720" rIns="91440" bIns="45720" rtlCol="0" anchor="b">
            <a:normAutofit/>
          </a:bodyPr>
          <a:lstStyle/>
          <a:p>
            <a:r>
              <a:rPr lang="en-US" sz="2600" kern="1200" dirty="0">
                <a:solidFill>
                  <a:schemeClr val="tx1"/>
                </a:solidFill>
                <a:latin typeface="Atkinson Hyperlegible" pitchFamily="50" charset="0"/>
              </a:rPr>
              <a:t>Kaionnia Scott</a:t>
            </a:r>
            <a:br>
              <a:rPr lang="en-US" sz="2600" kern="1200" dirty="0">
                <a:solidFill>
                  <a:schemeClr val="tx1"/>
                </a:solidFill>
                <a:latin typeface="Atkinson Hyperlegible" pitchFamily="50" charset="0"/>
              </a:rPr>
            </a:br>
            <a:r>
              <a:rPr lang="en-US" sz="2600" kern="1200" dirty="0">
                <a:solidFill>
                  <a:schemeClr val="tx1"/>
                </a:solidFill>
                <a:latin typeface="Atkinson Hyperlegible" pitchFamily="50" charset="0"/>
              </a:rPr>
              <a:t>VP Advocacy</a:t>
            </a:r>
            <a:br>
              <a:rPr lang="en-US" sz="2600" kern="1200" dirty="0">
                <a:solidFill>
                  <a:schemeClr val="tx1"/>
                </a:solidFill>
                <a:latin typeface="Atkinson Hyperlegible" pitchFamily="50" charset="0"/>
              </a:rPr>
            </a:br>
            <a:r>
              <a:rPr lang="en-US" sz="2600" kern="1200" dirty="0">
                <a:solidFill>
                  <a:schemeClr val="tx1"/>
                </a:solidFill>
                <a:latin typeface="Atkinson Hyperlegible" pitchFamily="50" charset="0"/>
              </a:rPr>
              <a:t>Louisiana PTA</a:t>
            </a:r>
            <a:br>
              <a:rPr lang="en-US" sz="2600" kern="1200" dirty="0">
                <a:solidFill>
                  <a:schemeClr val="tx1"/>
                </a:solidFill>
                <a:latin typeface="Atkinson Hyperlegible" pitchFamily="50" charset="0"/>
              </a:rPr>
            </a:br>
            <a:r>
              <a:rPr lang="en-US" sz="2600" kern="1200" dirty="0">
                <a:solidFill>
                  <a:schemeClr val="tx1"/>
                </a:solidFill>
                <a:latin typeface="Atkinson Hyperlegible" pitchFamily="50" charset="0"/>
                <a:hlinkClick r:id="rId2"/>
              </a:rPr>
              <a:t>advocacy@louisianapta.org</a:t>
            </a:r>
            <a:br>
              <a:rPr lang="en-US" sz="2600" kern="1200" dirty="0">
                <a:solidFill>
                  <a:schemeClr val="tx1"/>
                </a:solidFill>
                <a:latin typeface="Atkinson Hyperlegible" pitchFamily="50" charset="0"/>
              </a:rPr>
            </a:br>
            <a:endParaRPr lang="en-US" sz="2600" kern="1200" dirty="0">
              <a:solidFill>
                <a:schemeClr val="tx1"/>
              </a:solidFill>
              <a:latin typeface="Atkinson Hyperlegible" pitchFamily="50" charset="0"/>
            </a:endParaRPr>
          </a:p>
        </p:txBody>
      </p:sp>
      <p:grpSp>
        <p:nvGrpSpPr>
          <p:cNvPr id="84" name="Group 83">
            <a:extLst>
              <a:ext uri="{FF2B5EF4-FFF2-40B4-BE49-F238E27FC236}">
                <a16:creationId xmlns:a16="http://schemas.microsoft.com/office/drawing/2014/main" id="{A9644633-5AE1-44D6-8F5F-6376DDA130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85" name="Rectangle 64">
              <a:extLst>
                <a:ext uri="{FF2B5EF4-FFF2-40B4-BE49-F238E27FC236}">
                  <a16:creationId xmlns:a16="http://schemas.microsoft.com/office/drawing/2014/main" id="{4FA74995-C5A7-4DBF-BFD1-C4831852D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6">
              <a:extLst>
                <a:ext uri="{FF2B5EF4-FFF2-40B4-BE49-F238E27FC236}">
                  <a16:creationId xmlns:a16="http://schemas.microsoft.com/office/drawing/2014/main" id="{009DC7CE-EC50-455B-AEF3-758096A62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4">
              <a:extLst>
                <a:ext uri="{FF2B5EF4-FFF2-40B4-BE49-F238E27FC236}">
                  <a16:creationId xmlns:a16="http://schemas.microsoft.com/office/drawing/2014/main" id="{680D0724-2EE2-4A8E-B7FC-994977F2A6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6">
              <a:extLst>
                <a:ext uri="{FF2B5EF4-FFF2-40B4-BE49-F238E27FC236}">
                  <a16:creationId xmlns:a16="http://schemas.microsoft.com/office/drawing/2014/main" id="{D7DD4A6B-2000-4A3E-BBCE-637ED6CDD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4">
              <a:extLst>
                <a:ext uri="{FF2B5EF4-FFF2-40B4-BE49-F238E27FC236}">
                  <a16:creationId xmlns:a16="http://schemas.microsoft.com/office/drawing/2014/main" id="{694A6722-0FE9-4640-B93F-C2BAA8956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6">
              <a:extLst>
                <a:ext uri="{FF2B5EF4-FFF2-40B4-BE49-F238E27FC236}">
                  <a16:creationId xmlns:a16="http://schemas.microsoft.com/office/drawing/2014/main" id="{19F6A010-3765-4FAB-8CCA-7AC189141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4">
              <a:extLst>
                <a:ext uri="{FF2B5EF4-FFF2-40B4-BE49-F238E27FC236}">
                  <a16:creationId xmlns:a16="http://schemas.microsoft.com/office/drawing/2014/main" id="{2ED876B1-4DDC-4999-864F-EFF32EFF5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6">
              <a:extLst>
                <a:ext uri="{FF2B5EF4-FFF2-40B4-BE49-F238E27FC236}">
                  <a16:creationId xmlns:a16="http://schemas.microsoft.com/office/drawing/2014/main" id="{2DD9B48A-E7DB-4540-8781-F434856A7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4">
              <a:extLst>
                <a:ext uri="{FF2B5EF4-FFF2-40B4-BE49-F238E27FC236}">
                  <a16:creationId xmlns:a16="http://schemas.microsoft.com/office/drawing/2014/main" id="{2BEF54FF-8FAE-4B7F-ACE8-52ED70B04E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6">
              <a:extLst>
                <a:ext uri="{FF2B5EF4-FFF2-40B4-BE49-F238E27FC236}">
                  <a16:creationId xmlns:a16="http://schemas.microsoft.com/office/drawing/2014/main" id="{16F687E9-D21B-46CB-8A13-9BFDA780F6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4">
              <a:extLst>
                <a:ext uri="{FF2B5EF4-FFF2-40B4-BE49-F238E27FC236}">
                  <a16:creationId xmlns:a16="http://schemas.microsoft.com/office/drawing/2014/main" id="{49C0A7C4-BA67-480B-9F9A-E965357562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6">
              <a:extLst>
                <a:ext uri="{FF2B5EF4-FFF2-40B4-BE49-F238E27FC236}">
                  <a16:creationId xmlns:a16="http://schemas.microsoft.com/office/drawing/2014/main" id="{5C27E413-D9C4-45A2-AB5A-A006127984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4">
              <a:extLst>
                <a:ext uri="{FF2B5EF4-FFF2-40B4-BE49-F238E27FC236}">
                  <a16:creationId xmlns:a16="http://schemas.microsoft.com/office/drawing/2014/main" id="{76F8DD1F-1A00-4D5A-B979-33A41277C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6">
              <a:extLst>
                <a:ext uri="{FF2B5EF4-FFF2-40B4-BE49-F238E27FC236}">
                  <a16:creationId xmlns:a16="http://schemas.microsoft.com/office/drawing/2014/main" id="{D16F8034-114D-4513-A6BD-F05ABF9AF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64">
              <a:extLst>
                <a:ext uri="{FF2B5EF4-FFF2-40B4-BE49-F238E27FC236}">
                  <a16:creationId xmlns:a16="http://schemas.microsoft.com/office/drawing/2014/main" id="{1DAD48F0-0B0E-40E2-9ED5-E0FBB99C4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66">
              <a:extLst>
                <a:ext uri="{FF2B5EF4-FFF2-40B4-BE49-F238E27FC236}">
                  <a16:creationId xmlns:a16="http://schemas.microsoft.com/office/drawing/2014/main" id="{A58F217F-BBAB-4ACB-91C0-B119DEFD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64">
              <a:extLst>
                <a:ext uri="{FF2B5EF4-FFF2-40B4-BE49-F238E27FC236}">
                  <a16:creationId xmlns:a16="http://schemas.microsoft.com/office/drawing/2014/main" id="{17D6638B-4C45-4C73-AFE3-8C41F939A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66">
              <a:extLst>
                <a:ext uri="{FF2B5EF4-FFF2-40B4-BE49-F238E27FC236}">
                  <a16:creationId xmlns:a16="http://schemas.microsoft.com/office/drawing/2014/main" id="{31A3013F-24A0-486B-A892-92E42BD741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64">
              <a:extLst>
                <a:ext uri="{FF2B5EF4-FFF2-40B4-BE49-F238E27FC236}">
                  <a16:creationId xmlns:a16="http://schemas.microsoft.com/office/drawing/2014/main" id="{F4540C9F-BC47-470D-A9C2-4AB05FB4C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66">
              <a:extLst>
                <a:ext uri="{FF2B5EF4-FFF2-40B4-BE49-F238E27FC236}">
                  <a16:creationId xmlns:a16="http://schemas.microsoft.com/office/drawing/2014/main" id="{A38505B1-1AD2-47B0-8122-2EB533CB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5">
            <a:extLst>
              <a:ext uri="{FF2B5EF4-FFF2-40B4-BE49-F238E27FC236}">
                <a16:creationId xmlns:a16="http://schemas.microsoft.com/office/drawing/2014/main" id="{FC9264BD-8C92-D814-1789-CE26E22D5625}"/>
              </a:ext>
            </a:extLst>
          </p:cNvPr>
          <p:cNvPicPr>
            <a:picLocks noGrp="1" noChangeAspect="1"/>
          </p:cNvPicPr>
          <p:nvPr>
            <p:ph sz="half" idx="2"/>
          </p:nvPr>
        </p:nvPicPr>
        <p:blipFill>
          <a:blip r:embed="rId3"/>
          <a:stretch>
            <a:fillRect/>
          </a:stretch>
        </p:blipFill>
        <p:spPr>
          <a:xfrm>
            <a:off x="5646038" y="382384"/>
            <a:ext cx="6139712" cy="6118169"/>
          </a:xfrm>
          <a:prstGeom prst="rect">
            <a:avLst/>
          </a:prstGeom>
        </p:spPr>
      </p:pic>
    </p:spTree>
    <p:extLst>
      <p:ext uri="{BB962C8B-B14F-4D97-AF65-F5344CB8AC3E}">
        <p14:creationId xmlns:p14="http://schemas.microsoft.com/office/powerpoint/2010/main" val="3718470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9008973-65FB-40C1-893A-A58712593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CFA87B-ADD1-0AA8-6858-AC7CEF030699}"/>
              </a:ext>
            </a:extLst>
          </p:cNvPr>
          <p:cNvSpPr>
            <a:spLocks noGrp="1"/>
          </p:cNvSpPr>
          <p:nvPr>
            <p:ph type="ctrTitle"/>
          </p:nvPr>
        </p:nvSpPr>
        <p:spPr>
          <a:xfrm>
            <a:off x="594360" y="999067"/>
            <a:ext cx="6808389" cy="4856480"/>
          </a:xfrm>
        </p:spPr>
        <p:txBody>
          <a:bodyPr vert="horz" lIns="91440" tIns="45720" rIns="91440" bIns="45720" rtlCol="0" anchor="ctr">
            <a:normAutofit/>
          </a:bodyPr>
          <a:lstStyle/>
          <a:p>
            <a:pPr algn="l">
              <a:spcAft>
                <a:spcPts val="1200"/>
              </a:spcAft>
            </a:pPr>
            <a:r>
              <a:rPr lang="en-US" sz="6600" b="1" kern="1200" dirty="0">
                <a:latin typeface="Josefin Sans" panose="00000500000000000000" pitchFamily="2" charset="0"/>
              </a:rPr>
              <a:t>What is Advocacy?</a:t>
            </a:r>
          </a:p>
        </p:txBody>
      </p:sp>
      <p:sp>
        <p:nvSpPr>
          <p:cNvPr id="19" name="Rectangle 18">
            <a:extLst>
              <a:ext uri="{FF2B5EF4-FFF2-40B4-BE49-F238E27FC236}">
                <a16:creationId xmlns:a16="http://schemas.microsoft.com/office/drawing/2014/main" id="{2558829B-C7EF-4D51-94DF-A8B1A80C2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0605" y="1"/>
            <a:ext cx="268139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90A6D10-3F68-4EAB-9085-93C36B5FC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94507" y="767714"/>
            <a:ext cx="3860055" cy="53225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9DC42A9-3901-48CF-43B9-D0F277778DEE}"/>
              </a:ext>
            </a:extLst>
          </p:cNvPr>
          <p:cNvSpPr>
            <a:spLocks noGrp="1"/>
          </p:cNvSpPr>
          <p:nvPr>
            <p:ph type="subTitle" idx="1"/>
          </p:nvPr>
        </p:nvSpPr>
        <p:spPr>
          <a:xfrm>
            <a:off x="7980073" y="1002453"/>
            <a:ext cx="3392353" cy="4856480"/>
          </a:xfrm>
        </p:spPr>
        <p:txBody>
          <a:bodyPr vert="horz" lIns="91440" tIns="45720" rIns="91440" bIns="45720" rtlCol="0" anchor="ctr">
            <a:normAutofit/>
          </a:bodyPr>
          <a:lstStyle/>
          <a:p>
            <a:r>
              <a:rPr lang="en-US" sz="2800" dirty="0">
                <a:solidFill>
                  <a:srgbClr val="FFFFFF"/>
                </a:solidFill>
                <a:latin typeface="Atkinson Hyperlegible" pitchFamily="2" charset="0"/>
              </a:rPr>
              <a:t>In the context of PTA, advocacy is supporting and speaking up for children – in schools, communities, and before government bodies and other organizations that make decisions affecting children. </a:t>
            </a:r>
          </a:p>
        </p:txBody>
      </p:sp>
      <p:grpSp>
        <p:nvGrpSpPr>
          <p:cNvPr id="23" name="Group 22">
            <a:extLst>
              <a:ext uri="{FF2B5EF4-FFF2-40B4-BE49-F238E27FC236}">
                <a16:creationId xmlns:a16="http://schemas.microsoft.com/office/drawing/2014/main" id="{C38C6B01-5C30-47AE-94D3-B54B34D688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761488"/>
            <a:ext cx="242107" cy="1340860"/>
            <a:chOff x="56167" y="2761488"/>
            <a:chExt cx="242107" cy="1340860"/>
          </a:xfrm>
        </p:grpSpPr>
        <p:sp>
          <p:nvSpPr>
            <p:cNvPr id="24" name="Rectangle 2">
              <a:extLst>
                <a:ext uri="{FF2B5EF4-FFF2-40B4-BE49-F238E27FC236}">
                  <a16:creationId xmlns:a16="http://schemas.microsoft.com/office/drawing/2014/main" id="{8C957847-7C0E-48CD-A0C7-E8F76FCB0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750A171B-FE02-4328-8218-84B8A73D2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D250ED76-8AAB-4BA3-8FB9-7D9DAD1EF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90E9A077-3D43-42CE-A80F-4D77A9640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13B87A5D-9EA1-4543-A4CB-0E744C224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95211382-25DA-4D78-8A2A-65BF812E1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DB854E96-4BF7-41B7-98ED-218896E4B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37D8D120-EF4A-4300-A248-1F0A6EF04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AC2782E1-E97A-4860-805A-381C628EF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DA923931-3C79-451C-B0DD-D8C5C9B12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96552411-1484-4559-9B19-D82BA727F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96625486-87AB-40D0-B29C-F061F36B0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
              <a:extLst>
                <a:ext uri="{FF2B5EF4-FFF2-40B4-BE49-F238E27FC236}">
                  <a16:creationId xmlns:a16="http://schemas.microsoft.com/office/drawing/2014/main" id="{5CF69521-6B14-449B-AFAD-5246F7BBF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FCCB1E40-AD9F-4FDE-9794-BA67A8F09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
              <a:extLst>
                <a:ext uri="{FF2B5EF4-FFF2-40B4-BE49-F238E27FC236}">
                  <a16:creationId xmlns:a16="http://schemas.microsoft.com/office/drawing/2014/main" id="{072A675B-C9E6-4B87-B488-FB7450C0A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59">
              <a:extLst>
                <a:ext uri="{FF2B5EF4-FFF2-40B4-BE49-F238E27FC236}">
                  <a16:creationId xmlns:a16="http://schemas.microsoft.com/office/drawing/2014/main" id="{07438C80-8A3A-4E13-838D-B676C615B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2">
              <a:extLst>
                <a:ext uri="{FF2B5EF4-FFF2-40B4-BE49-F238E27FC236}">
                  <a16:creationId xmlns:a16="http://schemas.microsoft.com/office/drawing/2014/main" id="{03A1462E-5653-41AA-9086-553DD10C1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59">
              <a:extLst>
                <a:ext uri="{FF2B5EF4-FFF2-40B4-BE49-F238E27FC236}">
                  <a16:creationId xmlns:a16="http://schemas.microsoft.com/office/drawing/2014/main" id="{C5D0C27E-61AE-48DC-95B4-5FEBCE413A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
              <a:extLst>
                <a:ext uri="{FF2B5EF4-FFF2-40B4-BE49-F238E27FC236}">
                  <a16:creationId xmlns:a16="http://schemas.microsoft.com/office/drawing/2014/main" id="{AE1C1E45-C712-4F12-B421-9DBD634FCE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59">
              <a:extLst>
                <a:ext uri="{FF2B5EF4-FFF2-40B4-BE49-F238E27FC236}">
                  <a16:creationId xmlns:a16="http://schemas.microsoft.com/office/drawing/2014/main" id="{6537F337-22CC-46D3-8A70-335E1E44E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a:extLst>
              <a:ext uri="{FF2B5EF4-FFF2-40B4-BE49-F238E27FC236}">
                <a16:creationId xmlns:a16="http://schemas.microsoft.com/office/drawing/2014/main" id="{BB0EC47A-69D3-8ADE-B997-5074705F4424}"/>
              </a:ext>
            </a:extLst>
          </p:cNvPr>
          <p:cNvSpPr txBox="1">
            <a:spLocks/>
          </p:cNvSpPr>
          <p:nvPr/>
        </p:nvSpPr>
        <p:spPr>
          <a:xfrm>
            <a:off x="1194785" y="5855547"/>
            <a:ext cx="5258903" cy="5160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000" dirty="0">
                <a:solidFill>
                  <a:srgbClr val="0070C0"/>
                </a:solidFill>
                <a:latin typeface="+mn-lt"/>
                <a:ea typeface="+mn-ea"/>
                <a:cs typeface="Calibri"/>
              </a:rPr>
              <a:t>                                    louisianapta.org/advocate</a:t>
            </a:r>
          </a:p>
        </p:txBody>
      </p:sp>
    </p:spTree>
    <p:extLst>
      <p:ext uri="{BB962C8B-B14F-4D97-AF65-F5344CB8AC3E}">
        <p14:creationId xmlns:p14="http://schemas.microsoft.com/office/powerpoint/2010/main" val="288798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945D2E-0BAB-8B76-F4F5-FAF2233E1128}"/>
              </a:ext>
            </a:extLst>
          </p:cNvPr>
          <p:cNvSpPr txBox="1"/>
          <p:nvPr/>
        </p:nvSpPr>
        <p:spPr>
          <a:xfrm>
            <a:off x="583660" y="656776"/>
            <a:ext cx="10231064" cy="584775"/>
          </a:xfrm>
          <a:prstGeom prst="rect">
            <a:avLst/>
          </a:prstGeom>
          <a:noFill/>
        </p:spPr>
        <p:txBody>
          <a:bodyPr wrap="square">
            <a:spAutoFit/>
          </a:bodyPr>
          <a:lstStyle/>
          <a:p>
            <a:r>
              <a:rPr lang="en-US" sz="3200" b="1" i="0" u="none" strike="noStrike" dirty="0">
                <a:solidFill>
                  <a:srgbClr val="0A3C70"/>
                </a:solidFill>
                <a:effectLst/>
                <a:latin typeface="Josefin Sans" panose="00000500000000000000" pitchFamily="2" charset="0"/>
              </a:rPr>
              <a:t>Who are PTA Advocates?</a:t>
            </a:r>
            <a:endParaRPr lang="en-US" sz="3200" dirty="0">
              <a:latin typeface="Josefin Sans" panose="00000500000000000000" pitchFamily="2" charset="0"/>
            </a:endParaRPr>
          </a:p>
        </p:txBody>
      </p:sp>
      <p:sp>
        <p:nvSpPr>
          <p:cNvPr id="5" name="TextBox 4">
            <a:extLst>
              <a:ext uri="{FF2B5EF4-FFF2-40B4-BE49-F238E27FC236}">
                <a16:creationId xmlns:a16="http://schemas.microsoft.com/office/drawing/2014/main" id="{79D42C9D-57F7-B6DA-146F-B06C017DECCD}"/>
              </a:ext>
            </a:extLst>
          </p:cNvPr>
          <p:cNvSpPr txBox="1"/>
          <p:nvPr/>
        </p:nvSpPr>
        <p:spPr>
          <a:xfrm>
            <a:off x="583660" y="1507787"/>
            <a:ext cx="10379412" cy="4524315"/>
          </a:xfrm>
          <a:prstGeom prst="rect">
            <a:avLst/>
          </a:prstGeom>
          <a:noFill/>
        </p:spPr>
        <p:txBody>
          <a:bodyPr wrap="square">
            <a:spAutoFit/>
          </a:bodyPr>
          <a:lstStyle/>
          <a:p>
            <a:pPr rtl="0" fontAlgn="base"/>
            <a:r>
              <a:rPr lang="en-US" sz="2800" b="0" i="0" u="none" strike="noStrike" dirty="0">
                <a:solidFill>
                  <a:srgbClr val="1F497C"/>
                </a:solidFill>
                <a:effectLst/>
                <a:latin typeface="Atkinson Hyperlegible" pitchFamily="2" charset="0"/>
              </a:rPr>
              <a:t>PTA advocates speak up for every child to ensure a high‐quality public education, no matter the race, ethnicity, disability, gender, income or place of birth.</a:t>
            </a:r>
            <a:r>
              <a:rPr lang="en-US" sz="2800" b="0" i="0" dirty="0">
                <a:solidFill>
                  <a:srgbClr val="000000"/>
                </a:solidFill>
                <a:effectLst/>
                <a:latin typeface="Atkinson Hyperlegible" pitchFamily="2" charset="0"/>
              </a:rPr>
              <a:t>​</a:t>
            </a:r>
          </a:p>
          <a:p>
            <a:pPr rtl="0" fontAlgn="base"/>
            <a:endParaRPr lang="en-US" sz="2800" u="none" strike="noStrike" dirty="0">
              <a:solidFill>
                <a:srgbClr val="000000"/>
              </a:solidFill>
              <a:latin typeface="Atkinson Hyperlegible" pitchFamily="2" charset="0"/>
            </a:endParaRPr>
          </a:p>
          <a:p>
            <a:pPr rtl="0" fontAlgn="base"/>
            <a:r>
              <a:rPr lang="en-US" sz="2800" b="0" i="0" u="none" strike="noStrike" dirty="0">
                <a:solidFill>
                  <a:srgbClr val="1F497C"/>
                </a:solidFill>
                <a:effectLst/>
                <a:latin typeface="Atkinson Hyperlegible" pitchFamily="2" charset="0"/>
              </a:rPr>
              <a:t>PTA advocates engage families in schools, communities and all </a:t>
            </a:r>
          </a:p>
          <a:p>
            <a:pPr rtl="0" fontAlgn="base"/>
            <a:r>
              <a:rPr lang="en-US" sz="2800" b="0" i="0" u="none" strike="noStrike" dirty="0">
                <a:solidFill>
                  <a:srgbClr val="1F497C"/>
                </a:solidFill>
                <a:effectLst/>
                <a:latin typeface="Atkinson Hyperlegible" pitchFamily="2" charset="0"/>
              </a:rPr>
              <a:t>levels of government to protect the rights of all children and families.</a:t>
            </a:r>
            <a:r>
              <a:rPr lang="en-US" sz="2800" b="0" i="0" dirty="0">
                <a:solidFill>
                  <a:srgbClr val="000000"/>
                </a:solidFill>
                <a:effectLst/>
                <a:latin typeface="Atkinson Hyperlegible" pitchFamily="2" charset="0"/>
              </a:rPr>
              <a:t>​</a:t>
            </a:r>
          </a:p>
          <a:p>
            <a:pPr algn="ctr" rtl="0" fontAlgn="base"/>
            <a:endParaRPr lang="en-US" sz="2800" b="0" i="0" dirty="0">
              <a:solidFill>
                <a:srgbClr val="000000"/>
              </a:solidFill>
              <a:effectLst/>
              <a:latin typeface="Atkinson Hyperlegible" pitchFamily="2" charset="0"/>
            </a:endParaRPr>
          </a:p>
          <a:p>
            <a:pPr algn="ctr" rtl="0" fontAlgn="base"/>
            <a:r>
              <a:rPr lang="en-US" sz="3200" b="1" i="0" u="none" strike="noStrike" dirty="0">
                <a:solidFill>
                  <a:srgbClr val="61A60E"/>
                </a:solidFill>
                <a:effectLst/>
                <a:latin typeface="Atkinson Hyperlegible" pitchFamily="2" charset="0"/>
              </a:rPr>
              <a:t>YOU!</a:t>
            </a:r>
            <a:r>
              <a:rPr lang="en-US" sz="3200" b="0" i="0" dirty="0">
                <a:solidFill>
                  <a:srgbClr val="000000"/>
                </a:solidFill>
                <a:effectLst/>
                <a:latin typeface="Atkinson Hyperlegible" pitchFamily="2" charset="0"/>
              </a:rPr>
              <a:t>​</a:t>
            </a:r>
          </a:p>
          <a:p>
            <a:pPr algn="ctr" rtl="0" fontAlgn="base"/>
            <a:r>
              <a:rPr lang="en-US" sz="3200" b="1" i="0" u="none" strike="noStrike" dirty="0">
                <a:solidFill>
                  <a:srgbClr val="61A60E"/>
                </a:solidFill>
                <a:effectLst/>
                <a:latin typeface="Atkinson Hyperlegible" pitchFamily="2" charset="0"/>
              </a:rPr>
              <a:t>You are a PTA Advocate.</a:t>
            </a:r>
            <a:r>
              <a:rPr lang="en-US" sz="3200" b="0" i="0" dirty="0">
                <a:solidFill>
                  <a:srgbClr val="000000"/>
                </a:solidFill>
                <a:effectLst/>
                <a:latin typeface="Atkinson Hyperlegible" pitchFamily="2" charset="0"/>
              </a:rPr>
              <a:t>​</a:t>
            </a:r>
          </a:p>
        </p:txBody>
      </p:sp>
    </p:spTree>
    <p:extLst>
      <p:ext uri="{BB962C8B-B14F-4D97-AF65-F5344CB8AC3E}">
        <p14:creationId xmlns:p14="http://schemas.microsoft.com/office/powerpoint/2010/main" val="2942523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title"/>
          </p:nvPr>
        </p:nvSpPr>
        <p:spPr>
          <a:xfrm>
            <a:off x="569031" y="422355"/>
            <a:ext cx="10745771" cy="967522"/>
          </a:xfrm>
        </p:spPr>
        <p:txBody>
          <a:bodyPr>
            <a:normAutofit/>
          </a:bodyPr>
          <a:lstStyle/>
          <a:p>
            <a:r>
              <a:rPr lang="en-US" sz="3600" b="1" dirty="0">
                <a:solidFill>
                  <a:srgbClr val="1A3E6F"/>
                </a:solidFill>
                <a:latin typeface="Josefin Sans"/>
              </a:rPr>
              <a:t>Purpose of National PTA</a:t>
            </a:r>
            <a:endParaRPr lang="en-US" sz="3600" b="1" dirty="0">
              <a:solidFill>
                <a:srgbClr val="1A3E6F"/>
              </a:solidFill>
              <a:latin typeface="Josefin Sans" panose="00000500000000000000" pitchFamily="2" charset="0"/>
            </a:endParaRPr>
          </a:p>
        </p:txBody>
      </p:sp>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569031" y="1674690"/>
            <a:ext cx="11408109" cy="4435606"/>
          </a:xfrm>
        </p:spPr>
        <p:txBody>
          <a:bodyPr vert="horz" lIns="91440" tIns="45720" rIns="91440" bIns="45720" rtlCol="0" anchor="t">
            <a:normAutofit/>
          </a:bodyPr>
          <a:lstStyle/>
          <a:p>
            <a:r>
              <a:rPr lang="en-US" sz="2600" dirty="0">
                <a:latin typeface="Atkinson Hyperlegible"/>
              </a:rPr>
              <a:t>To promote the welfare of children</a:t>
            </a:r>
          </a:p>
          <a:p>
            <a:r>
              <a:rPr lang="en-US" sz="2600" dirty="0">
                <a:latin typeface="Atkinson Hyperlegible"/>
              </a:rPr>
              <a:t>To raise the standards of home life</a:t>
            </a:r>
          </a:p>
          <a:p>
            <a:r>
              <a:rPr lang="en-US" sz="2600" dirty="0">
                <a:latin typeface="Atkinson Hyperlegible"/>
              </a:rPr>
              <a:t>To speak up for laws that further the education, physical and mental health, welfare and safety of children</a:t>
            </a:r>
          </a:p>
          <a:p>
            <a:r>
              <a:rPr lang="en-US" sz="2600" dirty="0">
                <a:latin typeface="Atkinson Hyperlegible"/>
              </a:rPr>
              <a:t>To engage the public in united efforts to secure the physical, mental emotional, spiritual, and social sell-being of children.</a:t>
            </a:r>
          </a:p>
          <a:p>
            <a:r>
              <a:rPr lang="en-US" sz="2600" dirty="0">
                <a:latin typeface="Atkinson Hyperlegible"/>
              </a:rPr>
              <a:t>LouisianaPTA.org/advocate</a:t>
            </a:r>
          </a:p>
        </p:txBody>
      </p:sp>
      <p:sp>
        <p:nvSpPr>
          <p:cNvPr id="5" name="Title 1">
            <a:extLst>
              <a:ext uri="{FF2B5EF4-FFF2-40B4-BE49-F238E27FC236}">
                <a16:creationId xmlns:a16="http://schemas.microsoft.com/office/drawing/2014/main" id="{FA6A0770-8881-0FBE-0EEA-E3EC1E546007}"/>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LouisianaPTA.org/advocate</a:t>
            </a:r>
          </a:p>
        </p:txBody>
      </p:sp>
    </p:spTree>
    <p:extLst>
      <p:ext uri="{BB962C8B-B14F-4D97-AF65-F5344CB8AC3E}">
        <p14:creationId xmlns:p14="http://schemas.microsoft.com/office/powerpoint/2010/main" val="4066514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LouisianaPTA.org/advocate</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532674" y="573855"/>
            <a:ext cx="9746133" cy="698000"/>
          </a:xfrm>
        </p:spPr>
        <p:txBody>
          <a:bodyPr>
            <a:normAutofit/>
          </a:bodyPr>
          <a:lstStyle/>
          <a:p>
            <a:r>
              <a:rPr lang="en-US" sz="3600" b="1" dirty="0">
                <a:solidFill>
                  <a:srgbClr val="1A3E6F"/>
                </a:solidFill>
                <a:latin typeface="Josefin Sans"/>
              </a:rPr>
              <a:t>National PTA Values</a:t>
            </a:r>
            <a:endParaRPr lang="en-US" sz="3600" b="1" dirty="0">
              <a:solidFill>
                <a:srgbClr val="1A3E6F"/>
              </a:solidFill>
              <a:latin typeface="Josefin Sans" panose="00000500000000000000" pitchFamily="2" charset="0"/>
            </a:endParaRPr>
          </a:p>
        </p:txBody>
      </p:sp>
      <p:sp>
        <p:nvSpPr>
          <p:cNvPr id="3" name="TextBox 2">
            <a:extLst>
              <a:ext uri="{FF2B5EF4-FFF2-40B4-BE49-F238E27FC236}">
                <a16:creationId xmlns:a16="http://schemas.microsoft.com/office/drawing/2014/main" id="{22BFB0F2-88D2-5A01-F63B-B682FE64B3CC}"/>
              </a:ext>
            </a:extLst>
          </p:cNvPr>
          <p:cNvSpPr txBox="1"/>
          <p:nvPr/>
        </p:nvSpPr>
        <p:spPr>
          <a:xfrm>
            <a:off x="532674" y="1288103"/>
            <a:ext cx="11429434" cy="24776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000"/>
              </a:spcAft>
              <a:buFont typeface="Arial" panose="020B0604020202020204" pitchFamily="34" charset="0"/>
              <a:buChar char="•"/>
            </a:pPr>
            <a:r>
              <a:rPr lang="en-US" sz="2600" dirty="0">
                <a:latin typeface="Atkinson Hyperlegible" pitchFamily="50" charset="0"/>
                <a:cs typeface="Calibri" panose="020F0502020204030204"/>
              </a:rPr>
              <a:t>Collaborate with a wide array of individuals and organizations </a:t>
            </a:r>
          </a:p>
          <a:p>
            <a:pPr marL="285750" indent="-285750">
              <a:spcAft>
                <a:spcPts val="1000"/>
              </a:spcAft>
              <a:buFont typeface="Arial" panose="020B0604020202020204" pitchFamily="34" charset="0"/>
              <a:buChar char="•"/>
            </a:pPr>
            <a:r>
              <a:rPr lang="en-US" sz="2600" dirty="0">
                <a:latin typeface="Atkinson Hyperlegible" pitchFamily="50" charset="0"/>
                <a:cs typeface="Calibri" panose="020F0502020204030204"/>
              </a:rPr>
              <a:t>Committed to children's educational success and health</a:t>
            </a:r>
          </a:p>
          <a:p>
            <a:pPr marL="285750" indent="-285750">
              <a:spcAft>
                <a:spcPts val="1000"/>
              </a:spcAft>
              <a:buFont typeface="Arial" panose="020B0604020202020204" pitchFamily="34" charset="0"/>
              <a:buChar char="•"/>
            </a:pPr>
            <a:r>
              <a:rPr lang="en-US" sz="2600" dirty="0">
                <a:latin typeface="Atkinson Hyperlegible" pitchFamily="50" charset="0"/>
                <a:cs typeface="Calibri" panose="020F0502020204030204"/>
              </a:rPr>
              <a:t>Acknowledging diversity and the potential of everyone without any regard</a:t>
            </a:r>
          </a:p>
          <a:p>
            <a:pPr marL="285750" indent="-285750">
              <a:spcAft>
                <a:spcPts val="1000"/>
              </a:spcAft>
              <a:buFont typeface="Arial" panose="020B0604020202020204" pitchFamily="34" charset="0"/>
              <a:buChar char="•"/>
            </a:pPr>
            <a:r>
              <a:rPr lang="en-US" sz="2600" dirty="0">
                <a:latin typeface="Atkinson Hyperlegible" pitchFamily="50" charset="0"/>
                <a:cs typeface="Calibri" panose="020F0502020204030204"/>
              </a:rPr>
              <a:t>Respect and value individual contributions of members, employees, volunteers and partners while working collaboratively to achieve PTA goals</a:t>
            </a:r>
          </a:p>
        </p:txBody>
      </p:sp>
    </p:spTree>
    <p:extLst>
      <p:ext uri="{BB962C8B-B14F-4D97-AF65-F5344CB8AC3E}">
        <p14:creationId xmlns:p14="http://schemas.microsoft.com/office/powerpoint/2010/main" val="81794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LouisianaPTA.org/advocate</a:t>
            </a:r>
          </a:p>
        </p:txBody>
      </p:sp>
      <p:sp>
        <p:nvSpPr>
          <p:cNvPr id="3" name="TextBox 2">
            <a:extLst>
              <a:ext uri="{FF2B5EF4-FFF2-40B4-BE49-F238E27FC236}">
                <a16:creationId xmlns:a16="http://schemas.microsoft.com/office/drawing/2014/main" id="{22BFB0F2-88D2-5A01-F63B-B682FE64B3CC}"/>
              </a:ext>
            </a:extLst>
          </p:cNvPr>
          <p:cNvSpPr txBox="1"/>
          <p:nvPr/>
        </p:nvSpPr>
        <p:spPr>
          <a:xfrm>
            <a:off x="474394" y="1701985"/>
            <a:ext cx="6086593" cy="35343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000"/>
              </a:spcAft>
              <a:buFont typeface="Arial" panose="020B0604020202020204" pitchFamily="34" charset="0"/>
              <a:buChar char="•"/>
            </a:pPr>
            <a:r>
              <a:rPr lang="en-US" sz="2600" dirty="0">
                <a:latin typeface="Atkinson Hyperlegible" pitchFamily="50" charset="0"/>
                <a:cs typeface="Calibri" panose="020F0502020204030204"/>
              </a:rPr>
              <a:t>Welcoming All Families into the school Community</a:t>
            </a:r>
          </a:p>
          <a:p>
            <a:pPr marL="285750" indent="-285750">
              <a:spcAft>
                <a:spcPts val="1000"/>
              </a:spcAft>
              <a:buFont typeface="Arial" panose="020B0604020202020204" pitchFamily="34" charset="0"/>
              <a:buChar char="•"/>
            </a:pPr>
            <a:r>
              <a:rPr lang="en-US" sz="2600" dirty="0">
                <a:latin typeface="Atkinson Hyperlegible" pitchFamily="50" charset="0"/>
                <a:cs typeface="Calibri" panose="020F0502020204030204"/>
              </a:rPr>
              <a:t>Communicating Effectively</a:t>
            </a:r>
          </a:p>
          <a:p>
            <a:pPr marL="285750" indent="-285750">
              <a:spcAft>
                <a:spcPts val="1000"/>
              </a:spcAft>
              <a:buFont typeface="Arial" panose="020B0604020202020204" pitchFamily="34" charset="0"/>
              <a:buChar char="•"/>
            </a:pPr>
            <a:r>
              <a:rPr lang="en-US" sz="2600" dirty="0">
                <a:latin typeface="Atkinson Hyperlegible" pitchFamily="50" charset="0"/>
                <a:cs typeface="Calibri" panose="020F0502020204030204"/>
              </a:rPr>
              <a:t>Supporting Student Success</a:t>
            </a:r>
          </a:p>
          <a:p>
            <a:pPr marL="285750" indent="-285750">
              <a:spcAft>
                <a:spcPts val="1000"/>
              </a:spcAft>
              <a:buFont typeface="Arial" panose="020B0604020202020204" pitchFamily="34" charset="0"/>
              <a:buChar char="•"/>
            </a:pPr>
            <a:r>
              <a:rPr lang="en-US" sz="2600" dirty="0">
                <a:latin typeface="Atkinson Hyperlegible" pitchFamily="50" charset="0"/>
                <a:cs typeface="Calibri" panose="020F0502020204030204"/>
              </a:rPr>
              <a:t>Speaking Up for Every Child</a:t>
            </a:r>
          </a:p>
          <a:p>
            <a:pPr marL="285750" indent="-285750">
              <a:spcAft>
                <a:spcPts val="1000"/>
              </a:spcAft>
              <a:buFont typeface="Arial" panose="020B0604020202020204" pitchFamily="34" charset="0"/>
              <a:buChar char="•"/>
            </a:pPr>
            <a:r>
              <a:rPr lang="en-US" sz="2600" dirty="0">
                <a:latin typeface="Atkinson Hyperlegible" pitchFamily="50" charset="0"/>
                <a:cs typeface="Calibri" panose="020F0502020204030204"/>
              </a:rPr>
              <a:t>Sharing Power</a:t>
            </a:r>
          </a:p>
          <a:p>
            <a:pPr marL="285750" indent="-285750">
              <a:spcAft>
                <a:spcPts val="1000"/>
              </a:spcAft>
              <a:buFont typeface="Arial" panose="020B0604020202020204" pitchFamily="34" charset="0"/>
              <a:buChar char="•"/>
            </a:pPr>
            <a:r>
              <a:rPr lang="en-US" sz="2600" dirty="0">
                <a:latin typeface="Atkinson Hyperlegible" pitchFamily="50" charset="0"/>
                <a:cs typeface="Calibri" panose="020F0502020204030204"/>
              </a:rPr>
              <a:t>Collaborating with the Community</a:t>
            </a:r>
          </a:p>
        </p:txBody>
      </p:sp>
      <p:pic>
        <p:nvPicPr>
          <p:cNvPr id="2" name="Picture 2">
            <a:extLst>
              <a:ext uri="{FF2B5EF4-FFF2-40B4-BE49-F238E27FC236}">
                <a16:creationId xmlns:a16="http://schemas.microsoft.com/office/drawing/2014/main" id="{90DCBD86-DB12-4E66-F454-9698738C411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35320" y="665606"/>
            <a:ext cx="5526788" cy="5526788"/>
          </a:xfrm>
          <a:prstGeom prst="rect">
            <a:avLst/>
          </a:prstGeom>
        </p:spPr>
      </p:pic>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532674" y="573855"/>
            <a:ext cx="9746133" cy="1128130"/>
          </a:xfrm>
        </p:spPr>
        <p:txBody>
          <a:bodyPr>
            <a:normAutofit/>
          </a:bodyPr>
          <a:lstStyle/>
          <a:p>
            <a:r>
              <a:rPr lang="en-US" sz="3600" b="1" dirty="0">
                <a:solidFill>
                  <a:srgbClr val="1A3E6F"/>
                </a:solidFill>
                <a:latin typeface="Josefin Sans"/>
              </a:rPr>
              <a:t>National PTA Standards for Family-School Partnerships</a:t>
            </a:r>
            <a:endParaRPr lang="en-US" sz="3600" b="1" dirty="0">
              <a:solidFill>
                <a:srgbClr val="1A3E6F"/>
              </a:solidFill>
              <a:latin typeface="Josefin Sans" panose="00000500000000000000" pitchFamily="2" charset="0"/>
            </a:endParaRPr>
          </a:p>
        </p:txBody>
      </p:sp>
      <p:sp>
        <p:nvSpPr>
          <p:cNvPr id="4" name="TextBox 3">
            <a:extLst>
              <a:ext uri="{FF2B5EF4-FFF2-40B4-BE49-F238E27FC236}">
                <a16:creationId xmlns:a16="http://schemas.microsoft.com/office/drawing/2014/main" id="{6E1B5B46-88C4-7CB3-4BB4-2D9D22FAD191}"/>
              </a:ext>
            </a:extLst>
          </p:cNvPr>
          <p:cNvSpPr txBox="1"/>
          <p:nvPr/>
        </p:nvSpPr>
        <p:spPr>
          <a:xfrm>
            <a:off x="9569535" y="5992339"/>
            <a:ext cx="233429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a:t>
            </a:r>
            <a:r>
              <a:rPr lang="en-US" sz="700">
                <a:solidFill>
                  <a:srgbClr val="FFFFFF"/>
                </a:solidFill>
              </a:rPr>
              <a:t>.</a:t>
            </a:r>
          </a:p>
        </p:txBody>
      </p:sp>
    </p:spTree>
    <p:extLst>
      <p:ext uri="{BB962C8B-B14F-4D97-AF65-F5344CB8AC3E}">
        <p14:creationId xmlns:p14="http://schemas.microsoft.com/office/powerpoint/2010/main" val="865209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LouisianaPTA.org/advocate</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574780" y="421194"/>
            <a:ext cx="8664819" cy="1204546"/>
          </a:xfrm>
        </p:spPr>
        <p:txBody>
          <a:bodyPr>
            <a:normAutofit/>
          </a:bodyPr>
          <a:lstStyle/>
          <a:p>
            <a:r>
              <a:rPr lang="en-US" sz="3600" b="1" dirty="0">
                <a:solidFill>
                  <a:srgbClr val="1A3E6F"/>
                </a:solidFill>
                <a:latin typeface="Josefin Sans"/>
              </a:rPr>
              <a:t>Did you know...</a:t>
            </a:r>
            <a:endParaRPr lang="en-US" sz="3600" b="1" dirty="0">
              <a:solidFill>
                <a:srgbClr val="1A3E6F"/>
              </a:solidFill>
              <a:latin typeface="Josefin Sans" panose="00000500000000000000" pitchFamily="2" charset="0"/>
            </a:endParaRPr>
          </a:p>
        </p:txBody>
      </p:sp>
      <p:graphicFrame>
        <p:nvGraphicFramePr>
          <p:cNvPr id="18" name="Subtitle 2">
            <a:extLst>
              <a:ext uri="{FF2B5EF4-FFF2-40B4-BE49-F238E27FC236}">
                <a16:creationId xmlns:a16="http://schemas.microsoft.com/office/drawing/2014/main" id="{169D74F1-21DC-7B6E-E556-BFF4288A0180}"/>
              </a:ext>
            </a:extLst>
          </p:cNvPr>
          <p:cNvGraphicFramePr>
            <a:graphicFrameLocks noGrp="1"/>
          </p:cNvGraphicFramePr>
          <p:nvPr>
            <p:ph sz="half" idx="1"/>
            <p:extLst>
              <p:ext uri="{D42A27DB-BD31-4B8C-83A1-F6EECF244321}">
                <p14:modId xmlns:p14="http://schemas.microsoft.com/office/powerpoint/2010/main" val="4179220093"/>
              </p:ext>
            </p:extLst>
          </p:nvPr>
        </p:nvGraphicFramePr>
        <p:xfrm>
          <a:off x="574780" y="1461706"/>
          <a:ext cx="11206981" cy="4372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0234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C1C870-109B-40CE-FD3A-B2D3DC165B9F}"/>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LouisianaPTA.org/advocate</a:t>
            </a:r>
          </a:p>
        </p:txBody>
      </p:sp>
      <p:sp>
        <p:nvSpPr>
          <p:cNvPr id="16" name="Title 1">
            <a:extLst>
              <a:ext uri="{FF2B5EF4-FFF2-40B4-BE49-F238E27FC236}">
                <a16:creationId xmlns:a16="http://schemas.microsoft.com/office/drawing/2014/main" id="{8DC80649-C156-9228-E9CD-B3BE6202499F}"/>
              </a:ext>
            </a:extLst>
          </p:cNvPr>
          <p:cNvSpPr>
            <a:spLocks noGrp="1"/>
          </p:cNvSpPr>
          <p:nvPr>
            <p:ph type="title"/>
          </p:nvPr>
        </p:nvSpPr>
        <p:spPr>
          <a:xfrm>
            <a:off x="559735" y="622607"/>
            <a:ext cx="9071219" cy="872471"/>
          </a:xfrm>
        </p:spPr>
        <p:txBody>
          <a:bodyPr>
            <a:normAutofit/>
          </a:bodyPr>
          <a:lstStyle/>
          <a:p>
            <a:r>
              <a:rPr lang="en-US" sz="3600" b="1" dirty="0">
                <a:solidFill>
                  <a:srgbClr val="1A3E6F"/>
                </a:solidFill>
                <a:latin typeface="Josefin Sans"/>
              </a:rPr>
              <a:t>Advocacy facts</a:t>
            </a:r>
            <a:endParaRPr lang="en-US" sz="3600" b="1" dirty="0">
              <a:solidFill>
                <a:srgbClr val="1A3E6F"/>
              </a:solidFill>
              <a:latin typeface="Josefin Sans" panose="00000500000000000000" pitchFamily="2" charset="0"/>
            </a:endParaRPr>
          </a:p>
        </p:txBody>
      </p:sp>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559735" y="1495078"/>
            <a:ext cx="11025553" cy="3577506"/>
          </a:xfrm>
        </p:spPr>
        <p:txBody>
          <a:bodyPr vert="horz" lIns="91440" tIns="45720" rIns="91440" bIns="45720" rtlCol="0" anchor="t">
            <a:normAutofit/>
          </a:bodyPr>
          <a:lstStyle/>
          <a:p>
            <a:r>
              <a:rPr lang="en-US" sz="2600" dirty="0">
                <a:latin typeface="Atkinson Hyperlegible"/>
              </a:rPr>
              <a:t>PTA was founded by Advocates – people who worked towards </a:t>
            </a:r>
            <a:r>
              <a:rPr lang="en-US" sz="2600" b="0" i="0" dirty="0">
                <a:effectLst/>
                <a:latin typeface="Atkinson Hyperlegible" pitchFamily="2" charset="0"/>
              </a:rPr>
              <a:t>bettering the lives of every child in education, health and safety</a:t>
            </a:r>
            <a:r>
              <a:rPr lang="en-US" sz="2600" dirty="0">
                <a:latin typeface="Atkinson Hyperlegible" pitchFamily="2" charset="0"/>
              </a:rPr>
              <a:t> </a:t>
            </a:r>
          </a:p>
          <a:p>
            <a:r>
              <a:rPr lang="en-US" sz="2600" dirty="0">
                <a:latin typeface="Atkinson Hyperlegible"/>
              </a:rPr>
              <a:t>We have a strong history of impacting education policy and advocating for children.  Advocacy is required to achieve success for all children.</a:t>
            </a:r>
            <a:endParaRPr lang="en-US" sz="2600" dirty="0">
              <a:latin typeface="Atkinson Hyperlegible" pitchFamily="50" charset="0"/>
            </a:endParaRPr>
          </a:p>
          <a:p>
            <a:r>
              <a:rPr lang="en-US" sz="2600" dirty="0">
                <a:latin typeface="Atkinson Hyperlegible"/>
              </a:rPr>
              <a:t>There are many ways to achieve social change, and all have their uses. </a:t>
            </a:r>
          </a:p>
          <a:p>
            <a:r>
              <a:rPr lang="en-US" sz="2600" dirty="0">
                <a:latin typeface="Atkinson Hyperlegible"/>
              </a:rPr>
              <a:t>PTA and its members utilize different forms of social change in our overall advocacy efforts. </a:t>
            </a:r>
          </a:p>
          <a:p>
            <a:pPr marL="0" indent="0">
              <a:buNone/>
            </a:pPr>
            <a:endParaRPr lang="en-US" sz="2600" dirty="0">
              <a:latin typeface="Atkinson Hyperlegible"/>
            </a:endParaRPr>
          </a:p>
        </p:txBody>
      </p:sp>
    </p:spTree>
    <p:extLst>
      <p:ext uri="{BB962C8B-B14F-4D97-AF65-F5344CB8AC3E}">
        <p14:creationId xmlns:p14="http://schemas.microsoft.com/office/powerpoint/2010/main" val="13686328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1338</Words>
  <Application>Microsoft Office PowerPoint</Application>
  <PresentationFormat>Widescreen</PresentationFormat>
  <Paragraphs>132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Atkinson Hyperlegible</vt:lpstr>
      <vt:lpstr>Calibri</vt:lpstr>
      <vt:lpstr>Calibri Light</vt:lpstr>
      <vt:lpstr>Josefin Sans</vt:lpstr>
      <vt:lpstr>Office Theme</vt:lpstr>
      <vt:lpstr>PTA Leadership Training Advocacy</vt:lpstr>
      <vt:lpstr>Why are we here? Why do you PTA?</vt:lpstr>
      <vt:lpstr>What is Advocacy?</vt:lpstr>
      <vt:lpstr>PowerPoint Presentation</vt:lpstr>
      <vt:lpstr>Purpose of National PTA</vt:lpstr>
      <vt:lpstr>National PTA Values</vt:lpstr>
      <vt:lpstr>National PTA Standards for Family-School Partnerships</vt:lpstr>
      <vt:lpstr>Did you know...</vt:lpstr>
      <vt:lpstr>Advocacy facts</vt:lpstr>
      <vt:lpstr>PowerPoint Presentation</vt:lpstr>
      <vt:lpstr>PowerPoint Presentation</vt:lpstr>
      <vt:lpstr>Hill Day 2022</vt:lpstr>
      <vt:lpstr>PowerPoint Presentation</vt:lpstr>
      <vt:lpstr>PowerPoint Presentation</vt:lpstr>
      <vt:lpstr>PTA and Grassroots</vt:lpstr>
      <vt:lpstr>Louisiana PTA resources allow leaders to...</vt:lpstr>
      <vt:lpstr>Louisiana PTA  Mission Partners</vt:lpstr>
      <vt:lpstr>PowerPoint Presentation</vt:lpstr>
      <vt:lpstr>PowerPoint Presentation</vt:lpstr>
      <vt:lpstr>PowerPoint Presentation</vt:lpstr>
      <vt:lpstr>Questions and Answers</vt:lpstr>
      <vt:lpstr>Kaionnia Scott VP Advocacy Louisiana PTA advocacy@louisianapta.org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PTA Leadership Training Treasurer</dc:title>
  <dc:creator>Beth Maillho</dc:creator>
  <cp:lastModifiedBy>Beth Maillho</cp:lastModifiedBy>
  <cp:revision>58</cp:revision>
  <cp:lastPrinted>2022-08-18T15:04:38Z</cp:lastPrinted>
  <dcterms:created xsi:type="dcterms:W3CDTF">2022-07-11T22:19:33Z</dcterms:created>
  <dcterms:modified xsi:type="dcterms:W3CDTF">2022-08-18T15:08:49Z</dcterms:modified>
</cp:coreProperties>
</file>